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309" r:id="rId2"/>
    <p:sldId id="351" r:id="rId3"/>
    <p:sldId id="352" r:id="rId4"/>
    <p:sldId id="301" r:id="rId5"/>
    <p:sldId id="321" r:id="rId6"/>
    <p:sldId id="318" r:id="rId7"/>
    <p:sldId id="328" r:id="rId8"/>
    <p:sldId id="258" r:id="rId9"/>
    <p:sldId id="353" r:id="rId10"/>
    <p:sldId id="329" r:id="rId11"/>
    <p:sldId id="273" r:id="rId12"/>
    <p:sldId id="275" r:id="rId13"/>
    <p:sldId id="331" r:id="rId14"/>
    <p:sldId id="316" r:id="rId15"/>
    <p:sldId id="274" r:id="rId16"/>
    <p:sldId id="349" r:id="rId17"/>
    <p:sldId id="357" r:id="rId18"/>
    <p:sldId id="358" r:id="rId19"/>
    <p:sldId id="359" r:id="rId20"/>
    <p:sldId id="360" r:id="rId21"/>
    <p:sldId id="311" r:id="rId22"/>
  </p:sldIdLst>
  <p:sldSz cx="9144000" cy="6858000" type="screen4x3"/>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639" autoAdjust="0"/>
  </p:normalViewPr>
  <p:slideViewPr>
    <p:cSldViewPr>
      <p:cViewPr varScale="1">
        <p:scale>
          <a:sx n="67" d="100"/>
          <a:sy n="67" d="100"/>
        </p:scale>
        <p:origin x="72" y="6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841" cy="497524"/>
          </a:xfrm>
          <a:prstGeom prst="rect">
            <a:avLst/>
          </a:prstGeom>
        </p:spPr>
        <p:txBody>
          <a:bodyPr vert="horz" lIns="91550" tIns="45775" rIns="91550" bIns="4577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4183" y="0"/>
            <a:ext cx="2949841" cy="497524"/>
          </a:xfrm>
          <a:prstGeom prst="rect">
            <a:avLst/>
          </a:prstGeom>
        </p:spPr>
        <p:txBody>
          <a:bodyPr vert="horz" lIns="91550" tIns="45775" rIns="91550" bIns="45775" rtlCol="0"/>
          <a:lstStyle>
            <a:lvl1pPr algn="r">
              <a:defRPr sz="1200"/>
            </a:lvl1pPr>
          </a:lstStyle>
          <a:p>
            <a:fld id="{B5AD43FE-7C44-4D81-B346-33F50103CA2F}" type="datetimeFigureOut">
              <a:rPr kumimoji="1" lang="ja-JP" altLang="en-US" smtClean="0"/>
              <a:t>2017/4/13</a:t>
            </a:fld>
            <a:endParaRPr kumimoji="1" lang="ja-JP" altLang="en-US"/>
          </a:p>
        </p:txBody>
      </p:sp>
      <p:sp>
        <p:nvSpPr>
          <p:cNvPr id="4" name="フッター プレースホルダー 3"/>
          <p:cNvSpPr>
            <a:spLocks noGrp="1"/>
          </p:cNvSpPr>
          <p:nvPr>
            <p:ph type="ftr" sz="quarter" idx="2"/>
          </p:nvPr>
        </p:nvSpPr>
        <p:spPr>
          <a:xfrm>
            <a:off x="0" y="9440226"/>
            <a:ext cx="2949841" cy="497523"/>
          </a:xfrm>
          <a:prstGeom prst="rect">
            <a:avLst/>
          </a:prstGeom>
        </p:spPr>
        <p:txBody>
          <a:bodyPr vert="horz" lIns="91550" tIns="45775" rIns="91550" bIns="4577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4183" y="9440226"/>
            <a:ext cx="2949841" cy="497523"/>
          </a:xfrm>
          <a:prstGeom prst="rect">
            <a:avLst/>
          </a:prstGeom>
        </p:spPr>
        <p:txBody>
          <a:bodyPr vert="horz" lIns="91550" tIns="45775" rIns="91550" bIns="45775" rtlCol="0" anchor="b"/>
          <a:lstStyle>
            <a:lvl1pPr algn="r">
              <a:defRPr sz="1200"/>
            </a:lvl1pPr>
          </a:lstStyle>
          <a:p>
            <a:fld id="{4E8CF2AA-2E40-408C-922C-41AEBACE3B82}" type="slidenum">
              <a:rPr kumimoji="1" lang="ja-JP" altLang="en-US" smtClean="0"/>
              <a:t>‹#›</a:t>
            </a:fld>
            <a:endParaRPr kumimoji="1" lang="ja-JP" altLang="en-US"/>
          </a:p>
        </p:txBody>
      </p:sp>
    </p:spTree>
    <p:extLst>
      <p:ext uri="{BB962C8B-B14F-4D97-AF65-F5344CB8AC3E}">
        <p14:creationId xmlns:p14="http://schemas.microsoft.com/office/powerpoint/2010/main" val="14623947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099" cy="496967"/>
          </a:xfrm>
          <a:prstGeom prst="rect">
            <a:avLst/>
          </a:prstGeom>
        </p:spPr>
        <p:txBody>
          <a:bodyPr vert="horz" lIns="91550" tIns="45775" rIns="91550" bIns="4577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940" y="0"/>
            <a:ext cx="2949099" cy="496967"/>
          </a:xfrm>
          <a:prstGeom prst="rect">
            <a:avLst/>
          </a:prstGeom>
        </p:spPr>
        <p:txBody>
          <a:bodyPr vert="horz" lIns="91550" tIns="45775" rIns="91550" bIns="45775" rtlCol="0"/>
          <a:lstStyle>
            <a:lvl1pPr algn="r">
              <a:defRPr sz="1200"/>
            </a:lvl1pPr>
          </a:lstStyle>
          <a:p>
            <a:fld id="{DAD06AB1-D58A-4E84-8B8E-807937DE4E21}" type="datetimeFigureOut">
              <a:rPr kumimoji="1" lang="ja-JP" altLang="en-US" smtClean="0"/>
              <a:t>2017/4/13</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7287" cy="3727450"/>
          </a:xfrm>
          <a:prstGeom prst="rect">
            <a:avLst/>
          </a:prstGeom>
          <a:noFill/>
          <a:ln w="12700">
            <a:solidFill>
              <a:prstClr val="black"/>
            </a:solidFill>
          </a:ln>
        </p:spPr>
        <p:txBody>
          <a:bodyPr vert="horz" lIns="91550" tIns="45775" rIns="91550" bIns="45775" rtlCol="0" anchor="ctr"/>
          <a:lstStyle/>
          <a:p>
            <a:endParaRPr lang="ja-JP" altLang="en-US"/>
          </a:p>
        </p:txBody>
      </p:sp>
      <p:sp>
        <p:nvSpPr>
          <p:cNvPr id="5" name="ノート プレースホルダー 4"/>
          <p:cNvSpPr>
            <a:spLocks noGrp="1"/>
          </p:cNvSpPr>
          <p:nvPr>
            <p:ph type="body" sz="quarter" idx="3"/>
          </p:nvPr>
        </p:nvSpPr>
        <p:spPr>
          <a:xfrm>
            <a:off x="680562" y="4721186"/>
            <a:ext cx="5444490" cy="4472702"/>
          </a:xfrm>
          <a:prstGeom prst="rect">
            <a:avLst/>
          </a:prstGeom>
        </p:spPr>
        <p:txBody>
          <a:bodyPr vert="horz" lIns="91550" tIns="45775" rIns="91550" bIns="4577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099" cy="496967"/>
          </a:xfrm>
          <a:prstGeom prst="rect">
            <a:avLst/>
          </a:prstGeom>
        </p:spPr>
        <p:txBody>
          <a:bodyPr vert="horz" lIns="91550" tIns="45775" rIns="91550" bIns="4577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940" y="9440646"/>
            <a:ext cx="2949099" cy="496967"/>
          </a:xfrm>
          <a:prstGeom prst="rect">
            <a:avLst/>
          </a:prstGeom>
        </p:spPr>
        <p:txBody>
          <a:bodyPr vert="horz" lIns="91550" tIns="45775" rIns="91550" bIns="45775" rtlCol="0" anchor="b"/>
          <a:lstStyle>
            <a:lvl1pPr algn="r">
              <a:defRPr sz="1200"/>
            </a:lvl1pPr>
          </a:lstStyle>
          <a:p>
            <a:fld id="{C14DCCAE-BB8F-4115-B3A4-72BD948FBF2D}" type="slidenum">
              <a:rPr kumimoji="1" lang="ja-JP" altLang="en-US" smtClean="0"/>
              <a:t>‹#›</a:t>
            </a:fld>
            <a:endParaRPr kumimoji="1" lang="ja-JP" altLang="en-US"/>
          </a:p>
        </p:txBody>
      </p:sp>
    </p:spTree>
    <p:extLst>
      <p:ext uri="{BB962C8B-B14F-4D97-AF65-F5344CB8AC3E}">
        <p14:creationId xmlns:p14="http://schemas.microsoft.com/office/powerpoint/2010/main" val="260015600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1</a:t>
            </a:fld>
            <a:endParaRPr kumimoji="1" lang="ja-JP" altLang="en-US"/>
          </a:p>
        </p:txBody>
      </p:sp>
    </p:spTree>
    <p:extLst>
      <p:ext uri="{BB962C8B-B14F-4D97-AF65-F5344CB8AC3E}">
        <p14:creationId xmlns:p14="http://schemas.microsoft.com/office/powerpoint/2010/main" val="1464268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6</a:t>
            </a:fld>
            <a:endParaRPr kumimoji="1" lang="ja-JP" altLang="en-US"/>
          </a:p>
        </p:txBody>
      </p:sp>
    </p:spTree>
    <p:extLst>
      <p:ext uri="{BB962C8B-B14F-4D97-AF65-F5344CB8AC3E}">
        <p14:creationId xmlns:p14="http://schemas.microsoft.com/office/powerpoint/2010/main" val="2419017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8</a:t>
            </a:fld>
            <a:endParaRPr kumimoji="1" lang="ja-JP" altLang="en-US"/>
          </a:p>
        </p:txBody>
      </p:sp>
    </p:spTree>
    <p:extLst>
      <p:ext uri="{BB962C8B-B14F-4D97-AF65-F5344CB8AC3E}">
        <p14:creationId xmlns:p14="http://schemas.microsoft.com/office/powerpoint/2010/main" val="3575641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05E937F-D0C6-427B-845E-DA0628AD536D}" type="datetime1">
              <a:rPr kumimoji="1" lang="ja-JP" altLang="en-US" smtClean="0"/>
              <a:t>2017/4/13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4E2C5A98-5BDB-49BF-8A64-F08EA8B1CE93}" type="datetime1">
              <a:rPr kumimoji="1" lang="ja-JP" altLang="en-US" smtClean="0"/>
              <a:t>2017/4/13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42F21FAD-CB40-4EE4-8409-EBC8F467608D}" type="datetime1">
              <a:rPr kumimoji="1" lang="ja-JP" altLang="en-US" smtClean="0"/>
              <a:t>2017/4/13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1255447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B5BC981B-ADB6-41A7-A4E0-7C5EA0D74663}" type="datetime1">
              <a:rPr kumimoji="1" lang="ja-JP" altLang="en-US" smtClean="0"/>
              <a:t>2017/4/13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
        <p:nvSpPr>
          <p:cNvPr id="7" name="Title 6"/>
          <p:cNvSpPr>
            <a:spLocks noGrp="1"/>
          </p:cNvSpPr>
          <p:nvPr>
            <p:ph type="title"/>
          </p:nvPr>
        </p:nvSpPr>
        <p:spPr/>
        <p:txBody>
          <a:bodyPr/>
          <a:lstStyle/>
          <a:p>
            <a:r>
              <a:rPr lang="ja-JP" altLang="en-US" smtClean="0"/>
              <a:t>マスター タイトルの書式設定</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AF3AD28-E233-4B01-A7C7-2E2349C57590}" type="datetime1">
              <a:rPr kumimoji="1" lang="ja-JP" altLang="en-US" smtClean="0"/>
              <a:t>2017/4/13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5" name="Date Placeholder 4"/>
          <p:cNvSpPr>
            <a:spLocks noGrp="1"/>
          </p:cNvSpPr>
          <p:nvPr>
            <p:ph type="dt" sz="half" idx="10"/>
          </p:nvPr>
        </p:nvSpPr>
        <p:spPr/>
        <p:txBody>
          <a:bodyPr/>
          <a:lstStyle/>
          <a:p>
            <a:fld id="{B9394578-C35C-4903-8D3B-DC52F8FCD8B0}" type="datetime1">
              <a:rPr kumimoji="1" lang="ja-JP" altLang="en-US" smtClean="0"/>
              <a:t>2017/4/13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
        <p:nvSpPr>
          <p:cNvPr id="9" name="Content Placeholder 8"/>
          <p:cNvSpPr>
            <a:spLocks noGrp="1"/>
          </p:cNvSpPr>
          <p:nvPr>
            <p:ph sz="quarter" idx="13"/>
          </p:nvPr>
        </p:nvSpPr>
        <p:spPr>
          <a:xfrm>
            <a:off x="676655" y="2679192"/>
            <a:ext cx="3822192" cy="34472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3E78320-480C-4847-AC17-57596343902C}" type="datetime1">
              <a:rPr kumimoji="1" lang="ja-JP" altLang="en-US" smtClean="0"/>
              <a:t>2017/4/13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D9513B54-54B0-462F-9F7F-F4E0AFF577E4}" type="datetime1">
              <a:rPr kumimoji="1" lang="ja-JP" altLang="en-US" smtClean="0"/>
              <a:t>2017/4/13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C819B1E-60D7-44DE-8B3F-F488E69500D8}" type="datetime1">
              <a:rPr kumimoji="1" lang="ja-JP" altLang="en-US" smtClean="0"/>
              <a:t>2017/4/13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025ED4E-ECD9-4E89-85C6-FA60E803C25D}" type="datetime1">
              <a:rPr kumimoji="1" lang="ja-JP" altLang="en-US" smtClean="0"/>
              <a:t>2017/4/13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2450BF0-D694-4EC4-A2A9-A3CDFA987E3D}" type="datetime1">
              <a:rPr kumimoji="1" lang="ja-JP" altLang="en-US" smtClean="0"/>
              <a:t>2017/4/13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0B415C69-469D-4BE4-8B2E-F1ACF5F038BB}" type="datetime1">
              <a:rPr kumimoji="1" lang="ja-JP" altLang="en-US" smtClean="0"/>
              <a:t>2017/4/13</a:t>
            </a:fld>
            <a:endParaRPr kumimoji="1" lang="ja-JP" alt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48296678-7821-497A-A94A-DDC763C0106C}" type="slidenum">
              <a:rPr kumimoji="1" lang="ja-JP" altLang="en-US" smtClean="0"/>
              <a:t>‹#›</a:t>
            </a:fld>
            <a:endParaRPr kumimoji="1" lang="ja-JP" alt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ri2660.gr.jp/"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836075" y="4027063"/>
            <a:ext cx="7408333" cy="825541"/>
          </a:xfrm>
        </p:spPr>
        <p:txBody>
          <a:bodyPr>
            <a:noAutofit/>
          </a:bodyPr>
          <a:lstStyle/>
          <a:p>
            <a:pPr marL="0" indent="0" algn="ctr">
              <a:buNone/>
            </a:pPr>
            <a:r>
              <a:rPr lang="ja-JP" altLang="en-US" sz="4000" dirty="0" smtClean="0"/>
              <a:t>地区財団補助金と社会奉仕活動</a:t>
            </a:r>
            <a:endParaRPr lang="en-US" altLang="ja-JP" sz="4000" dirty="0" smtClean="0"/>
          </a:p>
        </p:txBody>
      </p:sp>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3568" y="620688"/>
            <a:ext cx="1955329" cy="736933"/>
          </a:xfrm>
          <a:prstGeom prst="rect">
            <a:avLst/>
          </a:prstGeom>
          <a:ln>
            <a:noFill/>
          </a:ln>
          <a:effectLst>
            <a:outerShdw blurRad="292100" dist="139700" dir="2700000" algn="tl" rotWithShape="0">
              <a:srgbClr val="333333">
                <a:alpha val="65000"/>
              </a:srgbClr>
            </a:outerShdw>
          </a:effectLst>
        </p:spPr>
      </p:pic>
      <p:sp>
        <p:nvSpPr>
          <p:cNvPr id="4" name="コンテンツ プレースホルダー 1"/>
          <p:cNvSpPr txBox="1">
            <a:spLocks/>
          </p:cNvSpPr>
          <p:nvPr/>
        </p:nvSpPr>
        <p:spPr>
          <a:xfrm>
            <a:off x="1979712" y="5157192"/>
            <a:ext cx="7408333" cy="897549"/>
          </a:xfrm>
          <a:prstGeom prst="rect">
            <a:avLst/>
          </a:prstGeom>
        </p:spPr>
        <p:txBody>
          <a:bodyPr vert="horz" lIns="91440" tIns="45720" rIns="91440" bIns="45720" rtlCol="0">
            <a:noAutofit/>
          </a:bodyPr>
          <a:lst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a:lstStyle>
          <a:p>
            <a:pPr marL="0" indent="0" algn="ctr">
              <a:buFont typeface="Symbol" pitchFamily="18" charset="2"/>
              <a:buNone/>
            </a:pPr>
            <a:endParaRPr lang="en-US" altLang="ja-JP" sz="2800" dirty="0" smtClean="0"/>
          </a:p>
        </p:txBody>
      </p:sp>
      <p:sp>
        <p:nvSpPr>
          <p:cNvPr id="3" name="テキスト ボックス 2"/>
          <p:cNvSpPr txBox="1"/>
          <p:nvPr/>
        </p:nvSpPr>
        <p:spPr>
          <a:xfrm>
            <a:off x="3779912" y="5420947"/>
            <a:ext cx="4963704" cy="738664"/>
          </a:xfrm>
          <a:prstGeom prst="rect">
            <a:avLst/>
          </a:prstGeom>
          <a:noFill/>
        </p:spPr>
        <p:txBody>
          <a:bodyPr wrap="square" rtlCol="0">
            <a:spAutoFit/>
          </a:bodyPr>
          <a:lstStyle/>
          <a:p>
            <a:r>
              <a:rPr lang="ja-JP" altLang="en-US" sz="2400" dirty="0" smtClean="0">
                <a:solidFill>
                  <a:schemeClr val="tx1">
                    <a:lumMod val="75000"/>
                    <a:lumOff val="25000"/>
                  </a:schemeClr>
                </a:solidFill>
                <a:latin typeface="+mj-ea"/>
                <a:ea typeface="+mj-ea"/>
              </a:rPr>
              <a:t>地区ロータリー財団委員会</a:t>
            </a:r>
            <a:endParaRPr lang="en-US" altLang="ja-JP" sz="2400" dirty="0" smtClean="0">
              <a:solidFill>
                <a:schemeClr val="tx1">
                  <a:lumMod val="75000"/>
                  <a:lumOff val="25000"/>
                </a:schemeClr>
              </a:solidFill>
              <a:latin typeface="+mj-ea"/>
              <a:ea typeface="+mj-ea"/>
            </a:endParaRPr>
          </a:p>
          <a:p>
            <a:r>
              <a:rPr kumimoji="1" lang="en-US" altLang="ja-JP" dirty="0" smtClean="0">
                <a:solidFill>
                  <a:schemeClr val="tx1">
                    <a:lumMod val="75000"/>
                    <a:lumOff val="25000"/>
                  </a:schemeClr>
                </a:solidFill>
                <a:latin typeface="+mj-ea"/>
                <a:ea typeface="+mj-ea"/>
              </a:rPr>
              <a:t>1</a:t>
            </a:r>
            <a:r>
              <a:rPr kumimoji="1" lang="ja-JP" altLang="en-US" dirty="0" smtClean="0">
                <a:solidFill>
                  <a:schemeClr val="tx1">
                    <a:lumMod val="75000"/>
                    <a:lumOff val="25000"/>
                  </a:schemeClr>
                </a:solidFill>
                <a:latin typeface="+mj-ea"/>
                <a:ea typeface="+mj-ea"/>
              </a:rPr>
              <a:t>７</a:t>
            </a:r>
            <a:r>
              <a:rPr kumimoji="1" lang="en-US" altLang="ja-JP" dirty="0" smtClean="0">
                <a:solidFill>
                  <a:schemeClr val="tx1">
                    <a:lumMod val="75000"/>
                    <a:lumOff val="25000"/>
                  </a:schemeClr>
                </a:solidFill>
                <a:latin typeface="+mj-ea"/>
                <a:ea typeface="+mj-ea"/>
              </a:rPr>
              <a:t>-</a:t>
            </a:r>
            <a:r>
              <a:rPr kumimoji="1" lang="ja-JP" altLang="en-US" dirty="0" smtClean="0">
                <a:solidFill>
                  <a:schemeClr val="tx1">
                    <a:lumMod val="75000"/>
                    <a:lumOff val="25000"/>
                  </a:schemeClr>
                </a:solidFill>
                <a:latin typeface="+mj-ea"/>
                <a:ea typeface="+mj-ea"/>
              </a:rPr>
              <a:t>１８</a:t>
            </a:r>
            <a:r>
              <a:rPr kumimoji="1" lang="en-US" altLang="ja-JP" dirty="0" smtClean="0">
                <a:solidFill>
                  <a:schemeClr val="tx1">
                    <a:lumMod val="75000"/>
                    <a:lumOff val="25000"/>
                  </a:schemeClr>
                </a:solidFill>
                <a:latin typeface="+mj-ea"/>
                <a:ea typeface="+mj-ea"/>
              </a:rPr>
              <a:t> </a:t>
            </a:r>
            <a:r>
              <a:rPr kumimoji="1" lang="ja-JP" altLang="en-US" dirty="0" smtClean="0">
                <a:solidFill>
                  <a:schemeClr val="tx1">
                    <a:lumMod val="75000"/>
                    <a:lumOff val="25000"/>
                  </a:schemeClr>
                </a:solidFill>
                <a:latin typeface="+mj-ea"/>
                <a:ea typeface="+mj-ea"/>
              </a:rPr>
              <a:t>地区財団委員　 曉　　琢　也（</a:t>
            </a:r>
            <a:r>
              <a:rPr kumimoji="1" lang="ja-JP" altLang="en-US" dirty="0" smtClean="0">
                <a:solidFill>
                  <a:schemeClr val="tx1">
                    <a:lumMod val="75000"/>
                    <a:lumOff val="25000"/>
                  </a:schemeClr>
                </a:solidFill>
                <a:latin typeface="+mj-ea"/>
                <a:ea typeface="+mj-ea"/>
              </a:rPr>
              <a:t>大阪南</a:t>
            </a:r>
            <a:r>
              <a:rPr kumimoji="1" lang="en-US" altLang="ja-JP" dirty="0" smtClean="0">
                <a:solidFill>
                  <a:schemeClr val="tx1">
                    <a:lumMod val="75000"/>
                    <a:lumOff val="25000"/>
                  </a:schemeClr>
                </a:solidFill>
                <a:latin typeface="+mj-ea"/>
                <a:ea typeface="+mj-ea"/>
              </a:rPr>
              <a:t>RC</a:t>
            </a:r>
            <a:r>
              <a:rPr kumimoji="1" lang="ja-JP" altLang="en-US" dirty="0" smtClean="0">
                <a:solidFill>
                  <a:schemeClr val="tx1">
                    <a:lumMod val="75000"/>
                    <a:lumOff val="25000"/>
                  </a:schemeClr>
                </a:solidFill>
                <a:latin typeface="+mj-ea"/>
                <a:ea typeface="+mj-ea"/>
              </a:rPr>
              <a:t>）</a:t>
            </a:r>
            <a:endParaRPr kumimoji="1" lang="ja-JP" altLang="en-US" dirty="0">
              <a:solidFill>
                <a:schemeClr val="tx1">
                  <a:lumMod val="75000"/>
                  <a:lumOff val="25000"/>
                </a:schemeClr>
              </a:solidFill>
              <a:latin typeface="+mj-ea"/>
              <a:ea typeface="+mj-ea"/>
            </a:endParaRPr>
          </a:p>
        </p:txBody>
      </p:sp>
      <p:sp>
        <p:nvSpPr>
          <p:cNvPr id="6" name="テキスト ボックス 5"/>
          <p:cNvSpPr txBox="1"/>
          <p:nvPr/>
        </p:nvSpPr>
        <p:spPr>
          <a:xfrm>
            <a:off x="6372200" y="1268760"/>
            <a:ext cx="2016224" cy="369332"/>
          </a:xfrm>
          <a:prstGeom prst="rect">
            <a:avLst/>
          </a:prstGeom>
          <a:noFill/>
        </p:spPr>
        <p:txBody>
          <a:bodyPr wrap="square" rtlCol="0">
            <a:spAutoFit/>
          </a:bodyPr>
          <a:lstStyle/>
          <a:p>
            <a:pPr algn="r"/>
            <a:r>
              <a:rPr kumimoji="1" lang="en-US" altLang="ja-JP" dirty="0" smtClean="0">
                <a:solidFill>
                  <a:schemeClr val="tx1">
                    <a:lumMod val="75000"/>
                    <a:lumOff val="25000"/>
                  </a:schemeClr>
                </a:solidFill>
                <a:latin typeface="+mj-ea"/>
                <a:ea typeface="+mj-ea"/>
              </a:rPr>
              <a:t>2017</a:t>
            </a:r>
            <a:r>
              <a:rPr kumimoji="1" lang="ja-JP" altLang="en-US" dirty="0" smtClean="0">
                <a:solidFill>
                  <a:schemeClr val="tx1">
                    <a:lumMod val="75000"/>
                    <a:lumOff val="25000"/>
                  </a:schemeClr>
                </a:solidFill>
                <a:latin typeface="+mj-ea"/>
                <a:ea typeface="+mj-ea"/>
              </a:rPr>
              <a:t>年</a:t>
            </a:r>
            <a:r>
              <a:rPr kumimoji="1" lang="en-US" altLang="ja-JP" dirty="0" smtClean="0">
                <a:solidFill>
                  <a:schemeClr val="tx1">
                    <a:lumMod val="75000"/>
                    <a:lumOff val="25000"/>
                  </a:schemeClr>
                </a:solidFill>
                <a:latin typeface="+mj-ea"/>
                <a:ea typeface="+mj-ea"/>
              </a:rPr>
              <a:t>4</a:t>
            </a:r>
            <a:r>
              <a:rPr kumimoji="1" lang="ja-JP" altLang="en-US" dirty="0" smtClean="0">
                <a:solidFill>
                  <a:schemeClr val="tx1">
                    <a:lumMod val="75000"/>
                    <a:lumOff val="25000"/>
                  </a:schemeClr>
                </a:solidFill>
                <a:latin typeface="+mj-ea"/>
                <a:ea typeface="+mj-ea"/>
              </a:rPr>
              <a:t>月</a:t>
            </a:r>
            <a:r>
              <a:rPr kumimoji="1" lang="en-US" altLang="ja-JP" dirty="0" smtClean="0">
                <a:solidFill>
                  <a:schemeClr val="tx1">
                    <a:lumMod val="75000"/>
                    <a:lumOff val="25000"/>
                  </a:schemeClr>
                </a:solidFill>
                <a:latin typeface="+mj-ea"/>
                <a:ea typeface="+mj-ea"/>
              </a:rPr>
              <a:t>15</a:t>
            </a:r>
            <a:r>
              <a:rPr kumimoji="1" lang="ja-JP" altLang="en-US" dirty="0" smtClean="0">
                <a:solidFill>
                  <a:schemeClr val="tx1">
                    <a:lumMod val="75000"/>
                    <a:lumOff val="25000"/>
                  </a:schemeClr>
                </a:solidFill>
                <a:latin typeface="+mj-ea"/>
                <a:ea typeface="+mj-ea"/>
              </a:rPr>
              <a:t>日</a:t>
            </a:r>
            <a:endParaRPr kumimoji="1" lang="en-US" altLang="ja-JP" dirty="0" smtClean="0">
              <a:solidFill>
                <a:schemeClr val="tx1">
                  <a:lumMod val="75000"/>
                  <a:lumOff val="25000"/>
                </a:schemeClr>
              </a:solidFill>
              <a:latin typeface="+mj-ea"/>
              <a:ea typeface="+mj-ea"/>
            </a:endParaRPr>
          </a:p>
        </p:txBody>
      </p:sp>
      <p:sp>
        <p:nvSpPr>
          <p:cNvPr id="7" name="テキスト ボックス 6"/>
          <p:cNvSpPr txBox="1"/>
          <p:nvPr/>
        </p:nvSpPr>
        <p:spPr>
          <a:xfrm>
            <a:off x="1331640" y="2429813"/>
            <a:ext cx="6552728" cy="1292662"/>
          </a:xfrm>
          <a:prstGeom prst="rect">
            <a:avLst/>
          </a:prstGeom>
          <a:noFill/>
        </p:spPr>
        <p:txBody>
          <a:bodyPr wrap="square" rtlCol="0">
            <a:spAutoFit/>
          </a:bodyPr>
          <a:lstStyle/>
          <a:p>
            <a:pPr>
              <a:lnSpc>
                <a:spcPct val="150000"/>
              </a:lnSpc>
            </a:pPr>
            <a:r>
              <a:rPr lang="en-US" altLang="ja-JP" sz="2800" dirty="0" smtClean="0">
                <a:solidFill>
                  <a:schemeClr val="tx1">
                    <a:lumMod val="75000"/>
                    <a:lumOff val="25000"/>
                  </a:schemeClr>
                </a:solidFill>
                <a:latin typeface="+mj-ea"/>
                <a:ea typeface="+mj-ea"/>
              </a:rPr>
              <a:t>2017-18</a:t>
            </a:r>
            <a:r>
              <a:rPr lang="ja-JP" altLang="en-US" sz="2800" dirty="0" smtClean="0">
                <a:solidFill>
                  <a:schemeClr val="tx1">
                    <a:lumMod val="75000"/>
                    <a:lumOff val="25000"/>
                  </a:schemeClr>
                </a:solidFill>
                <a:latin typeface="+mj-ea"/>
                <a:ea typeface="+mj-ea"/>
              </a:rPr>
              <a:t>年度</a:t>
            </a:r>
            <a:r>
              <a:rPr lang="ja-JP" altLang="en-US" sz="2800" dirty="0">
                <a:solidFill>
                  <a:schemeClr val="tx1">
                    <a:lumMod val="75000"/>
                    <a:lumOff val="25000"/>
                  </a:schemeClr>
                </a:solidFill>
                <a:latin typeface="+mj-ea"/>
                <a:ea typeface="+mj-ea"/>
              </a:rPr>
              <a:t>のための地区研修・協</a:t>
            </a:r>
            <a:r>
              <a:rPr lang="ja-JP" altLang="en-US" sz="2800" dirty="0" smtClean="0">
                <a:solidFill>
                  <a:schemeClr val="tx1">
                    <a:lumMod val="75000"/>
                    <a:lumOff val="25000"/>
                  </a:schemeClr>
                </a:solidFill>
                <a:latin typeface="+mj-ea"/>
                <a:ea typeface="+mj-ea"/>
              </a:rPr>
              <a:t>議会</a:t>
            </a:r>
            <a:endParaRPr kumimoji="1" lang="en-US" altLang="ja-JP" sz="2800" dirty="0" smtClean="0">
              <a:solidFill>
                <a:schemeClr val="tx1">
                  <a:lumMod val="75000"/>
                  <a:lumOff val="25000"/>
                </a:schemeClr>
              </a:solidFill>
              <a:latin typeface="+mj-ea"/>
              <a:ea typeface="+mj-ea"/>
            </a:endParaRPr>
          </a:p>
          <a:p>
            <a:pPr algn="ctr">
              <a:lnSpc>
                <a:spcPct val="150000"/>
              </a:lnSpc>
            </a:pPr>
            <a:r>
              <a:rPr kumimoji="1" lang="en-US" altLang="ja-JP" sz="2400" dirty="0" smtClean="0">
                <a:solidFill>
                  <a:schemeClr val="tx1">
                    <a:lumMod val="75000"/>
                    <a:lumOff val="25000"/>
                  </a:schemeClr>
                </a:solidFill>
                <a:latin typeface="+mj-ea"/>
                <a:ea typeface="+mj-ea"/>
              </a:rPr>
              <a:t>【</a:t>
            </a:r>
            <a:r>
              <a:rPr kumimoji="1" lang="ja-JP" altLang="en-US" sz="2400" dirty="0" smtClean="0">
                <a:solidFill>
                  <a:schemeClr val="tx1">
                    <a:lumMod val="75000"/>
                    <a:lumOff val="25000"/>
                  </a:schemeClr>
                </a:solidFill>
                <a:latin typeface="+mj-ea"/>
                <a:ea typeface="+mj-ea"/>
              </a:rPr>
              <a:t>部門別協議会 ： 社会奉仕</a:t>
            </a:r>
            <a:r>
              <a:rPr kumimoji="1" lang="en-US" altLang="ja-JP" sz="2400" dirty="0" smtClean="0">
                <a:solidFill>
                  <a:schemeClr val="tx1">
                    <a:lumMod val="75000"/>
                    <a:lumOff val="25000"/>
                  </a:schemeClr>
                </a:solidFill>
                <a:latin typeface="+mj-ea"/>
                <a:ea typeface="+mj-ea"/>
              </a:rPr>
              <a:t>】</a:t>
            </a:r>
            <a:endParaRPr kumimoji="1" lang="ja-JP" altLang="en-US" sz="2400" dirty="0">
              <a:solidFill>
                <a:schemeClr val="tx1">
                  <a:lumMod val="75000"/>
                  <a:lumOff val="25000"/>
                </a:schemeClr>
              </a:solidFill>
              <a:latin typeface="+mj-ea"/>
              <a:ea typeface="+mj-ea"/>
            </a:endParaRPr>
          </a:p>
        </p:txBody>
      </p:sp>
      <p:sp>
        <p:nvSpPr>
          <p:cNvPr id="9" name="スライド番号プレースホルダー 8"/>
          <p:cNvSpPr>
            <a:spLocks noGrp="1"/>
          </p:cNvSpPr>
          <p:nvPr>
            <p:ph type="sldNum" sz="quarter" idx="12"/>
          </p:nvPr>
        </p:nvSpPr>
        <p:spPr>
          <a:xfrm>
            <a:off x="8743616" y="6448251"/>
            <a:ext cx="364888" cy="365125"/>
          </a:xfrm>
        </p:spPr>
        <p:txBody>
          <a:bodyPr/>
          <a:lstStyle/>
          <a:p>
            <a:fld id="{48296678-7821-497A-A94A-DDC763C0106C}" type="slidenum">
              <a:rPr kumimoji="1" lang="ja-JP" altLang="en-US" smtClean="0"/>
              <a:t>1</a:t>
            </a:fld>
            <a:endParaRPr kumimoji="1" lang="ja-JP" altLang="en-US" dirty="0"/>
          </a:p>
        </p:txBody>
      </p:sp>
    </p:spTree>
    <p:extLst>
      <p:ext uri="{BB962C8B-B14F-4D97-AF65-F5344CB8AC3E}">
        <p14:creationId xmlns:p14="http://schemas.microsoft.com/office/powerpoint/2010/main" val="35031493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地区補助金の申請要件</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244970810"/>
              </p:ext>
            </p:extLst>
          </p:nvPr>
        </p:nvGraphicFramePr>
        <p:xfrm>
          <a:off x="251520" y="1988840"/>
          <a:ext cx="8640960" cy="4445373"/>
        </p:xfrm>
        <a:graphic>
          <a:graphicData uri="http://schemas.openxmlformats.org/drawingml/2006/table">
            <a:tbl>
              <a:tblPr firstRow="1" bandRow="1">
                <a:tableStyleId>{9DCAF9ED-07DC-4A11-8D7F-57B35C25682E}</a:tableStyleId>
              </a:tblPr>
              <a:tblGrid>
                <a:gridCol w="8640960"/>
              </a:tblGrid>
              <a:tr h="57606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400" dirty="0" smtClean="0"/>
                        <a:t>人道奉仕 ・ 奨学金 ･ 職業</a:t>
                      </a:r>
                      <a:r>
                        <a:rPr kumimoji="1" lang="ja-JP" altLang="en-US" sz="2400" dirty="0" smtClean="0"/>
                        <a:t>研修</a:t>
                      </a:r>
                      <a:endParaRPr kumimoji="1" lang="ja-JP" altLang="en-US" sz="2400" dirty="0" smtClean="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32600">
                <a:tc>
                  <a:txBody>
                    <a:bodyPr/>
                    <a:lstStyle/>
                    <a:p>
                      <a:pPr algn="l">
                        <a:lnSpc>
                          <a:spcPct val="150000"/>
                        </a:lnSpc>
                      </a:pPr>
                      <a:r>
                        <a:rPr kumimoji="1" lang="ja-JP" altLang="en-US" sz="2400" dirty="0" smtClean="0">
                          <a:solidFill>
                            <a:schemeClr val="tx1">
                              <a:lumMod val="75000"/>
                              <a:lumOff val="25000"/>
                            </a:schemeClr>
                          </a:solidFill>
                        </a:rPr>
                        <a:t>・地区から資格認定を受けなければならない</a:t>
                      </a:r>
                      <a:endParaRPr kumimoji="1" lang="en-US" altLang="ja-JP" sz="2400" dirty="0" smtClean="0">
                        <a:solidFill>
                          <a:schemeClr val="tx1">
                            <a:lumMod val="75000"/>
                            <a:lumOff val="25000"/>
                          </a:schemeClr>
                        </a:solidFill>
                      </a:endParaRPr>
                    </a:p>
                    <a:p>
                      <a:pPr algn="l">
                        <a:lnSpc>
                          <a:spcPct val="150000"/>
                        </a:lnSpc>
                      </a:pPr>
                      <a:r>
                        <a:rPr kumimoji="1" lang="ja-JP" altLang="en-US" sz="2400" dirty="0" smtClean="0">
                          <a:solidFill>
                            <a:schemeClr val="tx1">
                              <a:lumMod val="75000"/>
                              <a:lumOff val="25000"/>
                            </a:schemeClr>
                          </a:solidFill>
                        </a:rPr>
                        <a:t>・ロータリアンが積極的に関わる（財政援助に</a:t>
                      </a:r>
                      <a:r>
                        <a:rPr kumimoji="1" lang="ja-JP" altLang="en-US" sz="2400" dirty="0" smtClean="0">
                          <a:solidFill>
                            <a:schemeClr val="tx1">
                              <a:lumMod val="75000"/>
                              <a:lumOff val="25000"/>
                            </a:schemeClr>
                          </a:solidFill>
                        </a:rPr>
                        <a:t>とどまらない）</a:t>
                      </a:r>
                      <a:endParaRPr kumimoji="1" lang="en-US" altLang="ja-JP" sz="2400" dirty="0" smtClean="0">
                        <a:solidFill>
                          <a:schemeClr val="tx1">
                            <a:lumMod val="75000"/>
                            <a:lumOff val="25000"/>
                          </a:schemeClr>
                        </a:solidFill>
                      </a:endParaRPr>
                    </a:p>
                    <a:p>
                      <a:pPr algn="l">
                        <a:lnSpc>
                          <a:spcPct val="150000"/>
                        </a:lnSpc>
                      </a:pPr>
                      <a:r>
                        <a:rPr kumimoji="1" lang="ja-JP" altLang="en-US" sz="2400" dirty="0" smtClean="0">
                          <a:solidFill>
                            <a:schemeClr val="tx1">
                              <a:lumMod val="75000"/>
                              <a:lumOff val="25000"/>
                            </a:schemeClr>
                          </a:solidFill>
                        </a:rPr>
                        <a:t>・人道的に重要度が高く、受益者が経済的に困難であること</a:t>
                      </a:r>
                      <a:endParaRPr kumimoji="1" lang="en-US" altLang="ja-JP" sz="2400" dirty="0" smtClean="0">
                        <a:solidFill>
                          <a:schemeClr val="tx1">
                            <a:lumMod val="75000"/>
                            <a:lumOff val="25000"/>
                          </a:schemeClr>
                        </a:solidFill>
                      </a:endParaRPr>
                    </a:p>
                    <a:p>
                      <a:pPr algn="l">
                        <a:lnSpc>
                          <a:spcPct val="150000"/>
                        </a:lnSpc>
                      </a:pPr>
                      <a:r>
                        <a:rPr kumimoji="1" lang="ja-JP" altLang="en-US" sz="2400" dirty="0" smtClean="0">
                          <a:solidFill>
                            <a:schemeClr val="tx1">
                              <a:lumMod val="75000"/>
                              <a:lumOff val="25000"/>
                            </a:schemeClr>
                          </a:solidFill>
                        </a:rPr>
                        <a:t>・他団体の継続的運営費（ランニングコスト）は不可</a:t>
                      </a:r>
                      <a:endParaRPr kumimoji="1" lang="en-US" altLang="ja-JP" sz="2400" dirty="0" smtClean="0">
                        <a:solidFill>
                          <a:schemeClr val="tx1">
                            <a:lumMod val="75000"/>
                            <a:lumOff val="25000"/>
                          </a:schemeClr>
                        </a:solidFill>
                      </a:endParaRPr>
                    </a:p>
                    <a:p>
                      <a:pPr algn="l">
                        <a:lnSpc>
                          <a:spcPct val="150000"/>
                        </a:lnSpc>
                      </a:pPr>
                      <a:r>
                        <a:rPr kumimoji="1" lang="ja-JP" altLang="en-US" sz="2400" dirty="0" smtClean="0">
                          <a:solidFill>
                            <a:schemeClr val="tx1">
                              <a:lumMod val="75000"/>
                              <a:lumOff val="25000"/>
                            </a:schemeClr>
                          </a:solidFill>
                        </a:rPr>
                        <a:t>・一年以内に完了するプロジェクト</a:t>
                      </a:r>
                      <a:endParaRPr kumimoji="1" lang="en-US" altLang="ja-JP" sz="2400" dirty="0" smtClean="0">
                        <a:solidFill>
                          <a:schemeClr val="tx1">
                            <a:lumMod val="75000"/>
                            <a:lumOff val="25000"/>
                          </a:schemeClr>
                        </a:solidFill>
                      </a:endParaRPr>
                    </a:p>
                    <a:p>
                      <a:pPr algn="l">
                        <a:lnSpc>
                          <a:spcPct val="150000"/>
                        </a:lnSpc>
                      </a:pPr>
                      <a:r>
                        <a:rPr kumimoji="1" lang="ja-JP" altLang="en-US" sz="2400" dirty="0" smtClean="0">
                          <a:solidFill>
                            <a:schemeClr val="tx1">
                              <a:lumMod val="75000"/>
                              <a:lumOff val="25000"/>
                            </a:schemeClr>
                          </a:solidFill>
                        </a:rPr>
                        <a:t>・ロータリアンは補助金の恩恵を受けられない（利害の対立の回避）</a:t>
                      </a:r>
                      <a:endParaRPr kumimoji="1" lang="en-US" altLang="ja-JP" sz="2400" dirty="0" smtClean="0">
                        <a:solidFill>
                          <a:schemeClr val="tx1">
                            <a:lumMod val="75000"/>
                            <a:lumOff val="25000"/>
                          </a:schemeClr>
                        </a:solidFill>
                      </a:endParaRPr>
                    </a:p>
                    <a:p>
                      <a:pPr algn="l">
                        <a:lnSpc>
                          <a:spcPct val="150000"/>
                        </a:lnSpc>
                      </a:pPr>
                      <a:r>
                        <a:rPr kumimoji="1" lang="ja-JP" altLang="en-US" sz="2400" dirty="0" smtClean="0">
                          <a:solidFill>
                            <a:schemeClr val="tx1">
                              <a:lumMod val="75000"/>
                              <a:lumOff val="25000"/>
                            </a:schemeClr>
                          </a:solidFill>
                        </a:rPr>
                        <a:t>・青少年プログラム</a:t>
                      </a:r>
                      <a:r>
                        <a:rPr kumimoji="1" lang="en-US" altLang="ja-JP" sz="2400" dirty="0" smtClean="0">
                          <a:solidFill>
                            <a:schemeClr val="tx1">
                              <a:lumMod val="75000"/>
                              <a:lumOff val="25000"/>
                            </a:schemeClr>
                          </a:solidFill>
                        </a:rPr>
                        <a:t>(</a:t>
                      </a:r>
                      <a:r>
                        <a:rPr kumimoji="1" lang="en-US" altLang="ja-JP" sz="2000" dirty="0" smtClean="0">
                          <a:solidFill>
                            <a:schemeClr val="tx1">
                              <a:lumMod val="75000"/>
                              <a:lumOff val="25000"/>
                            </a:schemeClr>
                          </a:solidFill>
                          <a:latin typeface="+mj-ea"/>
                          <a:ea typeface="+mj-ea"/>
                        </a:rPr>
                        <a:t>RYLA</a:t>
                      </a:r>
                      <a:r>
                        <a:rPr kumimoji="1" lang="ja-JP" altLang="en-US" sz="2000" dirty="0" err="1" smtClean="0">
                          <a:solidFill>
                            <a:schemeClr val="tx1">
                              <a:lumMod val="75000"/>
                              <a:lumOff val="25000"/>
                            </a:schemeClr>
                          </a:solidFill>
                          <a:latin typeface="+mj-ea"/>
                          <a:ea typeface="+mj-ea"/>
                        </a:rPr>
                        <a:t>、</a:t>
                      </a:r>
                      <a:r>
                        <a:rPr kumimoji="1" lang="en-US" altLang="ja-JP" sz="2000" dirty="0" smtClean="0">
                          <a:solidFill>
                            <a:schemeClr val="tx1">
                              <a:lumMod val="75000"/>
                              <a:lumOff val="25000"/>
                            </a:schemeClr>
                          </a:solidFill>
                          <a:latin typeface="+mj-ea"/>
                          <a:ea typeface="+mj-ea"/>
                        </a:rPr>
                        <a:t>RAC</a:t>
                      </a:r>
                      <a:r>
                        <a:rPr kumimoji="1" lang="ja-JP" altLang="en-US" sz="2000" dirty="0" smtClean="0">
                          <a:solidFill>
                            <a:schemeClr val="tx1">
                              <a:lumMod val="75000"/>
                              <a:lumOff val="25000"/>
                            </a:schemeClr>
                          </a:solidFill>
                          <a:latin typeface="+mj-ea"/>
                          <a:ea typeface="+mj-ea"/>
                        </a:rPr>
                        <a:t>など</a:t>
                      </a:r>
                      <a:r>
                        <a:rPr kumimoji="1" lang="ja-JP" altLang="en-US" sz="2400" dirty="0" smtClean="0">
                          <a:solidFill>
                            <a:schemeClr val="tx1">
                              <a:lumMod val="75000"/>
                              <a:lumOff val="25000"/>
                            </a:schemeClr>
                          </a:solidFill>
                        </a:rPr>
                        <a:t>）への支援には補助金は使えない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スライド番号プレースホルダー 4"/>
          <p:cNvSpPr>
            <a:spLocks noGrp="1"/>
          </p:cNvSpPr>
          <p:nvPr>
            <p:ph type="sldNum" sz="quarter" idx="12"/>
          </p:nvPr>
        </p:nvSpPr>
        <p:spPr>
          <a:xfrm>
            <a:off x="8743616" y="6453336"/>
            <a:ext cx="364888" cy="365125"/>
          </a:xfrm>
        </p:spPr>
        <p:txBody>
          <a:bodyPr/>
          <a:lstStyle/>
          <a:p>
            <a:fld id="{48296678-7821-497A-A94A-DDC763C0106C}" type="slidenum">
              <a:rPr kumimoji="1" lang="ja-JP" altLang="en-US" smtClean="0"/>
              <a:t>10</a:t>
            </a:fld>
            <a:endParaRPr kumimoji="1" lang="ja-JP" altLang="en-US" dirty="0"/>
          </a:p>
        </p:txBody>
      </p:sp>
    </p:spTree>
    <p:extLst>
      <p:ext uri="{BB962C8B-B14F-4D97-AF65-F5344CB8AC3E}">
        <p14:creationId xmlns:p14="http://schemas.microsoft.com/office/powerpoint/2010/main" val="33252979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755576" y="2852936"/>
            <a:ext cx="7408333" cy="3450696"/>
          </a:xfrm>
        </p:spPr>
        <p:txBody>
          <a:bodyPr>
            <a:normAutofit/>
          </a:bodyPr>
          <a:lstStyle/>
          <a:p>
            <a:endParaRPr lang="ja-JP" altLang="ja-JP" dirty="0"/>
          </a:p>
          <a:p>
            <a:endParaRPr kumimoji="1" lang="ja-JP" altLang="en-US" dirty="0"/>
          </a:p>
        </p:txBody>
      </p:sp>
      <p:sp>
        <p:nvSpPr>
          <p:cNvPr id="3" name="タイトル 2"/>
          <p:cNvSpPr>
            <a:spLocks noGrp="1"/>
          </p:cNvSpPr>
          <p:nvPr>
            <p:ph type="title"/>
          </p:nvPr>
        </p:nvSpPr>
        <p:spPr/>
        <p:txBody>
          <a:bodyPr/>
          <a:lstStyle/>
          <a:p>
            <a:r>
              <a:rPr lang="ja-JP" altLang="en-US" dirty="0" smtClean="0"/>
              <a:t>地区</a:t>
            </a:r>
            <a:r>
              <a:rPr lang="ja-JP" altLang="en-US" dirty="0"/>
              <a:t>補助</a:t>
            </a:r>
            <a:r>
              <a:rPr lang="ja-JP" altLang="en-US" dirty="0" smtClean="0"/>
              <a:t>金の申請額</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793774279"/>
              </p:ext>
            </p:extLst>
          </p:nvPr>
        </p:nvGraphicFramePr>
        <p:xfrm>
          <a:off x="539552" y="2780929"/>
          <a:ext cx="8147247" cy="3407876"/>
        </p:xfrm>
        <a:graphic>
          <a:graphicData uri="http://schemas.openxmlformats.org/drawingml/2006/table">
            <a:tbl>
              <a:tblPr firstRow="1" firstCol="1" bandRow="1">
                <a:tableStyleId>{BC89EF96-8CEA-46FF-86C4-4CE0E7609802}</a:tableStyleId>
              </a:tblPr>
              <a:tblGrid>
                <a:gridCol w="720080"/>
                <a:gridCol w="1800200"/>
                <a:gridCol w="1747326"/>
                <a:gridCol w="1781066"/>
                <a:gridCol w="2098575"/>
              </a:tblGrid>
              <a:tr h="533113">
                <a:tc gridSpan="2">
                  <a:txBody>
                    <a:bodyPr/>
                    <a:lstStyle/>
                    <a:p>
                      <a:pPr algn="ctr">
                        <a:spcAft>
                          <a:spcPts val="0"/>
                        </a:spcAft>
                      </a:pPr>
                      <a:r>
                        <a:rPr lang="ja-JP" altLang="en-US" sz="2400" b="0" kern="100" dirty="0" smtClean="0">
                          <a:solidFill>
                            <a:schemeClr val="bg1"/>
                          </a:solidFill>
                          <a:effectLst/>
                          <a:latin typeface="+mj-ea"/>
                          <a:ea typeface="+mj-ea"/>
                          <a:cs typeface="Times New Roman"/>
                        </a:rPr>
                        <a:t>活動</a:t>
                      </a:r>
                      <a:endParaRPr lang="ja-JP" sz="2400" b="0" kern="100" dirty="0">
                        <a:solidFill>
                          <a:schemeClr val="bg1"/>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hMerge="1">
                  <a:txBody>
                    <a:bodyPr/>
                    <a:lstStyle/>
                    <a:p>
                      <a:pPr algn="ctr">
                        <a:spcAft>
                          <a:spcPts val="0"/>
                        </a:spcAft>
                      </a:pP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a:spcAft>
                          <a:spcPts val="0"/>
                        </a:spcAft>
                      </a:pPr>
                      <a:r>
                        <a:rPr lang="ja-JP" altLang="en-US" sz="2400" kern="100" dirty="0" smtClean="0">
                          <a:solidFill>
                            <a:schemeClr val="bg1"/>
                          </a:solidFill>
                          <a:effectLst/>
                        </a:rPr>
                        <a:t>活動予算</a:t>
                      </a:r>
                      <a:endParaRPr lang="ja-JP" sz="2400" b="0" kern="100" dirty="0">
                        <a:solidFill>
                          <a:schemeClr val="bg1"/>
                        </a:solidFill>
                        <a:effectLst/>
                        <a:latin typeface="+mj-ea"/>
                        <a:ea typeface="+mj-ea"/>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a:spcAft>
                          <a:spcPts val="0"/>
                        </a:spcAft>
                      </a:pPr>
                      <a:r>
                        <a:rPr lang="ja-JP" sz="2400" kern="100" dirty="0" smtClean="0">
                          <a:solidFill>
                            <a:schemeClr val="bg1"/>
                          </a:solidFill>
                          <a:effectLst/>
                        </a:rPr>
                        <a:t>クラブ</a:t>
                      </a:r>
                      <a:r>
                        <a:rPr lang="ja-JP" altLang="en-US" sz="2400" kern="100" dirty="0" smtClean="0">
                          <a:solidFill>
                            <a:schemeClr val="bg1"/>
                          </a:solidFill>
                          <a:effectLst/>
                        </a:rPr>
                        <a:t>拠出</a:t>
                      </a:r>
                      <a:endParaRPr lang="ja-JP" sz="2400" b="0" kern="100" dirty="0">
                        <a:solidFill>
                          <a:schemeClr val="bg1"/>
                        </a:solidFill>
                        <a:effectLst/>
                        <a:latin typeface="+mj-ea"/>
                        <a:ea typeface="+mj-ea"/>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a:spcAft>
                          <a:spcPts val="0"/>
                        </a:spcAft>
                      </a:pPr>
                      <a:r>
                        <a:rPr lang="ja-JP" sz="2400" kern="100" dirty="0">
                          <a:solidFill>
                            <a:schemeClr val="bg1"/>
                          </a:solidFill>
                          <a:effectLst/>
                        </a:rPr>
                        <a:t>補助金</a:t>
                      </a:r>
                      <a:endParaRPr lang="ja-JP" sz="2400" b="0" kern="100" dirty="0">
                        <a:solidFill>
                          <a:schemeClr val="bg1"/>
                        </a:solidFill>
                        <a:effectLst/>
                        <a:latin typeface="+mj-ea"/>
                        <a:ea typeface="+mj-ea"/>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r>
              <a:tr h="758575">
                <a:tc rowSpan="3">
                  <a:txBody>
                    <a:bodyPr/>
                    <a:lstStyle/>
                    <a:p>
                      <a:pPr algn="ctr">
                        <a:spcAft>
                          <a:spcPts val="0"/>
                        </a:spcAft>
                      </a:pPr>
                      <a:r>
                        <a:rPr lang="ja-JP" altLang="en-US" sz="2400" b="0" kern="100" dirty="0" smtClean="0">
                          <a:solidFill>
                            <a:schemeClr val="tx2"/>
                          </a:solidFill>
                          <a:effectLst/>
                          <a:latin typeface="+mj-ea"/>
                          <a:ea typeface="+mj-ea"/>
                          <a:cs typeface="Times New Roman"/>
                        </a:rPr>
                        <a:t>国内</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ja-JP" sz="2400" kern="100" dirty="0">
                          <a:solidFill>
                            <a:schemeClr val="tx2"/>
                          </a:solidFill>
                          <a:effectLst/>
                        </a:rPr>
                        <a:t>人道的奉仕</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tc rowSpan="3">
                  <a:txBody>
                    <a:bodyPr/>
                    <a:lstStyle/>
                    <a:p>
                      <a:pPr algn="ctr">
                        <a:spcAft>
                          <a:spcPts val="0"/>
                        </a:spcAft>
                      </a:pPr>
                      <a:endParaRPr lang="ja-JP" sz="2400" kern="100" dirty="0">
                        <a:solidFill>
                          <a:schemeClr val="tx2"/>
                        </a:solidFill>
                        <a:effectLst/>
                        <a:latin typeface="+mj-ea"/>
                        <a:ea typeface="+mj-ea"/>
                      </a:endParaRPr>
                    </a:p>
                    <a:p>
                      <a:pPr algn="ctr">
                        <a:spcAft>
                          <a:spcPts val="0"/>
                        </a:spcAft>
                      </a:pPr>
                      <a:r>
                        <a:rPr lang="ja-JP" altLang="en-US" sz="2400" kern="100" dirty="0" smtClean="0">
                          <a:solidFill>
                            <a:schemeClr val="tx2"/>
                          </a:solidFill>
                          <a:effectLst/>
                          <a:latin typeface="+mj-ea"/>
                          <a:ea typeface="+mj-ea"/>
                        </a:rPr>
                        <a:t>４０</a:t>
                      </a:r>
                      <a:r>
                        <a:rPr lang="ja-JP" sz="2400" kern="100" dirty="0" smtClean="0">
                          <a:solidFill>
                            <a:schemeClr val="tx2"/>
                          </a:solidFill>
                          <a:effectLst/>
                          <a:latin typeface="+mj-ea"/>
                          <a:ea typeface="+mj-ea"/>
                        </a:rPr>
                        <a:t>万円以上</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tc rowSpan="3">
                  <a:txBody>
                    <a:bodyPr/>
                    <a:lstStyle/>
                    <a:p>
                      <a:pPr algn="ctr">
                        <a:spcAft>
                          <a:spcPts val="0"/>
                        </a:spcAft>
                      </a:pPr>
                      <a:r>
                        <a:rPr lang="ja-JP" altLang="en-US" sz="2400" kern="100" dirty="0" smtClean="0">
                          <a:solidFill>
                            <a:schemeClr val="tx2"/>
                          </a:solidFill>
                          <a:effectLst/>
                          <a:latin typeface="+mj-ea"/>
                          <a:ea typeface="+mj-ea"/>
                        </a:rPr>
                        <a:t>申請額</a:t>
                      </a:r>
                      <a:endParaRPr lang="en-US" altLang="ja-JP" sz="2400" kern="100" dirty="0" smtClean="0">
                        <a:solidFill>
                          <a:schemeClr val="tx2"/>
                        </a:solidFill>
                        <a:effectLst/>
                        <a:latin typeface="+mj-ea"/>
                        <a:ea typeface="+mj-ea"/>
                      </a:endParaRPr>
                    </a:p>
                    <a:p>
                      <a:pPr algn="ctr">
                        <a:spcAft>
                          <a:spcPts val="0"/>
                        </a:spcAft>
                      </a:pPr>
                      <a:r>
                        <a:rPr lang="ja-JP" altLang="en-US" sz="2400" kern="100" dirty="0" smtClean="0">
                          <a:solidFill>
                            <a:schemeClr val="tx2"/>
                          </a:solidFill>
                          <a:effectLst/>
                          <a:latin typeface="+mj-ea"/>
                          <a:ea typeface="+mj-ea"/>
                        </a:rPr>
                        <a:t>以上</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tc rowSpan="3">
                  <a:txBody>
                    <a:bodyPr/>
                    <a:lstStyle/>
                    <a:p>
                      <a:pPr algn="ctr">
                        <a:spcAft>
                          <a:spcPts val="0"/>
                        </a:spcAft>
                      </a:pPr>
                      <a:endParaRPr lang="ja-JP" sz="2400" kern="100" dirty="0">
                        <a:solidFill>
                          <a:schemeClr val="tx2"/>
                        </a:solidFill>
                        <a:effectLst/>
                        <a:latin typeface="+mj-ea"/>
                        <a:ea typeface="+mj-ea"/>
                      </a:endParaRPr>
                    </a:p>
                    <a:p>
                      <a:pPr algn="ctr">
                        <a:spcAft>
                          <a:spcPts val="0"/>
                        </a:spcAft>
                      </a:pPr>
                      <a:r>
                        <a:rPr lang="ja-JP" altLang="en-US" sz="2400" kern="100" dirty="0" smtClean="0">
                          <a:solidFill>
                            <a:schemeClr val="tx2"/>
                          </a:solidFill>
                          <a:effectLst/>
                          <a:latin typeface="+mj-ea"/>
                          <a:ea typeface="+mj-ea"/>
                        </a:rPr>
                        <a:t>２０</a:t>
                      </a:r>
                      <a:r>
                        <a:rPr lang="ja-JP" sz="2400" kern="100" dirty="0" smtClean="0">
                          <a:solidFill>
                            <a:schemeClr val="tx2"/>
                          </a:solidFill>
                          <a:effectLst/>
                          <a:latin typeface="+mj-ea"/>
                          <a:ea typeface="+mj-ea"/>
                        </a:rPr>
                        <a:t>～</a:t>
                      </a:r>
                      <a:r>
                        <a:rPr lang="ja-JP" altLang="en-US" sz="2400" kern="100" dirty="0" smtClean="0">
                          <a:solidFill>
                            <a:schemeClr val="tx2"/>
                          </a:solidFill>
                          <a:effectLst/>
                          <a:latin typeface="+mj-ea"/>
                          <a:ea typeface="+mj-ea"/>
                        </a:rPr>
                        <a:t>６０</a:t>
                      </a:r>
                      <a:r>
                        <a:rPr lang="ja-JP" sz="2400" kern="100" dirty="0" smtClean="0">
                          <a:solidFill>
                            <a:schemeClr val="tx2"/>
                          </a:solidFill>
                          <a:effectLst/>
                          <a:latin typeface="+mj-ea"/>
                          <a:ea typeface="+mj-ea"/>
                        </a:rPr>
                        <a:t>万円</a:t>
                      </a:r>
                      <a:r>
                        <a:rPr lang="en-US" sz="2400" kern="100" dirty="0" smtClean="0">
                          <a:solidFill>
                            <a:schemeClr val="tx2"/>
                          </a:solidFill>
                          <a:effectLst/>
                          <a:latin typeface="+mj-ea"/>
                          <a:ea typeface="+mj-ea"/>
                        </a:rPr>
                        <a:t> </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tr>
              <a:tr h="681245">
                <a:tc vMerge="1">
                  <a:txBody>
                    <a:bodyPr/>
                    <a:lstStyle/>
                    <a:p>
                      <a:pPr algn="ctr">
                        <a:spcAft>
                          <a:spcPts val="0"/>
                        </a:spcAft>
                      </a:pP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ja-JP" sz="2400" kern="100" dirty="0" smtClean="0">
                          <a:solidFill>
                            <a:schemeClr val="tx2"/>
                          </a:solidFill>
                          <a:effectLst/>
                        </a:rPr>
                        <a:t>奨学</a:t>
                      </a:r>
                      <a:r>
                        <a:rPr lang="ja-JP" sz="2400" kern="100" dirty="0">
                          <a:solidFill>
                            <a:schemeClr val="tx2"/>
                          </a:solidFill>
                          <a:effectLst/>
                        </a:rPr>
                        <a:t>金</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703423">
                <a:tc vMerge="1">
                  <a:txBody>
                    <a:bodyPr/>
                    <a:lstStyle/>
                    <a:p>
                      <a:pPr algn="ctr">
                        <a:spcAft>
                          <a:spcPts val="0"/>
                        </a:spcAft>
                      </a:pPr>
                      <a:endParaRPr lang="en-US" altLang="ja-JP" sz="2400" b="0" kern="100" dirty="0" smtClean="0">
                        <a:solidFill>
                          <a:schemeClr val="tx2"/>
                        </a:solidFill>
                        <a:effectLst/>
                        <a:latin typeface="+mj-ea"/>
                        <a:ea typeface="+mj-ea"/>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ja-JP" sz="2400" kern="100" dirty="0">
                          <a:solidFill>
                            <a:schemeClr val="tx2"/>
                          </a:solidFill>
                          <a:effectLst/>
                        </a:rPr>
                        <a:t>職業</a:t>
                      </a:r>
                      <a:r>
                        <a:rPr lang="ja-JP" sz="2400" kern="100" dirty="0" smtClean="0">
                          <a:solidFill>
                            <a:schemeClr val="tx2"/>
                          </a:solidFill>
                          <a:effectLst/>
                        </a:rPr>
                        <a:t>研修</a:t>
                      </a:r>
                      <a:endParaRPr lang="en-US" altLang="ja-JP" sz="2400" b="0" kern="100" dirty="0" smtClean="0">
                        <a:solidFill>
                          <a:schemeClr val="tx2"/>
                        </a:solidFill>
                        <a:effectLst/>
                        <a:latin typeface="+mj-ea"/>
                        <a:ea typeface="+mj-ea"/>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703423">
                <a:tc>
                  <a:txBody>
                    <a:bodyPr/>
                    <a:lstStyle/>
                    <a:p>
                      <a:pPr algn="ctr">
                        <a:spcAft>
                          <a:spcPts val="0"/>
                        </a:spcAft>
                      </a:pPr>
                      <a:r>
                        <a:rPr lang="ja-JP" altLang="en-US" sz="2400" b="0" kern="100" dirty="0" smtClean="0">
                          <a:solidFill>
                            <a:schemeClr val="tx2"/>
                          </a:solidFill>
                          <a:effectLst/>
                          <a:latin typeface="+mj-ea"/>
                          <a:ea typeface="+mj-ea"/>
                          <a:cs typeface="Times New Roman"/>
                        </a:rPr>
                        <a:t>海外</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bg1"/>
                    </a:solidFill>
                  </a:tcPr>
                </a:tc>
                <a:tc>
                  <a:txBody>
                    <a:bodyPr/>
                    <a:lstStyle/>
                    <a:p>
                      <a:pPr algn="ctr">
                        <a:spcAft>
                          <a:spcPts val="0"/>
                        </a:spcAft>
                      </a:pPr>
                      <a:r>
                        <a:rPr lang="ja-JP" altLang="en-US" sz="2400" kern="100" dirty="0" smtClean="0">
                          <a:solidFill>
                            <a:schemeClr val="tx2"/>
                          </a:solidFill>
                          <a:effectLst/>
                        </a:rPr>
                        <a:t>人道奉仕</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bg1"/>
                    </a:solidFill>
                  </a:tcPr>
                </a:tc>
                <a:tc>
                  <a:txBody>
                    <a:bodyPr/>
                    <a:lstStyle/>
                    <a:p>
                      <a:pPr algn="ctr">
                        <a:spcAft>
                          <a:spcPts val="0"/>
                        </a:spcAft>
                      </a:pPr>
                      <a:r>
                        <a:rPr lang="ja-JP" altLang="en-US" sz="2400" kern="100" dirty="0" smtClean="0">
                          <a:solidFill>
                            <a:schemeClr val="tx2"/>
                          </a:solidFill>
                          <a:effectLst/>
                          <a:latin typeface="+mj-ea"/>
                          <a:ea typeface="+mj-ea"/>
                        </a:rPr>
                        <a:t>同上</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bg1"/>
                    </a:solidFill>
                  </a:tcPr>
                </a:tc>
                <a:tc>
                  <a:txBody>
                    <a:bodyPr/>
                    <a:lstStyle/>
                    <a:p>
                      <a:pPr algn="ctr">
                        <a:spcAft>
                          <a:spcPts val="0"/>
                        </a:spcAft>
                      </a:pPr>
                      <a:r>
                        <a:rPr lang="ja-JP" altLang="en-US" sz="2400" kern="100" dirty="0" smtClean="0">
                          <a:solidFill>
                            <a:schemeClr val="tx2"/>
                          </a:solidFill>
                          <a:effectLst/>
                          <a:latin typeface="+mj-ea"/>
                          <a:ea typeface="+mj-ea"/>
                        </a:rPr>
                        <a:t>同上</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bg1"/>
                    </a:solidFill>
                  </a:tcPr>
                </a:tc>
                <a:tc>
                  <a:txBody>
                    <a:bodyPr/>
                    <a:lstStyle/>
                    <a:p>
                      <a:pPr algn="ctr">
                        <a:spcAft>
                          <a:spcPts val="0"/>
                        </a:spcAft>
                      </a:pPr>
                      <a:r>
                        <a:rPr lang="en-US" altLang="ja-JP" sz="2400" kern="100" dirty="0" smtClean="0">
                          <a:solidFill>
                            <a:schemeClr val="tx2"/>
                          </a:solidFill>
                          <a:effectLst/>
                          <a:latin typeface="+mj-ea"/>
                          <a:ea typeface="+mj-ea"/>
                        </a:rPr>
                        <a:t>20</a:t>
                      </a:r>
                      <a:r>
                        <a:rPr kumimoji="1" lang="ja-JP" altLang="ja-JP" sz="2400" kern="100" dirty="0" smtClean="0">
                          <a:solidFill>
                            <a:schemeClr val="tx2"/>
                          </a:solidFill>
                          <a:effectLst/>
                          <a:latin typeface="+mj-ea"/>
                          <a:ea typeface="+mn-ea"/>
                          <a:cs typeface="+mn-cs"/>
                        </a:rPr>
                        <a:t>～</a:t>
                      </a:r>
                      <a:r>
                        <a:rPr kumimoji="1" lang="en-US" altLang="ja-JP" sz="2400" kern="100" dirty="0" smtClean="0">
                          <a:solidFill>
                            <a:schemeClr val="tx2"/>
                          </a:solidFill>
                          <a:effectLst/>
                          <a:latin typeface="+mj-ea"/>
                          <a:ea typeface="+mn-ea"/>
                          <a:cs typeface="+mn-cs"/>
                        </a:rPr>
                        <a:t>100</a:t>
                      </a:r>
                      <a:r>
                        <a:rPr lang="ja-JP" altLang="en-US" sz="2400" kern="100" dirty="0" smtClean="0">
                          <a:solidFill>
                            <a:schemeClr val="tx2"/>
                          </a:solidFill>
                          <a:effectLst/>
                          <a:latin typeface="+mj-ea"/>
                          <a:ea typeface="+mj-ea"/>
                        </a:rPr>
                        <a:t>万円</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bg1"/>
                    </a:solidFill>
                  </a:tcPr>
                </a:tc>
              </a:tr>
            </a:tbl>
          </a:graphicData>
        </a:graphic>
      </p:graphicFrame>
      <p:sp>
        <p:nvSpPr>
          <p:cNvPr id="6" name="スライド番号プレースホルダー 5"/>
          <p:cNvSpPr>
            <a:spLocks noGrp="1"/>
          </p:cNvSpPr>
          <p:nvPr>
            <p:ph type="sldNum" sz="quarter" idx="12"/>
          </p:nvPr>
        </p:nvSpPr>
        <p:spPr>
          <a:xfrm>
            <a:off x="8743616" y="6448251"/>
            <a:ext cx="364888" cy="365125"/>
          </a:xfrm>
        </p:spPr>
        <p:txBody>
          <a:bodyPr/>
          <a:lstStyle/>
          <a:p>
            <a:fld id="{48296678-7821-497A-A94A-DDC763C0106C}" type="slidenum">
              <a:rPr kumimoji="1" lang="ja-JP" altLang="en-US" smtClean="0"/>
              <a:t>11</a:t>
            </a:fld>
            <a:endParaRPr kumimoji="1" lang="ja-JP" altLang="en-US" dirty="0"/>
          </a:p>
        </p:txBody>
      </p:sp>
    </p:spTree>
    <p:extLst>
      <p:ext uri="{BB962C8B-B14F-4D97-AF65-F5344CB8AC3E}">
        <p14:creationId xmlns:p14="http://schemas.microsoft.com/office/powerpoint/2010/main" val="8569078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2845389409"/>
              </p:ext>
            </p:extLst>
          </p:nvPr>
        </p:nvGraphicFramePr>
        <p:xfrm>
          <a:off x="871538" y="2674938"/>
          <a:ext cx="7408862" cy="3580640"/>
        </p:xfrm>
        <a:graphic>
          <a:graphicData uri="http://schemas.openxmlformats.org/drawingml/2006/table">
            <a:tbl>
              <a:tblPr firstRow="1" bandRow="1">
                <a:tableStyleId>{5C22544A-7EE6-4342-B048-85BDC9FD1C3A}</a:tableStyleId>
              </a:tblPr>
              <a:tblGrid>
                <a:gridCol w="3704431"/>
                <a:gridCol w="3704431"/>
              </a:tblGrid>
              <a:tr h="1373752">
                <a:tc>
                  <a:txBody>
                    <a:bodyPr/>
                    <a:lstStyle/>
                    <a:p>
                      <a:pPr algn="ctr">
                        <a:lnSpc>
                          <a:spcPct val="100000"/>
                        </a:lnSpc>
                      </a:pPr>
                      <a:r>
                        <a:rPr kumimoji="1" lang="ja-JP" altLang="en-US" sz="2400" dirty="0" smtClean="0"/>
                        <a:t>前年度</a:t>
                      </a:r>
                      <a:endParaRPr kumimoji="1" lang="en-US" altLang="ja-JP" sz="2400" dirty="0" smtClean="0"/>
                    </a:p>
                    <a:p>
                      <a:pPr algn="ctr">
                        <a:lnSpc>
                          <a:spcPct val="100000"/>
                        </a:lnSpc>
                      </a:pPr>
                      <a:r>
                        <a:rPr kumimoji="1" lang="ja-JP" altLang="en-US" sz="2400" dirty="0" smtClean="0"/>
                        <a:t>平均年次寄付実績</a:t>
                      </a:r>
                      <a:endParaRPr kumimoji="1" lang="en-US" altLang="ja-JP" sz="2400" dirty="0" smtClean="0"/>
                    </a:p>
                    <a:p>
                      <a:pPr algn="ctr">
                        <a:lnSpc>
                          <a:spcPct val="100000"/>
                        </a:lnSpc>
                      </a:pPr>
                      <a:r>
                        <a:rPr kumimoji="1" lang="ja-JP" altLang="en-US" sz="2400" dirty="0" smtClean="0"/>
                        <a:t>（１人当り）</a:t>
                      </a:r>
                      <a:endParaRPr kumimoji="1" lang="ja-JP" altLang="en-US" sz="2400" dirty="0"/>
                    </a:p>
                  </a:txBody>
                  <a:tcPr>
                    <a:solidFill>
                      <a:schemeClr val="accent2"/>
                    </a:solidFill>
                  </a:tcPr>
                </a:tc>
                <a:tc>
                  <a:txBody>
                    <a:bodyPr/>
                    <a:lstStyle/>
                    <a:p>
                      <a:pPr algn="ctr">
                        <a:lnSpc>
                          <a:spcPct val="300000"/>
                        </a:lnSpc>
                      </a:pPr>
                      <a:r>
                        <a:rPr kumimoji="1" lang="ja-JP" altLang="en-US" sz="2400" dirty="0" smtClean="0"/>
                        <a:t>補助金額</a:t>
                      </a:r>
                      <a:endParaRPr kumimoji="1" lang="ja-JP" altLang="en-US" sz="2400" dirty="0"/>
                    </a:p>
                  </a:txBody>
                  <a:tcPr>
                    <a:solidFill>
                      <a:schemeClr val="accent2"/>
                    </a:solidFill>
                  </a:tcPr>
                </a:tc>
              </a:tr>
              <a:tr h="820470">
                <a:tc>
                  <a:txBody>
                    <a:bodyPr/>
                    <a:lstStyle/>
                    <a:p>
                      <a:pPr algn="ctr"/>
                      <a:r>
                        <a:rPr kumimoji="1" lang="ja-JP" altLang="en-US" sz="2400" dirty="0" smtClean="0">
                          <a:solidFill>
                            <a:schemeClr val="tx2"/>
                          </a:solidFill>
                        </a:rPr>
                        <a:t>９９ドル以下</a:t>
                      </a:r>
                      <a:endParaRPr kumimoji="1" lang="ja-JP" altLang="en-US" sz="2400" dirty="0">
                        <a:solidFill>
                          <a:schemeClr val="tx2"/>
                        </a:solidFill>
                      </a:endParaRPr>
                    </a:p>
                  </a:txBody>
                  <a:tcPr anchor="ctr"/>
                </a:tc>
                <a:tc>
                  <a:txBody>
                    <a:bodyPr/>
                    <a:lstStyle/>
                    <a:p>
                      <a:pPr algn="ctr"/>
                      <a:r>
                        <a:rPr kumimoji="1" lang="ja-JP" altLang="en-US" sz="2400" dirty="0" smtClean="0">
                          <a:solidFill>
                            <a:schemeClr val="tx2"/>
                          </a:solidFill>
                        </a:rPr>
                        <a:t>基本補助金額</a:t>
                      </a:r>
                      <a:r>
                        <a:rPr kumimoji="1" lang="en-US" altLang="ja-JP" sz="2400" dirty="0" smtClean="0">
                          <a:solidFill>
                            <a:schemeClr val="tx2"/>
                          </a:solidFill>
                        </a:rPr>
                        <a:t>×</a:t>
                      </a:r>
                      <a:r>
                        <a:rPr kumimoji="1" lang="ja-JP" altLang="en-US" sz="2400" dirty="0" smtClean="0">
                          <a:solidFill>
                            <a:schemeClr val="tx2"/>
                          </a:solidFill>
                        </a:rPr>
                        <a:t>８０％</a:t>
                      </a:r>
                      <a:endParaRPr kumimoji="1" lang="ja-JP" altLang="en-US" sz="2400" dirty="0">
                        <a:solidFill>
                          <a:schemeClr val="tx2"/>
                        </a:solidFill>
                      </a:endParaRPr>
                    </a:p>
                  </a:txBody>
                  <a:tcPr anchor="ctr"/>
                </a:tc>
              </a:tr>
              <a:tr h="720080">
                <a:tc>
                  <a:txBody>
                    <a:bodyPr/>
                    <a:lstStyle/>
                    <a:p>
                      <a:pPr algn="ctr"/>
                      <a:r>
                        <a:rPr kumimoji="1" lang="ja-JP" altLang="en-US" sz="2400" dirty="0" smtClean="0">
                          <a:solidFill>
                            <a:schemeClr val="tx2"/>
                          </a:solidFill>
                        </a:rPr>
                        <a:t>１００～１４９ドル</a:t>
                      </a:r>
                      <a:endParaRPr kumimoji="1" lang="ja-JP" altLang="en-US" sz="2400" dirty="0">
                        <a:solidFill>
                          <a:schemeClr val="tx2"/>
                        </a:solidFill>
                      </a:endParaRPr>
                    </a:p>
                  </a:txBody>
                  <a:tcPr anchor="ctr"/>
                </a:tc>
                <a:tc>
                  <a:txBody>
                    <a:bodyPr/>
                    <a:lstStyle/>
                    <a:p>
                      <a:pPr algn="ctr"/>
                      <a:r>
                        <a:rPr kumimoji="1" lang="ja-JP" altLang="en-US" sz="2400" dirty="0" smtClean="0">
                          <a:solidFill>
                            <a:schemeClr val="tx2"/>
                          </a:solidFill>
                        </a:rPr>
                        <a:t>基本補助金額</a:t>
                      </a:r>
                      <a:r>
                        <a:rPr kumimoji="1" lang="en-US" altLang="ja-JP" sz="2400" dirty="0" smtClean="0">
                          <a:solidFill>
                            <a:schemeClr val="tx2"/>
                          </a:solidFill>
                        </a:rPr>
                        <a:t>×</a:t>
                      </a:r>
                      <a:r>
                        <a:rPr kumimoji="1" lang="ja-JP" altLang="en-US" sz="2400" dirty="0" smtClean="0">
                          <a:solidFill>
                            <a:schemeClr val="tx2"/>
                          </a:solidFill>
                        </a:rPr>
                        <a:t>９０％</a:t>
                      </a:r>
                      <a:endParaRPr kumimoji="1" lang="ja-JP" altLang="en-US" sz="2400" dirty="0">
                        <a:solidFill>
                          <a:schemeClr val="tx2"/>
                        </a:solidFill>
                      </a:endParaRPr>
                    </a:p>
                  </a:txBody>
                  <a:tcPr anchor="ctr"/>
                </a:tc>
              </a:tr>
              <a:tr h="666338">
                <a:tc>
                  <a:txBody>
                    <a:bodyPr/>
                    <a:lstStyle/>
                    <a:p>
                      <a:pPr algn="ctr"/>
                      <a:r>
                        <a:rPr kumimoji="1" lang="ja-JP" altLang="en-US" sz="2400" dirty="0" smtClean="0">
                          <a:solidFill>
                            <a:schemeClr val="tx2"/>
                          </a:solidFill>
                        </a:rPr>
                        <a:t>１５０ドル以上</a:t>
                      </a:r>
                      <a:endParaRPr kumimoji="1" lang="ja-JP" altLang="en-US" sz="2400" dirty="0">
                        <a:solidFill>
                          <a:schemeClr val="tx2"/>
                        </a:solidFill>
                      </a:endParaRPr>
                    </a:p>
                  </a:txBody>
                  <a:tcPr anchor="ctr"/>
                </a:tc>
                <a:tc>
                  <a:txBody>
                    <a:bodyPr/>
                    <a:lstStyle/>
                    <a:p>
                      <a:pPr algn="ctr"/>
                      <a:r>
                        <a:rPr kumimoji="1" lang="ja-JP" altLang="en-US" sz="2400" dirty="0" smtClean="0">
                          <a:solidFill>
                            <a:schemeClr val="tx2"/>
                          </a:solidFill>
                        </a:rPr>
                        <a:t>基本補助金額</a:t>
                      </a:r>
                      <a:r>
                        <a:rPr kumimoji="1" lang="en-US" altLang="ja-JP" sz="2400" dirty="0" smtClean="0">
                          <a:solidFill>
                            <a:schemeClr val="tx2"/>
                          </a:solidFill>
                        </a:rPr>
                        <a:t>×</a:t>
                      </a:r>
                      <a:r>
                        <a:rPr kumimoji="1" lang="ja-JP" altLang="en-US" sz="2400" dirty="0" smtClean="0">
                          <a:solidFill>
                            <a:schemeClr val="tx2"/>
                          </a:solidFill>
                        </a:rPr>
                        <a:t>１００％</a:t>
                      </a:r>
                      <a:endParaRPr kumimoji="1" lang="ja-JP" altLang="en-US" sz="2400" dirty="0">
                        <a:solidFill>
                          <a:schemeClr val="tx2"/>
                        </a:solidFill>
                      </a:endParaRPr>
                    </a:p>
                  </a:txBody>
                  <a:tcPr anchor="ctr"/>
                </a:tc>
              </a:tr>
            </a:tbl>
          </a:graphicData>
        </a:graphic>
      </p:graphicFrame>
      <p:sp>
        <p:nvSpPr>
          <p:cNvPr id="3" name="タイトル 2"/>
          <p:cNvSpPr>
            <a:spLocks noGrp="1"/>
          </p:cNvSpPr>
          <p:nvPr>
            <p:ph type="title"/>
          </p:nvPr>
        </p:nvSpPr>
        <p:spPr/>
        <p:txBody>
          <a:bodyPr>
            <a:normAutofit fontScale="90000"/>
          </a:bodyPr>
          <a:lstStyle/>
          <a:p>
            <a:r>
              <a:rPr kumimoji="1" lang="ja-JP" altLang="en-US" dirty="0" smtClean="0"/>
              <a:t>クラブ寄付実績による補助金分配率</a:t>
            </a:r>
            <a:endParaRPr kumimoji="1" lang="ja-JP" altLang="en-US" dirty="0"/>
          </a:p>
        </p:txBody>
      </p:sp>
      <p:sp>
        <p:nvSpPr>
          <p:cNvPr id="4" name="スライド番号プレースホルダー 3"/>
          <p:cNvSpPr>
            <a:spLocks noGrp="1"/>
          </p:cNvSpPr>
          <p:nvPr>
            <p:ph type="sldNum" sz="quarter" idx="12"/>
          </p:nvPr>
        </p:nvSpPr>
        <p:spPr>
          <a:xfrm>
            <a:off x="8743616" y="6448251"/>
            <a:ext cx="364888" cy="365125"/>
          </a:xfrm>
        </p:spPr>
        <p:txBody>
          <a:bodyPr/>
          <a:lstStyle/>
          <a:p>
            <a:fld id="{48296678-7821-497A-A94A-DDC763C0106C}" type="slidenum">
              <a:rPr kumimoji="1" lang="ja-JP" altLang="en-US" smtClean="0"/>
              <a:t>12</a:t>
            </a:fld>
            <a:endParaRPr kumimoji="1" lang="ja-JP" altLang="en-US"/>
          </a:p>
        </p:txBody>
      </p:sp>
    </p:spTree>
    <p:extLst>
      <p:ext uri="{BB962C8B-B14F-4D97-AF65-F5344CB8AC3E}">
        <p14:creationId xmlns:p14="http://schemas.microsoft.com/office/powerpoint/2010/main" val="6502684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タイトル 1"/>
          <p:cNvSpPr>
            <a:spLocks noGrp="1"/>
          </p:cNvSpPr>
          <p:nvPr>
            <p:ph type="title"/>
          </p:nvPr>
        </p:nvSpPr>
        <p:spPr bwMode="auto">
          <a:xfrm>
            <a:off x="470668" y="404664"/>
            <a:ext cx="8219256" cy="140241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normAutofit/>
          </a:bodyPr>
          <a:lstStyle/>
          <a:p>
            <a:r>
              <a:rPr lang="ja-JP" altLang="en-US" sz="3600" dirty="0" smtClean="0">
                <a:latin typeface="Arial Narrow" panose="020B0606020202030204" pitchFamily="34" charset="0"/>
              </a:rPr>
              <a:t>地区補助金活動・・・実例①　</a:t>
            </a:r>
            <a:r>
              <a:rPr lang="en-US" altLang="ja-JP" sz="3600" dirty="0" smtClean="0">
                <a:latin typeface="Arial Narrow" panose="020B0606020202030204" pitchFamily="34" charset="0"/>
              </a:rPr>
              <a:t/>
            </a:r>
            <a:br>
              <a:rPr lang="en-US" altLang="ja-JP" sz="3600" dirty="0" smtClean="0">
                <a:latin typeface="Arial Narrow" panose="020B0606020202030204" pitchFamily="34" charset="0"/>
              </a:rPr>
            </a:br>
            <a:r>
              <a:rPr lang="ja-JP" altLang="en-US" sz="3600" dirty="0" smtClean="0">
                <a:solidFill>
                  <a:srgbClr val="0000FF"/>
                </a:solidFill>
                <a:latin typeface="Arial Narrow" panose="020B0606020202030204" pitchFamily="34" charset="0"/>
              </a:rPr>
              <a:t>社会</a:t>
            </a:r>
            <a:r>
              <a:rPr lang="ja-JP" altLang="en-US" sz="3600" dirty="0" smtClean="0">
                <a:solidFill>
                  <a:srgbClr val="0000FF"/>
                </a:solidFill>
                <a:latin typeface="Arial Narrow" panose="020B0606020202030204" pitchFamily="34" charset="0"/>
              </a:rPr>
              <a:t>奉仕</a:t>
            </a:r>
            <a:endParaRPr kumimoji="1" lang="ja-JP" altLang="en-US" sz="3600" dirty="0" smtClean="0">
              <a:solidFill>
                <a:srgbClr val="0000FF"/>
              </a:solidFill>
              <a:latin typeface="Arial Narrow" panose="020B0606020202030204" pitchFamily="34" charset="0"/>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726517200"/>
              </p:ext>
            </p:extLst>
          </p:nvPr>
        </p:nvGraphicFramePr>
        <p:xfrm>
          <a:off x="295820" y="2411652"/>
          <a:ext cx="8568952" cy="4057728"/>
        </p:xfrm>
        <a:graphic>
          <a:graphicData uri="http://schemas.openxmlformats.org/drawingml/2006/table">
            <a:tbl>
              <a:tblPr firstRow="1" bandRow="1">
                <a:tableStyleId>{69CF1AB2-1976-4502-BF36-3FF5EA218861}</a:tableStyleId>
              </a:tblPr>
              <a:tblGrid>
                <a:gridCol w="1663874"/>
                <a:gridCol w="3452539"/>
                <a:gridCol w="3452539"/>
              </a:tblGrid>
              <a:tr h="431912">
                <a:tc>
                  <a:txBody>
                    <a:bodyPr/>
                    <a:lstStyle/>
                    <a:p>
                      <a:pPr algn="ctr"/>
                      <a:r>
                        <a:rPr kumimoji="1" lang="ja-JP" altLang="en-US" sz="2400" b="0" dirty="0" smtClean="0">
                          <a:latin typeface="+mj-ea"/>
                          <a:ea typeface="+mj-ea"/>
                        </a:rPr>
                        <a:t>実施国</a:t>
                      </a:r>
                      <a:endParaRPr kumimoji="1" lang="ja-JP" altLang="en-US" sz="2400" b="0" dirty="0">
                        <a:solidFill>
                          <a:schemeClr val="bg2">
                            <a:lumMod val="10000"/>
                          </a:schemeClr>
                        </a:solidFill>
                        <a:latin typeface="+mj-ea"/>
                        <a:ea typeface="+mj-ea"/>
                      </a:endParaRPr>
                    </a:p>
                  </a:txBody>
                  <a:tcPr marT="45716" marB="45716" anchor="ctr"/>
                </a:tc>
                <a:tc gridSpan="2">
                  <a:txBody>
                    <a:bodyPr/>
                    <a:lstStyle/>
                    <a:p>
                      <a:r>
                        <a:rPr kumimoji="1" lang="ja-JP" altLang="en-US" sz="2400" b="0" dirty="0" smtClean="0">
                          <a:latin typeface="+mj-ea"/>
                          <a:ea typeface="+mj-ea"/>
                        </a:rPr>
                        <a:t>地元社会 （日本）</a:t>
                      </a:r>
                      <a:endParaRPr kumimoji="1" lang="ja-JP" altLang="en-US" sz="2400" b="0" dirty="0">
                        <a:solidFill>
                          <a:schemeClr val="bg2">
                            <a:lumMod val="10000"/>
                          </a:schemeClr>
                        </a:solidFill>
                        <a:latin typeface="+mj-ea"/>
                        <a:ea typeface="+mj-ea"/>
                      </a:endParaRPr>
                    </a:p>
                  </a:txBody>
                  <a:tcPr marT="45716" marB="45716" anchor="ctr"/>
                </a:tc>
                <a:tc hMerge="1">
                  <a:txBody>
                    <a:bodyPr/>
                    <a:lstStyle/>
                    <a:p>
                      <a:endParaRPr kumimoji="1" lang="ja-JP" altLang="en-US"/>
                    </a:p>
                  </a:txBody>
                  <a:tcPr/>
                </a:tc>
              </a:tr>
              <a:tr h="597700">
                <a:tc>
                  <a:txBody>
                    <a:bodyPr/>
                    <a:lstStyle/>
                    <a:p>
                      <a:pPr algn="ctr"/>
                      <a:r>
                        <a:rPr kumimoji="1" lang="ja-JP" altLang="en-US" sz="2400" dirty="0" smtClean="0">
                          <a:latin typeface="+mj-ea"/>
                          <a:ea typeface="+mj-ea"/>
                        </a:rPr>
                        <a:t>活動</a:t>
                      </a:r>
                      <a:endParaRPr kumimoji="1" lang="ja-JP" altLang="en-US" sz="2400" b="0" dirty="0">
                        <a:solidFill>
                          <a:schemeClr val="bg2">
                            <a:lumMod val="10000"/>
                          </a:schemeClr>
                        </a:solidFill>
                        <a:latin typeface="+mj-ea"/>
                        <a:ea typeface="+mj-ea"/>
                      </a:endParaRPr>
                    </a:p>
                  </a:txBody>
                  <a:tcPr marT="45716" marB="45716" anchor="ctr"/>
                </a:tc>
                <a:tc gridSpan="2">
                  <a:txBody>
                    <a:bodyPr/>
                    <a:lstStyle/>
                    <a:p>
                      <a:r>
                        <a:rPr kumimoji="1" lang="ja-JP" altLang="en-US" sz="2400" dirty="0" smtClean="0">
                          <a:latin typeface="+mj-ea"/>
                          <a:ea typeface="+mj-ea"/>
                        </a:rPr>
                        <a:t>こどもホスピス支援</a:t>
                      </a:r>
                      <a:endParaRPr kumimoji="1" lang="ja-JP" altLang="en-US" sz="2400" b="0" dirty="0">
                        <a:solidFill>
                          <a:schemeClr val="bg2">
                            <a:lumMod val="10000"/>
                          </a:schemeClr>
                        </a:solidFill>
                        <a:latin typeface="+mj-ea"/>
                        <a:ea typeface="+mj-ea"/>
                      </a:endParaRPr>
                    </a:p>
                  </a:txBody>
                  <a:tcPr marT="45716" marB="45716" anchor="ctr"/>
                </a:tc>
                <a:tc hMerge="1">
                  <a:txBody>
                    <a:bodyPr/>
                    <a:lstStyle/>
                    <a:p>
                      <a:endParaRPr kumimoji="1" lang="ja-JP" altLang="en-US"/>
                    </a:p>
                  </a:txBody>
                  <a:tcPr/>
                </a:tc>
              </a:tr>
              <a:tr h="534994">
                <a:tc>
                  <a:txBody>
                    <a:bodyPr/>
                    <a:lstStyle/>
                    <a:p>
                      <a:pPr algn="ctr"/>
                      <a:r>
                        <a:rPr kumimoji="1" lang="ja-JP" altLang="en-US" sz="2400" dirty="0" smtClean="0">
                          <a:latin typeface="+mj-ea"/>
                          <a:ea typeface="+mj-ea"/>
                        </a:rPr>
                        <a:t>提唱者</a:t>
                      </a:r>
                      <a:endParaRPr kumimoji="1" lang="ja-JP" altLang="en-US" sz="2400" b="0" dirty="0">
                        <a:solidFill>
                          <a:schemeClr val="bg2">
                            <a:lumMod val="10000"/>
                          </a:schemeClr>
                        </a:solidFill>
                        <a:latin typeface="+mj-ea"/>
                        <a:ea typeface="+mj-ea"/>
                      </a:endParaRPr>
                    </a:p>
                  </a:txBody>
                  <a:tcPr marT="45716" marB="45716" anchor="ctr"/>
                </a:tc>
                <a:tc gridSpan="2">
                  <a:txBody>
                    <a:bodyPr/>
                    <a:lstStyle/>
                    <a:p>
                      <a:r>
                        <a:rPr kumimoji="1" lang="ja-JP" altLang="en-US" sz="2400" dirty="0" smtClean="0">
                          <a:latin typeface="+mj-ea"/>
                          <a:ea typeface="+mj-ea"/>
                        </a:rPr>
                        <a:t>大阪南ＲＣ</a:t>
                      </a:r>
                      <a:endParaRPr kumimoji="1" lang="ja-JP" altLang="en-US" sz="2400" b="0" dirty="0">
                        <a:solidFill>
                          <a:schemeClr val="bg2">
                            <a:lumMod val="10000"/>
                          </a:schemeClr>
                        </a:solidFill>
                        <a:latin typeface="+mj-ea"/>
                        <a:ea typeface="+mj-ea"/>
                      </a:endParaRPr>
                    </a:p>
                  </a:txBody>
                  <a:tcPr marT="45716" marB="45716" anchor="ctr"/>
                </a:tc>
                <a:tc hMerge="1">
                  <a:txBody>
                    <a:bodyPr/>
                    <a:lstStyle/>
                    <a:p>
                      <a:endParaRPr kumimoji="1" lang="ja-JP" altLang="en-US"/>
                    </a:p>
                  </a:txBody>
                  <a:tcPr/>
                </a:tc>
              </a:tr>
              <a:tr h="579267">
                <a:tc>
                  <a:txBody>
                    <a:bodyPr/>
                    <a:lstStyle/>
                    <a:p>
                      <a:pPr algn="ctr"/>
                      <a:r>
                        <a:rPr kumimoji="1" lang="ja-JP" altLang="en-US" sz="2400" dirty="0" smtClean="0">
                          <a:latin typeface="+mj-ea"/>
                          <a:ea typeface="+mj-ea"/>
                        </a:rPr>
                        <a:t>総費用</a:t>
                      </a:r>
                      <a:endParaRPr kumimoji="1" lang="ja-JP" altLang="en-US" sz="2400" b="0" dirty="0">
                        <a:solidFill>
                          <a:schemeClr val="bg2">
                            <a:lumMod val="10000"/>
                          </a:schemeClr>
                        </a:solidFill>
                        <a:latin typeface="+mj-ea"/>
                        <a:ea typeface="+mj-ea"/>
                      </a:endParaRPr>
                    </a:p>
                  </a:txBody>
                  <a:tcPr marT="45716" marB="45716" anchor="ct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2400" dirty="0" smtClean="0">
                          <a:latin typeface="+mj-ea"/>
                          <a:ea typeface="+mj-ea"/>
                        </a:rPr>
                        <a:t>１，１３７，０４５円</a:t>
                      </a:r>
                      <a:endParaRPr lang="ja-JP" altLang="en-US" sz="2400" b="0" dirty="0" smtClean="0">
                        <a:solidFill>
                          <a:schemeClr val="bg2">
                            <a:lumMod val="10000"/>
                          </a:schemeClr>
                        </a:solidFill>
                        <a:latin typeface="+mj-ea"/>
                        <a:ea typeface="+mj-ea"/>
                      </a:endParaRPr>
                    </a:p>
                  </a:txBody>
                  <a:tcPr marT="45716" marB="45716" anchor="ctr"/>
                </a:tc>
                <a:tc hMerge="1">
                  <a:txBody>
                    <a:bodyPr/>
                    <a:lstStyle/>
                    <a:p>
                      <a:endParaRPr kumimoji="1" lang="ja-JP" altLang="en-US"/>
                    </a:p>
                  </a:txBody>
                  <a:tcPr/>
                </a:tc>
              </a:tr>
              <a:tr h="1888575">
                <a:tc>
                  <a:txBody>
                    <a:bodyPr/>
                    <a:lstStyle/>
                    <a:p>
                      <a:pPr algn="ctr"/>
                      <a:r>
                        <a:rPr kumimoji="1" lang="ja-JP" altLang="en-US" sz="2400" dirty="0" smtClean="0">
                          <a:latin typeface="+mj-ea"/>
                          <a:ea typeface="+mj-ea"/>
                        </a:rPr>
                        <a:t>資金調達</a:t>
                      </a:r>
                      <a:endParaRPr kumimoji="1" lang="ja-JP" altLang="en-US" sz="2400" b="0" dirty="0">
                        <a:solidFill>
                          <a:schemeClr val="bg2">
                            <a:lumMod val="10000"/>
                          </a:schemeClr>
                        </a:solidFill>
                        <a:latin typeface="+mj-ea"/>
                        <a:ea typeface="+mj-ea"/>
                      </a:endParaRPr>
                    </a:p>
                  </a:txBody>
                  <a:tcPr marT="45716" marB="45716" anchor="ctr"/>
                </a:tc>
                <a:tc>
                  <a:txBody>
                    <a:bodyPr/>
                    <a:lstStyle/>
                    <a:p>
                      <a:pPr>
                        <a:lnSpc>
                          <a:spcPct val="150000"/>
                        </a:lnSpc>
                      </a:pPr>
                      <a:r>
                        <a:rPr lang="ja-JP" altLang="en-US" sz="2400" dirty="0" smtClean="0">
                          <a:latin typeface="+mj-ea"/>
                          <a:ea typeface="+mj-ea"/>
                        </a:rPr>
                        <a:t>クラブ拠出金</a:t>
                      </a:r>
                      <a:endParaRPr lang="en-US" altLang="ja-JP" sz="2400" dirty="0" smtClean="0">
                        <a:latin typeface="+mj-ea"/>
                        <a:ea typeface="+mj-ea"/>
                      </a:endParaRPr>
                    </a:p>
                    <a:p>
                      <a:pPr>
                        <a:lnSpc>
                          <a:spcPct val="150000"/>
                        </a:lnSpc>
                      </a:pPr>
                      <a:r>
                        <a:rPr lang="ja-JP" altLang="en-US" sz="2400" dirty="0" smtClean="0">
                          <a:solidFill>
                            <a:schemeClr val="tx1"/>
                          </a:solidFill>
                          <a:latin typeface="+mj-ea"/>
                          <a:ea typeface="+mj-ea"/>
                        </a:rPr>
                        <a:t>追加拠出金　　　　　　　　　　　　　　　　　　　</a:t>
                      </a:r>
                      <a:endParaRPr lang="en-US" altLang="ja-JP" sz="2400" dirty="0" smtClean="0">
                        <a:solidFill>
                          <a:schemeClr val="tx1"/>
                        </a:solidFill>
                        <a:latin typeface="+mj-ea"/>
                        <a:ea typeface="+mj-ea"/>
                      </a:endParaRPr>
                    </a:p>
                    <a:p>
                      <a:pPr>
                        <a:lnSpc>
                          <a:spcPct val="150000"/>
                        </a:lnSpc>
                      </a:pPr>
                      <a:r>
                        <a:rPr lang="ja-JP" altLang="en-US" sz="2400" dirty="0" smtClean="0">
                          <a:solidFill>
                            <a:srgbClr val="C00000"/>
                          </a:solidFill>
                          <a:latin typeface="+mj-ea"/>
                          <a:ea typeface="+mj-ea"/>
                        </a:rPr>
                        <a:t>２６６０</a:t>
                      </a:r>
                      <a:r>
                        <a:rPr lang="ja-JP" altLang="en-US" sz="2400" dirty="0" smtClean="0">
                          <a:solidFill>
                            <a:srgbClr val="C00000"/>
                          </a:solidFill>
                          <a:latin typeface="+mj-ea"/>
                          <a:ea typeface="+mj-ea"/>
                        </a:rPr>
                        <a:t>地区補助金（ＤＧ）</a:t>
                      </a:r>
                      <a:r>
                        <a:rPr lang="ja-JP" altLang="en-US" sz="2400" dirty="0" smtClean="0">
                          <a:latin typeface="+mj-ea"/>
                          <a:ea typeface="+mj-ea"/>
                        </a:rPr>
                        <a:t>　　　　  　</a:t>
                      </a:r>
                      <a:endParaRPr lang="ja-JP" altLang="en-US" sz="2400" b="0" dirty="0" smtClean="0">
                        <a:solidFill>
                          <a:schemeClr val="tx2"/>
                        </a:solidFill>
                        <a:latin typeface="+mj-ea"/>
                        <a:ea typeface="+mj-ea"/>
                      </a:endParaRPr>
                    </a:p>
                  </a:txBody>
                  <a:tcPr marT="45716" marB="45716">
                    <a:lnR w="12700" cap="flat" cmpd="sng" algn="ctr">
                      <a:solidFill>
                        <a:schemeClr val="bg1"/>
                      </a:solidFill>
                      <a:prstDash val="solid"/>
                      <a:round/>
                      <a:headEnd type="none" w="med" len="med"/>
                      <a:tailEnd type="none" w="med" len="med"/>
                    </a:lnR>
                  </a:tcPr>
                </a:tc>
                <a:tc>
                  <a:txBody>
                    <a:bodyPr/>
                    <a:lstStyle/>
                    <a:p>
                      <a:pPr algn="r">
                        <a:lnSpc>
                          <a:spcPct val="150000"/>
                        </a:lnSpc>
                      </a:pPr>
                      <a:r>
                        <a:rPr kumimoji="1" lang="ja-JP" altLang="en-US" sz="2400" kern="1200" dirty="0" smtClean="0">
                          <a:solidFill>
                            <a:schemeClr val="dk1"/>
                          </a:solidFill>
                          <a:latin typeface="+mj-ea"/>
                          <a:ea typeface="+mj-ea"/>
                          <a:cs typeface="+mn-cs"/>
                        </a:rPr>
                        <a:t>５５６，４１０円</a:t>
                      </a:r>
                      <a:endParaRPr kumimoji="1" lang="en-US" altLang="ja-JP" sz="2400" kern="1200" dirty="0" smtClean="0">
                        <a:solidFill>
                          <a:schemeClr val="dk1"/>
                        </a:solidFill>
                        <a:latin typeface="+mj-ea"/>
                        <a:ea typeface="+mj-ea"/>
                        <a:cs typeface="+mn-cs"/>
                      </a:endParaRPr>
                    </a:p>
                    <a:p>
                      <a:pPr algn="r">
                        <a:lnSpc>
                          <a:spcPct val="150000"/>
                        </a:lnSpc>
                      </a:pPr>
                      <a:r>
                        <a:rPr kumimoji="1" lang="ja-JP" altLang="en-US" sz="2400" kern="1200" dirty="0" smtClean="0">
                          <a:solidFill>
                            <a:schemeClr val="dk1"/>
                          </a:solidFill>
                          <a:latin typeface="+mj-ea"/>
                          <a:ea typeface="+mj-ea"/>
                          <a:cs typeface="+mn-cs"/>
                        </a:rPr>
                        <a:t>２４，２２５円</a:t>
                      </a:r>
                      <a:endParaRPr kumimoji="1" lang="en-US" altLang="ja-JP" sz="2400" kern="1200" dirty="0" smtClean="0">
                        <a:solidFill>
                          <a:schemeClr val="dk1"/>
                        </a:solidFill>
                        <a:latin typeface="+mj-ea"/>
                        <a:ea typeface="+mj-ea"/>
                        <a:cs typeface="+mn-cs"/>
                      </a:endParaRPr>
                    </a:p>
                    <a:p>
                      <a:pPr marL="0" marR="0" indent="0" algn="r" defTabSz="914400" rtl="0" eaLnBrk="1" fontAlgn="auto" latinLnBrk="0" hangingPunct="1">
                        <a:lnSpc>
                          <a:spcPct val="150000"/>
                        </a:lnSpc>
                        <a:spcBef>
                          <a:spcPts val="0"/>
                        </a:spcBef>
                        <a:spcAft>
                          <a:spcPts val="0"/>
                        </a:spcAft>
                        <a:buClrTx/>
                        <a:buSzTx/>
                        <a:buFontTx/>
                        <a:buNone/>
                        <a:tabLst/>
                        <a:defRPr/>
                      </a:pPr>
                      <a:r>
                        <a:rPr kumimoji="1" lang="ja-JP" altLang="en-US" sz="2400" kern="1200" baseline="0" dirty="0" smtClean="0">
                          <a:solidFill>
                            <a:srgbClr val="C00000"/>
                          </a:solidFill>
                          <a:latin typeface="+mj-ea"/>
                          <a:ea typeface="+mj-ea"/>
                          <a:cs typeface="+mn-cs"/>
                        </a:rPr>
                        <a:t>５５６，４１０円</a:t>
                      </a:r>
                      <a:endParaRPr kumimoji="1" lang="ja-JP" altLang="en-US" sz="2400" b="0" kern="1200" dirty="0" smtClean="0">
                        <a:solidFill>
                          <a:srgbClr val="C00000"/>
                        </a:solidFill>
                        <a:latin typeface="+mj-ea"/>
                        <a:ea typeface="+mj-ea"/>
                        <a:cs typeface="+mn-cs"/>
                      </a:endParaRPr>
                    </a:p>
                  </a:txBody>
                  <a:tcPr marT="45716" marB="45716">
                    <a:lnL w="12700" cap="flat" cmpd="sng" algn="ctr">
                      <a:solidFill>
                        <a:schemeClr val="bg1"/>
                      </a:solidFill>
                      <a:prstDash val="solid"/>
                      <a:round/>
                      <a:headEnd type="none" w="med" len="med"/>
                      <a:tailEnd type="none" w="med" len="med"/>
                    </a:lnL>
                  </a:tcPr>
                </a:tc>
              </a:tr>
            </a:tbl>
          </a:graphicData>
        </a:graphic>
      </p:graphicFrame>
      <p:sp>
        <p:nvSpPr>
          <p:cNvPr id="3" name="スライド番号プレースホルダー 2"/>
          <p:cNvSpPr>
            <a:spLocks noGrp="1"/>
          </p:cNvSpPr>
          <p:nvPr>
            <p:ph type="sldNum" sz="quarter" idx="12"/>
          </p:nvPr>
        </p:nvSpPr>
        <p:spPr>
          <a:xfrm>
            <a:off x="8690566" y="6453336"/>
            <a:ext cx="417938" cy="365125"/>
          </a:xfrm>
        </p:spPr>
        <p:txBody>
          <a:bodyPr/>
          <a:lstStyle/>
          <a:p>
            <a:fld id="{48296678-7821-497A-A94A-DDC763C0106C}" type="slidenum">
              <a:rPr kumimoji="1" lang="ja-JP" altLang="en-US" smtClean="0"/>
              <a:t>13</a:t>
            </a:fld>
            <a:endParaRPr kumimoji="1" lang="ja-JP" altLang="en-US" dirty="0"/>
          </a:p>
        </p:txBody>
      </p:sp>
    </p:spTree>
    <p:extLst>
      <p:ext uri="{BB962C8B-B14F-4D97-AF65-F5344CB8AC3E}">
        <p14:creationId xmlns:p14="http://schemas.microsoft.com/office/powerpoint/2010/main" val="14857268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773678419"/>
              </p:ext>
            </p:extLst>
          </p:nvPr>
        </p:nvGraphicFramePr>
        <p:xfrm>
          <a:off x="251520" y="2370948"/>
          <a:ext cx="8640961" cy="4123789"/>
        </p:xfrm>
        <a:graphic>
          <a:graphicData uri="http://schemas.openxmlformats.org/drawingml/2006/table">
            <a:tbl>
              <a:tblPr firstRow="1" bandRow="1">
                <a:tableStyleId>{69CF1AB2-1976-4502-BF36-3FF5EA218861}</a:tableStyleId>
              </a:tblPr>
              <a:tblGrid>
                <a:gridCol w="1677857"/>
                <a:gridCol w="3481552"/>
                <a:gridCol w="3481552"/>
              </a:tblGrid>
              <a:tr h="576065">
                <a:tc>
                  <a:txBody>
                    <a:bodyPr/>
                    <a:lstStyle/>
                    <a:p>
                      <a:pPr algn="ctr"/>
                      <a:r>
                        <a:rPr kumimoji="1" lang="ja-JP" altLang="en-US" sz="2400" b="0" dirty="0" smtClean="0"/>
                        <a:t>実施国</a:t>
                      </a:r>
                      <a:endParaRPr kumimoji="1" lang="ja-JP" altLang="en-US" sz="2400" b="0" dirty="0">
                        <a:solidFill>
                          <a:schemeClr val="bg2">
                            <a:lumMod val="10000"/>
                          </a:schemeClr>
                        </a:solidFill>
                      </a:endParaRPr>
                    </a:p>
                  </a:txBody>
                  <a:tcPr anchor="ctr"/>
                </a:tc>
                <a:tc gridSpan="2">
                  <a:txBody>
                    <a:bodyPr/>
                    <a:lstStyle/>
                    <a:p>
                      <a:r>
                        <a:rPr kumimoji="1" lang="ja-JP" altLang="en-US" sz="2400" b="0" dirty="0" smtClean="0"/>
                        <a:t>海外（カンボジア）</a:t>
                      </a:r>
                      <a:endParaRPr kumimoji="1" lang="ja-JP" altLang="en-US" sz="2400" b="0" dirty="0">
                        <a:solidFill>
                          <a:schemeClr val="bg2">
                            <a:lumMod val="10000"/>
                          </a:schemeClr>
                        </a:solidFill>
                      </a:endParaRPr>
                    </a:p>
                  </a:txBody>
                  <a:tcPr anchor="ctr"/>
                </a:tc>
                <a:tc hMerge="1">
                  <a:txBody>
                    <a:bodyPr/>
                    <a:lstStyle/>
                    <a:p>
                      <a:endParaRPr kumimoji="1" lang="ja-JP" altLang="en-US"/>
                    </a:p>
                  </a:txBody>
                  <a:tcPr/>
                </a:tc>
              </a:tr>
              <a:tr h="936105">
                <a:tc>
                  <a:txBody>
                    <a:bodyPr/>
                    <a:lstStyle/>
                    <a:p>
                      <a:pPr algn="ctr"/>
                      <a:r>
                        <a:rPr kumimoji="1" lang="ja-JP" altLang="en-US" sz="2400" dirty="0" smtClean="0"/>
                        <a:t>活動</a:t>
                      </a:r>
                      <a:endParaRPr kumimoji="1" lang="ja-JP" altLang="en-US" sz="2400" dirty="0">
                        <a:solidFill>
                          <a:schemeClr val="bg2">
                            <a:lumMod val="10000"/>
                          </a:schemeClr>
                        </a:solidFill>
                      </a:endParaRPr>
                    </a:p>
                  </a:txBody>
                  <a:tcPr anchor="ctr"/>
                </a:tc>
                <a:tc gridSpan="2">
                  <a:txBody>
                    <a:bodyPr/>
                    <a:lstStyle/>
                    <a:p>
                      <a:r>
                        <a:rPr kumimoji="1" lang="ja-JP" altLang="en-US" sz="2400" dirty="0" smtClean="0"/>
                        <a:t>カンボジア・プノンペンの学童支援</a:t>
                      </a:r>
                      <a:endParaRPr kumimoji="1" lang="ja-JP" altLang="en-US" sz="2400" dirty="0">
                        <a:solidFill>
                          <a:schemeClr val="bg2">
                            <a:lumMod val="10000"/>
                          </a:schemeClr>
                        </a:solidFill>
                      </a:endParaRPr>
                    </a:p>
                  </a:txBody>
                  <a:tcPr anchor="ctr"/>
                </a:tc>
                <a:tc hMerge="1">
                  <a:txBody>
                    <a:bodyPr/>
                    <a:lstStyle/>
                    <a:p>
                      <a:endParaRPr kumimoji="1" lang="ja-JP" altLang="en-US"/>
                    </a:p>
                  </a:txBody>
                  <a:tcPr/>
                </a:tc>
              </a:tr>
              <a:tr h="720422">
                <a:tc>
                  <a:txBody>
                    <a:bodyPr/>
                    <a:lstStyle/>
                    <a:p>
                      <a:pPr algn="ctr"/>
                      <a:r>
                        <a:rPr kumimoji="1" lang="ja-JP" altLang="en-US" sz="2400" dirty="0" smtClean="0"/>
                        <a:t>提唱者</a:t>
                      </a:r>
                      <a:endParaRPr kumimoji="1" lang="ja-JP" altLang="en-US" sz="2400" dirty="0">
                        <a:solidFill>
                          <a:schemeClr val="bg2">
                            <a:lumMod val="10000"/>
                          </a:schemeClr>
                        </a:solidFill>
                      </a:endParaRPr>
                    </a:p>
                  </a:txBody>
                  <a:tcPr anchor="ctr"/>
                </a:tc>
                <a:tc gridSpan="2">
                  <a:txBody>
                    <a:bodyPr/>
                    <a:lstStyle/>
                    <a:p>
                      <a:r>
                        <a:rPr kumimoji="1" lang="ja-JP" altLang="en-US" sz="2400" dirty="0" smtClean="0"/>
                        <a:t>大阪手塚山ＲＣ</a:t>
                      </a:r>
                      <a:endParaRPr kumimoji="1" lang="ja-JP" altLang="en-US" sz="2400" dirty="0">
                        <a:solidFill>
                          <a:schemeClr val="bg2">
                            <a:lumMod val="10000"/>
                          </a:schemeClr>
                        </a:solidFill>
                      </a:endParaRPr>
                    </a:p>
                  </a:txBody>
                  <a:tcPr anchor="ctr"/>
                </a:tc>
                <a:tc hMerge="1">
                  <a:txBody>
                    <a:bodyPr/>
                    <a:lstStyle/>
                    <a:p>
                      <a:endParaRPr kumimoji="1" lang="ja-JP" altLang="en-US"/>
                    </a:p>
                  </a:txBody>
                  <a:tcPr/>
                </a:tc>
              </a:tr>
              <a:tr h="647730">
                <a:tc>
                  <a:txBody>
                    <a:bodyPr/>
                    <a:lstStyle/>
                    <a:p>
                      <a:pPr algn="ctr"/>
                      <a:r>
                        <a:rPr kumimoji="1" lang="ja-JP" altLang="en-US" sz="2400" dirty="0" smtClean="0"/>
                        <a:t>総費用</a:t>
                      </a:r>
                      <a:endParaRPr kumimoji="1" lang="ja-JP" altLang="en-US" sz="2400" dirty="0">
                        <a:solidFill>
                          <a:schemeClr val="bg2">
                            <a:lumMod val="10000"/>
                          </a:schemeClr>
                        </a:solidFill>
                      </a:endParaRPr>
                    </a:p>
                  </a:txBody>
                  <a:tcPr anchor="ct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2400" dirty="0" smtClean="0"/>
                        <a:t>８１５，４８０円</a:t>
                      </a:r>
                      <a:endParaRPr lang="ja-JP" altLang="en-US" sz="2400" dirty="0" smtClean="0">
                        <a:solidFill>
                          <a:schemeClr val="bg2">
                            <a:lumMod val="10000"/>
                          </a:schemeClr>
                        </a:solidFill>
                      </a:endParaRPr>
                    </a:p>
                  </a:txBody>
                  <a:tcPr anchor="ctr"/>
                </a:tc>
                <a:tc hMerge="1">
                  <a:txBody>
                    <a:bodyPr/>
                    <a:lstStyle/>
                    <a:p>
                      <a:endParaRPr kumimoji="1" lang="ja-JP" altLang="en-US"/>
                    </a:p>
                  </a:txBody>
                  <a:tcPr/>
                </a:tc>
              </a:tr>
              <a:tr h="1243467">
                <a:tc>
                  <a:txBody>
                    <a:bodyPr/>
                    <a:lstStyle/>
                    <a:p>
                      <a:pPr algn="ctr"/>
                      <a:r>
                        <a:rPr kumimoji="1" lang="ja-JP" altLang="en-US" sz="2400" dirty="0" smtClean="0"/>
                        <a:t>資金調達</a:t>
                      </a:r>
                      <a:endParaRPr kumimoji="1" lang="ja-JP" altLang="en-US" sz="2400" dirty="0">
                        <a:solidFill>
                          <a:schemeClr val="bg2">
                            <a:lumMod val="10000"/>
                          </a:schemeClr>
                        </a:solidFill>
                      </a:endParaRPr>
                    </a:p>
                  </a:txBody>
                  <a:tcPr anchor="ctr"/>
                </a:tc>
                <a:tc>
                  <a:txBody>
                    <a:bodyPr/>
                    <a:lstStyle/>
                    <a:p>
                      <a:pPr>
                        <a:lnSpc>
                          <a:spcPct val="150000"/>
                        </a:lnSpc>
                      </a:pPr>
                      <a:r>
                        <a:rPr lang="ja-JP" altLang="en-US" sz="2400" dirty="0" smtClean="0"/>
                        <a:t>クラブ拠出金　　　　　　　　　　　 　</a:t>
                      </a:r>
                      <a:r>
                        <a:rPr lang="ja-JP" altLang="en-US" sz="2400" dirty="0" smtClean="0">
                          <a:solidFill>
                            <a:srgbClr val="C00000"/>
                          </a:solidFill>
                        </a:rPr>
                        <a:t>２６６０地区補助金（ＤＧ）　</a:t>
                      </a:r>
                      <a:r>
                        <a:rPr lang="ja-JP" altLang="en-US" sz="2400" dirty="0" smtClean="0"/>
                        <a:t>　　　　</a:t>
                      </a:r>
                      <a:endParaRPr lang="ja-JP" altLang="en-US" sz="2400" dirty="0" smtClean="0">
                        <a:solidFill>
                          <a:schemeClr val="tx2"/>
                        </a:solidFill>
                      </a:endParaRPr>
                    </a:p>
                  </a:txBody>
                  <a:tcPr anchor="ctr">
                    <a:lnR w="12700" cap="flat" cmpd="sng" algn="ctr">
                      <a:solidFill>
                        <a:schemeClr val="bg1"/>
                      </a:solidFill>
                      <a:prstDash val="solid"/>
                      <a:round/>
                      <a:headEnd type="none" w="med" len="med"/>
                      <a:tailEnd type="none" w="med" len="med"/>
                    </a:lnR>
                  </a:tcPr>
                </a:tc>
                <a:tc>
                  <a:txBody>
                    <a:bodyPr/>
                    <a:lstStyle/>
                    <a:p>
                      <a:pPr algn="r">
                        <a:lnSpc>
                          <a:spcPct val="150000"/>
                        </a:lnSpc>
                      </a:pPr>
                      <a:r>
                        <a:rPr lang="ja-JP" altLang="en-US" sz="2400" dirty="0" smtClean="0">
                          <a:latin typeface="+mj-ea"/>
                          <a:ea typeface="+mj-ea"/>
                        </a:rPr>
                        <a:t>４５１，１２４円</a:t>
                      </a:r>
                      <a:endParaRPr lang="en-US" altLang="ja-JP" sz="2400" dirty="0" smtClean="0">
                        <a:latin typeface="+mj-ea"/>
                        <a:ea typeface="+mj-ea"/>
                      </a:endParaRPr>
                    </a:p>
                    <a:p>
                      <a:pPr marL="0" marR="0" indent="0" algn="r" defTabSz="914400" rtl="0" eaLnBrk="1" fontAlgn="auto" latinLnBrk="0" hangingPunct="1">
                        <a:lnSpc>
                          <a:spcPct val="150000"/>
                        </a:lnSpc>
                        <a:spcBef>
                          <a:spcPts val="0"/>
                        </a:spcBef>
                        <a:spcAft>
                          <a:spcPts val="0"/>
                        </a:spcAft>
                        <a:buClrTx/>
                        <a:buSzTx/>
                        <a:buFontTx/>
                        <a:buNone/>
                        <a:tabLst/>
                        <a:defRPr/>
                      </a:pPr>
                      <a:r>
                        <a:rPr lang="ja-JP" altLang="en-US" sz="2400" dirty="0" smtClean="0">
                          <a:solidFill>
                            <a:srgbClr val="C00000"/>
                          </a:solidFill>
                          <a:latin typeface="+mj-ea"/>
                          <a:ea typeface="+mj-ea"/>
                        </a:rPr>
                        <a:t>３６４，３５６円</a:t>
                      </a:r>
                      <a:endParaRPr lang="ja-JP" altLang="en-US" sz="2400" dirty="0" smtClean="0">
                        <a:solidFill>
                          <a:srgbClr val="C00000"/>
                        </a:solidFill>
                        <a:latin typeface="+mj-ea"/>
                        <a:ea typeface="+mj-ea"/>
                      </a:endParaRPr>
                    </a:p>
                  </a:txBody>
                  <a:tcPr anchor="ctr">
                    <a:lnL w="12700" cap="flat" cmpd="sng" algn="ctr">
                      <a:solidFill>
                        <a:schemeClr val="bg1"/>
                      </a:solidFill>
                      <a:prstDash val="solid"/>
                      <a:round/>
                      <a:headEnd type="none" w="med" len="med"/>
                      <a:tailEnd type="none" w="med" len="med"/>
                    </a:lnL>
                  </a:tcPr>
                </a:tc>
              </a:tr>
            </a:tbl>
          </a:graphicData>
        </a:graphic>
      </p:graphicFrame>
      <p:sp>
        <p:nvSpPr>
          <p:cNvPr id="7" name="タイトル 1"/>
          <p:cNvSpPr>
            <a:spLocks noGrp="1"/>
          </p:cNvSpPr>
          <p:nvPr>
            <p:ph type="title"/>
          </p:nvPr>
        </p:nvSpPr>
        <p:spPr bwMode="auto">
          <a:xfrm>
            <a:off x="457200" y="476672"/>
            <a:ext cx="8229600" cy="125272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normAutofit/>
          </a:bodyPr>
          <a:lstStyle/>
          <a:p>
            <a:r>
              <a:rPr lang="ja-JP" altLang="en-US" sz="3600" dirty="0" smtClean="0">
                <a:latin typeface="Arial Narrow" panose="020B0606020202030204" pitchFamily="34" charset="0"/>
              </a:rPr>
              <a:t>地区補助金活動・・・実例②　</a:t>
            </a:r>
            <a:r>
              <a:rPr lang="en-US" altLang="ja-JP" sz="3600" dirty="0" smtClean="0">
                <a:latin typeface="Arial Narrow" panose="020B0606020202030204" pitchFamily="34" charset="0"/>
              </a:rPr>
              <a:t/>
            </a:r>
            <a:br>
              <a:rPr lang="en-US" altLang="ja-JP" sz="3600" dirty="0" smtClean="0">
                <a:latin typeface="Arial Narrow" panose="020B0606020202030204" pitchFamily="34" charset="0"/>
              </a:rPr>
            </a:br>
            <a:r>
              <a:rPr lang="ja-JP" altLang="en-US" sz="3600" dirty="0" smtClean="0">
                <a:solidFill>
                  <a:srgbClr val="0000FF"/>
                </a:solidFill>
                <a:latin typeface="Arial Narrow" panose="020B0606020202030204" pitchFamily="34" charset="0"/>
              </a:rPr>
              <a:t>人道的国際奉仕活動</a:t>
            </a:r>
            <a:endParaRPr kumimoji="1" lang="ja-JP" altLang="en-US" sz="3600" dirty="0" smtClean="0">
              <a:solidFill>
                <a:srgbClr val="0000FF"/>
              </a:solidFill>
              <a:latin typeface="Arial Narrow" panose="020B0606020202030204" pitchFamily="34" charset="0"/>
            </a:endParaRPr>
          </a:p>
        </p:txBody>
      </p:sp>
      <p:sp>
        <p:nvSpPr>
          <p:cNvPr id="3" name="スライド番号プレースホルダー 2"/>
          <p:cNvSpPr>
            <a:spLocks noGrp="1"/>
          </p:cNvSpPr>
          <p:nvPr>
            <p:ph type="sldNum" sz="quarter" idx="12"/>
          </p:nvPr>
        </p:nvSpPr>
        <p:spPr>
          <a:xfrm>
            <a:off x="8743616" y="6467932"/>
            <a:ext cx="364888" cy="365125"/>
          </a:xfrm>
        </p:spPr>
        <p:txBody>
          <a:bodyPr/>
          <a:lstStyle/>
          <a:p>
            <a:fld id="{48296678-7821-497A-A94A-DDC763C0106C}" type="slidenum">
              <a:rPr kumimoji="1" lang="ja-JP" altLang="en-US" smtClean="0"/>
              <a:t>14</a:t>
            </a:fld>
            <a:endParaRPr kumimoji="1" lang="ja-JP" altLang="en-US" dirty="0"/>
          </a:p>
        </p:txBody>
      </p:sp>
    </p:spTree>
    <p:extLst>
      <p:ext uri="{BB962C8B-B14F-4D97-AF65-F5344CB8AC3E}">
        <p14:creationId xmlns:p14="http://schemas.microsoft.com/office/powerpoint/2010/main" val="35595364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435314331"/>
              </p:ext>
            </p:extLst>
          </p:nvPr>
        </p:nvGraphicFramePr>
        <p:xfrm>
          <a:off x="251520" y="2348877"/>
          <a:ext cx="8640960" cy="4032450"/>
        </p:xfrm>
        <a:graphic>
          <a:graphicData uri="http://schemas.openxmlformats.org/drawingml/2006/table">
            <a:tbl>
              <a:tblPr firstRow="1" firstCol="1" bandRow="1">
                <a:tableStyleId>{69CF1AB2-1976-4502-BF36-3FF5EA218861}</a:tableStyleId>
              </a:tblPr>
              <a:tblGrid>
                <a:gridCol w="1060848"/>
                <a:gridCol w="1997899"/>
                <a:gridCol w="5582213"/>
              </a:tblGrid>
              <a:tr h="924262">
                <a:tc rowSpan="5">
                  <a:txBody>
                    <a:bodyPr/>
                    <a:lstStyle/>
                    <a:p>
                      <a:pPr algn="ctr">
                        <a:spcAft>
                          <a:spcPts val="0"/>
                        </a:spcAft>
                      </a:pPr>
                      <a:r>
                        <a:rPr lang="ja-JP" altLang="en-US" sz="2000" kern="100" dirty="0" smtClean="0">
                          <a:effectLst/>
                        </a:rPr>
                        <a:t>２０１７年</a:t>
                      </a:r>
                      <a:endParaRPr lang="ja-JP" sz="2000" kern="100" dirty="0">
                        <a:solidFill>
                          <a:schemeClr val="tx2"/>
                        </a:solidFill>
                        <a:effectLst/>
                        <a:latin typeface="+mn-ea"/>
                        <a:ea typeface="+mn-ea"/>
                        <a:cs typeface="Times New Roman"/>
                      </a:endParaRPr>
                    </a:p>
                  </a:txBody>
                  <a:tcPr marL="50742" marR="50742"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2000" b="0" kern="100" dirty="0" smtClean="0">
                          <a:effectLst/>
                          <a:latin typeface="+mj-ea"/>
                          <a:ea typeface="+mj-ea"/>
                        </a:rPr>
                        <a:t> </a:t>
                      </a:r>
                      <a:r>
                        <a:rPr lang="en-US" altLang="ja-JP" sz="2000" b="0" kern="100" dirty="0" smtClean="0">
                          <a:effectLst/>
                          <a:latin typeface="+mj-ea"/>
                          <a:ea typeface="+mj-ea"/>
                        </a:rPr>
                        <a:t>2</a:t>
                      </a:r>
                      <a:r>
                        <a:rPr lang="ja-JP" altLang="en-US" sz="2000" b="0" kern="100" dirty="0" smtClean="0">
                          <a:effectLst/>
                          <a:latin typeface="+mj-ea"/>
                          <a:ea typeface="+mj-ea"/>
                        </a:rPr>
                        <a:t>月４日</a:t>
                      </a:r>
                      <a:endParaRPr lang="en-US" altLang="ja-JP" sz="2000" b="0" kern="100" baseline="0" dirty="0" smtClean="0">
                        <a:solidFill>
                          <a:schemeClr val="tx2"/>
                        </a:solidFill>
                        <a:effectLst/>
                        <a:latin typeface="+mj-ea"/>
                        <a:ea typeface="+mj-ea"/>
                      </a:endParaRPr>
                    </a:p>
                  </a:txBody>
                  <a:tcPr marL="50742" marR="50742" marT="0" marB="0" anchor="ctr"/>
                </a:tc>
                <a:tc>
                  <a:txBody>
                    <a:bodyPr/>
                    <a:lstStyle/>
                    <a:p>
                      <a:pPr algn="l">
                        <a:spcAft>
                          <a:spcPts val="0"/>
                        </a:spcAft>
                      </a:pPr>
                      <a:r>
                        <a:rPr lang="ja-JP" sz="2000" b="0" kern="100" dirty="0" smtClean="0">
                          <a:effectLst/>
                          <a:latin typeface="+mj-ea"/>
                          <a:ea typeface="+mj-ea"/>
                        </a:rPr>
                        <a:t>補助金</a:t>
                      </a:r>
                      <a:r>
                        <a:rPr lang="ja-JP" altLang="en-US" sz="2000" b="0" kern="100" dirty="0" smtClean="0">
                          <a:effectLst/>
                          <a:latin typeface="+mj-ea"/>
                          <a:ea typeface="+mj-ea"/>
                        </a:rPr>
                        <a:t>管理セミナー受講 ・ ＭＯＵ（覚書）提出</a:t>
                      </a:r>
                      <a:endParaRPr lang="ja-JP" sz="2000" b="0" kern="100" dirty="0">
                        <a:solidFill>
                          <a:schemeClr val="tx2"/>
                        </a:solidFill>
                        <a:effectLst/>
                        <a:latin typeface="+mj-ea"/>
                        <a:ea typeface="+mj-ea"/>
                        <a:cs typeface="Times New Roman"/>
                      </a:endParaRPr>
                    </a:p>
                  </a:txBody>
                  <a:tcPr marL="50742" marR="50742" marT="0" marB="0" anchor="ctr"/>
                </a:tc>
              </a:tr>
              <a:tr h="955286">
                <a:tc vMerge="1">
                  <a:txBody>
                    <a:bodyPr/>
                    <a:lstStyle/>
                    <a:p>
                      <a:pPr algn="ctr">
                        <a:spcAft>
                          <a:spcPts val="0"/>
                        </a:spcAft>
                      </a:pPr>
                      <a:endParaRPr lang="ja-JP" sz="1600" kern="100" dirty="0">
                        <a:effectLst/>
                        <a:latin typeface="+mn-ea"/>
                        <a:ea typeface="+mn-ea"/>
                        <a:cs typeface="Times New Roman"/>
                      </a:endParaRPr>
                    </a:p>
                  </a:txBody>
                  <a:tcPr marL="50742" marR="50742" marT="0" marB="0" anchor="ctr"/>
                </a:tc>
                <a:tc>
                  <a:txBody>
                    <a:bodyPr/>
                    <a:lstStyle/>
                    <a:p>
                      <a:pPr indent="66675" algn="l">
                        <a:spcAft>
                          <a:spcPts val="0"/>
                        </a:spcAft>
                      </a:pPr>
                      <a:r>
                        <a:rPr lang="en-US" altLang="ja-JP" sz="2000" kern="100" dirty="0" smtClean="0">
                          <a:solidFill>
                            <a:srgbClr val="C00000"/>
                          </a:solidFill>
                          <a:effectLst/>
                          <a:latin typeface="+mj-ea"/>
                          <a:ea typeface="+mj-ea"/>
                        </a:rPr>
                        <a:t>3</a:t>
                      </a:r>
                      <a:r>
                        <a:rPr lang="ja-JP" altLang="en-US" sz="2000" kern="100" dirty="0" smtClean="0">
                          <a:solidFill>
                            <a:srgbClr val="C00000"/>
                          </a:solidFill>
                          <a:effectLst/>
                          <a:latin typeface="+mj-ea"/>
                          <a:ea typeface="+mj-ea"/>
                        </a:rPr>
                        <a:t>月１日～</a:t>
                      </a:r>
                      <a:endParaRPr lang="en-US" altLang="ja-JP" sz="2000" kern="100" dirty="0" smtClean="0">
                        <a:solidFill>
                          <a:srgbClr val="C00000"/>
                        </a:solidFill>
                        <a:effectLst/>
                        <a:latin typeface="+mj-ea"/>
                        <a:ea typeface="+mj-ea"/>
                      </a:endParaRPr>
                    </a:p>
                    <a:p>
                      <a:pPr indent="66675" algn="ctr">
                        <a:spcAft>
                          <a:spcPts val="0"/>
                        </a:spcAft>
                      </a:pPr>
                      <a:r>
                        <a:rPr lang="ja-JP" altLang="en-US" sz="2000" kern="100" dirty="0" smtClean="0">
                          <a:solidFill>
                            <a:srgbClr val="C00000"/>
                          </a:solidFill>
                          <a:effectLst/>
                          <a:latin typeface="+mj-ea"/>
                          <a:ea typeface="+mj-ea"/>
                        </a:rPr>
                        <a:t>　　　</a:t>
                      </a:r>
                      <a:r>
                        <a:rPr lang="en-US" altLang="ja-JP" sz="2000" kern="100" dirty="0" smtClean="0">
                          <a:solidFill>
                            <a:srgbClr val="C00000"/>
                          </a:solidFill>
                          <a:effectLst/>
                          <a:latin typeface="+mj-ea"/>
                          <a:ea typeface="+mj-ea"/>
                        </a:rPr>
                        <a:t>4</a:t>
                      </a:r>
                      <a:r>
                        <a:rPr lang="ja-JP" altLang="en-US" sz="2000" kern="100" dirty="0" smtClean="0">
                          <a:solidFill>
                            <a:srgbClr val="C00000"/>
                          </a:solidFill>
                          <a:effectLst/>
                          <a:latin typeface="+mj-ea"/>
                          <a:ea typeface="+mj-ea"/>
                        </a:rPr>
                        <a:t>月</a:t>
                      </a:r>
                      <a:r>
                        <a:rPr lang="ja-JP" altLang="en-US" sz="2000" kern="100" dirty="0" smtClean="0">
                          <a:solidFill>
                            <a:srgbClr val="C00000"/>
                          </a:solidFill>
                          <a:effectLst/>
                          <a:latin typeface="+mj-ea"/>
                          <a:ea typeface="+mj-ea"/>
                        </a:rPr>
                        <a:t>３０日</a:t>
                      </a:r>
                      <a:endParaRPr lang="ja-JP" sz="2000" kern="100" dirty="0">
                        <a:solidFill>
                          <a:srgbClr val="C00000"/>
                        </a:solidFill>
                        <a:effectLst/>
                        <a:latin typeface="+mj-ea"/>
                        <a:ea typeface="+mj-ea"/>
                        <a:cs typeface="Times New Roman"/>
                      </a:endParaRPr>
                    </a:p>
                  </a:txBody>
                  <a:tcPr marL="50742" marR="50742" marT="0" marB="0" anchor="ctr"/>
                </a:tc>
                <a:tc>
                  <a:txBody>
                    <a:bodyPr/>
                    <a:lstStyle/>
                    <a:p>
                      <a:pPr algn="l">
                        <a:spcAft>
                          <a:spcPts val="0"/>
                        </a:spcAft>
                      </a:pPr>
                      <a:r>
                        <a:rPr lang="ja-JP" altLang="en-US" sz="2000" kern="100" dirty="0" smtClean="0">
                          <a:solidFill>
                            <a:srgbClr val="C00000"/>
                          </a:solidFill>
                          <a:effectLst/>
                        </a:rPr>
                        <a:t>クラブから地区補助金小委員会へ申請書提出</a:t>
                      </a:r>
                      <a:endParaRPr lang="ja-JP" sz="2000" kern="100" dirty="0">
                        <a:solidFill>
                          <a:srgbClr val="C00000"/>
                        </a:solidFill>
                        <a:effectLst/>
                        <a:latin typeface="+mn-ea"/>
                        <a:ea typeface="+mn-ea"/>
                        <a:cs typeface="Times New Roman"/>
                      </a:endParaRPr>
                    </a:p>
                  </a:txBody>
                  <a:tcPr marL="50742" marR="50742" marT="0" marB="0" anchor="ctr"/>
                </a:tc>
              </a:tr>
              <a:tr h="502640">
                <a:tc vMerge="1">
                  <a:txBody>
                    <a:bodyPr/>
                    <a:lstStyle/>
                    <a:p>
                      <a:endParaRPr kumimoji="1" lang="ja-JP" altLang="en-US"/>
                    </a:p>
                  </a:txBody>
                  <a:tcPr/>
                </a:tc>
                <a:tc>
                  <a:txBody>
                    <a:bodyPr/>
                    <a:lstStyle/>
                    <a:p>
                      <a:pPr indent="66675" algn="ctr">
                        <a:spcAft>
                          <a:spcPts val="0"/>
                        </a:spcAft>
                      </a:pPr>
                      <a:endParaRPr lang="ja-JP" sz="2000" kern="100" dirty="0">
                        <a:solidFill>
                          <a:schemeClr val="tx2"/>
                        </a:solidFill>
                        <a:effectLst/>
                        <a:latin typeface="+mj-ea"/>
                        <a:ea typeface="+mj-ea"/>
                        <a:cs typeface="Times New Roman"/>
                      </a:endParaRPr>
                    </a:p>
                  </a:txBody>
                  <a:tcPr marL="50742" marR="50742" marT="0" marB="0" anchor="ctr"/>
                </a:tc>
                <a:tc>
                  <a:txBody>
                    <a:bodyPr/>
                    <a:lstStyle/>
                    <a:p>
                      <a:pPr algn="l">
                        <a:spcAft>
                          <a:spcPts val="0"/>
                        </a:spcAft>
                      </a:pPr>
                      <a:r>
                        <a:rPr lang="ja-JP" altLang="en-US" sz="2000" kern="100" dirty="0" smtClean="0">
                          <a:effectLst/>
                        </a:rPr>
                        <a:t>受付順に</a:t>
                      </a:r>
                      <a:r>
                        <a:rPr lang="ja-JP" sz="2000" kern="100" dirty="0" smtClean="0">
                          <a:effectLst/>
                        </a:rPr>
                        <a:t>審査</a:t>
                      </a:r>
                      <a:endParaRPr lang="ja-JP" sz="2000" kern="100" dirty="0">
                        <a:solidFill>
                          <a:schemeClr val="tx2"/>
                        </a:solidFill>
                        <a:effectLst/>
                        <a:latin typeface="+mn-ea"/>
                        <a:ea typeface="+mn-ea"/>
                        <a:cs typeface="Times New Roman"/>
                      </a:endParaRPr>
                    </a:p>
                  </a:txBody>
                  <a:tcPr marL="50742" marR="50742" marT="0" marB="0" anchor="ctr"/>
                </a:tc>
              </a:tr>
              <a:tr h="871755">
                <a:tc vMerge="1">
                  <a:txBody>
                    <a:bodyPr/>
                    <a:lstStyle/>
                    <a:p>
                      <a:endParaRPr kumimoji="1" lang="ja-JP" altLang="en-US"/>
                    </a:p>
                  </a:txBody>
                  <a:tcPr/>
                </a:tc>
                <a:tc>
                  <a:txBody>
                    <a:bodyPr/>
                    <a:lstStyle/>
                    <a:p>
                      <a:pPr indent="66675" algn="ctr">
                        <a:spcAft>
                          <a:spcPts val="0"/>
                        </a:spcAft>
                      </a:pPr>
                      <a:r>
                        <a:rPr lang="en-US" altLang="ja-JP" sz="2000" kern="100" dirty="0" smtClean="0">
                          <a:effectLst/>
                          <a:latin typeface="+mj-ea"/>
                          <a:ea typeface="+mj-ea"/>
                        </a:rPr>
                        <a:t>5</a:t>
                      </a:r>
                      <a:r>
                        <a:rPr lang="ja-JP" altLang="en-US" sz="2000" kern="100" dirty="0" smtClean="0">
                          <a:effectLst/>
                          <a:latin typeface="+mj-ea"/>
                          <a:ea typeface="+mj-ea"/>
                        </a:rPr>
                        <a:t>月初旬</a:t>
                      </a:r>
                      <a:endParaRPr lang="ja-JP" sz="2000" kern="100" dirty="0">
                        <a:solidFill>
                          <a:schemeClr val="tx2"/>
                        </a:solidFill>
                        <a:effectLst/>
                        <a:latin typeface="+mj-ea"/>
                        <a:ea typeface="+mj-ea"/>
                        <a:cs typeface="Times New Roman"/>
                      </a:endParaRPr>
                    </a:p>
                  </a:txBody>
                  <a:tcPr marL="50742" marR="50742" marT="0" marB="0" anchor="ctr"/>
                </a:tc>
                <a:tc>
                  <a:txBody>
                    <a:bodyPr/>
                    <a:lstStyle/>
                    <a:p>
                      <a:pPr algn="l">
                        <a:spcAft>
                          <a:spcPts val="0"/>
                        </a:spcAft>
                      </a:pPr>
                      <a:r>
                        <a:rPr lang="ja-JP" altLang="en-US" sz="2000" kern="100" dirty="0" smtClean="0">
                          <a:effectLst/>
                        </a:rPr>
                        <a:t>地区から財団へ一括申請</a:t>
                      </a:r>
                      <a:endParaRPr lang="ja-JP" sz="2000" kern="100" dirty="0">
                        <a:solidFill>
                          <a:schemeClr val="tx2"/>
                        </a:solidFill>
                        <a:effectLst/>
                        <a:latin typeface="+mn-ea"/>
                        <a:ea typeface="+mn-ea"/>
                        <a:cs typeface="Times New Roman"/>
                      </a:endParaRPr>
                    </a:p>
                  </a:txBody>
                  <a:tcPr marL="50742" marR="50742" marT="0" marB="0" anchor="ctr"/>
                </a:tc>
              </a:tr>
              <a:tr h="778507">
                <a:tc vMerge="1">
                  <a:txBody>
                    <a:bodyPr/>
                    <a:lstStyle/>
                    <a:p>
                      <a:endParaRPr kumimoji="1" lang="ja-JP" altLang="en-US"/>
                    </a:p>
                  </a:txBody>
                  <a:tcPr/>
                </a:tc>
                <a:tc>
                  <a:txBody>
                    <a:bodyPr/>
                    <a:lstStyle/>
                    <a:p>
                      <a:pPr indent="66675" algn="ctr">
                        <a:spcAft>
                          <a:spcPts val="0"/>
                        </a:spcAft>
                      </a:pPr>
                      <a:r>
                        <a:rPr lang="ja-JP" altLang="en-US" sz="2000" kern="100" dirty="0">
                          <a:effectLst/>
                          <a:latin typeface="+mj-ea"/>
                          <a:ea typeface="+mj-ea"/>
                        </a:rPr>
                        <a:t>７</a:t>
                      </a:r>
                      <a:r>
                        <a:rPr lang="ja-JP" sz="2000" kern="100" dirty="0" smtClean="0">
                          <a:effectLst/>
                          <a:latin typeface="+mj-ea"/>
                          <a:ea typeface="+mj-ea"/>
                        </a:rPr>
                        <a:t>月</a:t>
                      </a:r>
                      <a:r>
                        <a:rPr lang="ja-JP" sz="2000" kern="100" dirty="0">
                          <a:effectLst/>
                          <a:latin typeface="+mj-ea"/>
                          <a:ea typeface="+mj-ea"/>
                        </a:rPr>
                        <a:t>以降</a:t>
                      </a:r>
                      <a:endParaRPr lang="ja-JP" sz="2000" kern="100" dirty="0">
                        <a:solidFill>
                          <a:schemeClr val="tx2"/>
                        </a:solidFill>
                        <a:effectLst/>
                        <a:latin typeface="+mj-ea"/>
                        <a:ea typeface="+mj-ea"/>
                        <a:cs typeface="Times New Roman"/>
                      </a:endParaRPr>
                    </a:p>
                  </a:txBody>
                  <a:tcPr marL="50742" marR="50742" marT="0" marB="0" anchor="ctr"/>
                </a:tc>
                <a:tc>
                  <a:txBody>
                    <a:bodyPr/>
                    <a:lstStyle/>
                    <a:p>
                      <a:pPr algn="l">
                        <a:spcAft>
                          <a:spcPts val="0"/>
                        </a:spcAft>
                      </a:pPr>
                      <a:r>
                        <a:rPr lang="ja-JP" altLang="en-US" sz="1800" kern="100" dirty="0" smtClean="0">
                          <a:effectLst/>
                        </a:rPr>
                        <a:t>財団</a:t>
                      </a:r>
                      <a:r>
                        <a:rPr lang="ja-JP" sz="1800" kern="100" dirty="0" smtClean="0">
                          <a:effectLst/>
                        </a:rPr>
                        <a:t>より</a:t>
                      </a:r>
                      <a:r>
                        <a:rPr lang="ja-JP" sz="1800" kern="100" dirty="0">
                          <a:effectLst/>
                        </a:rPr>
                        <a:t>地区へ入金が有り次第、クラブへ補助</a:t>
                      </a:r>
                      <a:r>
                        <a:rPr lang="ja-JP" sz="1800" kern="100" dirty="0" smtClean="0">
                          <a:effectLst/>
                        </a:rPr>
                        <a:t>金</a:t>
                      </a:r>
                      <a:r>
                        <a:rPr lang="ja-JP" altLang="en-US" sz="1800" kern="100" dirty="0" smtClean="0">
                          <a:effectLst/>
                        </a:rPr>
                        <a:t>配分</a:t>
                      </a:r>
                      <a:endParaRPr lang="ja-JP" sz="1800" kern="100" dirty="0">
                        <a:solidFill>
                          <a:schemeClr val="tx2"/>
                        </a:solidFill>
                        <a:effectLst/>
                        <a:latin typeface="+mn-ea"/>
                        <a:ea typeface="+mn-ea"/>
                        <a:cs typeface="Times New Roman"/>
                      </a:endParaRPr>
                    </a:p>
                  </a:txBody>
                  <a:tcPr marL="50742" marR="50742" marT="0" marB="0" anchor="ctr"/>
                </a:tc>
              </a:tr>
            </a:tbl>
          </a:graphicData>
        </a:graphic>
      </p:graphicFrame>
      <p:sp>
        <p:nvSpPr>
          <p:cNvPr id="3" name="タイトル 2"/>
          <p:cNvSpPr>
            <a:spLocks noGrp="1"/>
          </p:cNvSpPr>
          <p:nvPr>
            <p:ph type="title"/>
          </p:nvPr>
        </p:nvSpPr>
        <p:spPr/>
        <p:txBody>
          <a:bodyPr/>
          <a:lstStyle/>
          <a:p>
            <a:r>
              <a:rPr kumimoji="1" lang="ja-JP" altLang="en-US" dirty="0" smtClean="0"/>
              <a:t>地区補助金申請スケジュール</a:t>
            </a:r>
            <a:endParaRPr kumimoji="1" lang="ja-JP" altLang="en-US" dirty="0"/>
          </a:p>
        </p:txBody>
      </p:sp>
      <p:sp>
        <p:nvSpPr>
          <p:cNvPr id="5" name="スライド番号プレースホルダー 4"/>
          <p:cNvSpPr>
            <a:spLocks noGrp="1"/>
          </p:cNvSpPr>
          <p:nvPr>
            <p:ph type="sldNum" sz="quarter" idx="12"/>
          </p:nvPr>
        </p:nvSpPr>
        <p:spPr>
          <a:xfrm>
            <a:off x="8742216" y="6455216"/>
            <a:ext cx="364888" cy="365125"/>
          </a:xfrm>
        </p:spPr>
        <p:txBody>
          <a:bodyPr/>
          <a:lstStyle/>
          <a:p>
            <a:fld id="{48296678-7821-497A-A94A-DDC763C0106C}" type="slidenum">
              <a:rPr kumimoji="1" lang="ja-JP" altLang="en-US" smtClean="0"/>
              <a:t>15</a:t>
            </a:fld>
            <a:endParaRPr kumimoji="1" lang="ja-JP" altLang="en-US" dirty="0"/>
          </a:p>
        </p:txBody>
      </p:sp>
    </p:spTree>
    <p:extLst>
      <p:ext uri="{BB962C8B-B14F-4D97-AF65-F5344CB8AC3E}">
        <p14:creationId xmlns:p14="http://schemas.microsoft.com/office/powerpoint/2010/main" val="19399575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コンテンツ プレースホルダー 1"/>
          <p:cNvSpPr txBox="1">
            <a:spLocks/>
          </p:cNvSpPr>
          <p:nvPr/>
        </p:nvSpPr>
        <p:spPr>
          <a:xfrm>
            <a:off x="225893" y="2521802"/>
            <a:ext cx="9340972" cy="4176464"/>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a:lstStyle>
          <a:p>
            <a:pPr marL="0" indent="0">
              <a:buFont typeface="Symbol" pitchFamily="18" charset="2"/>
              <a:buNone/>
            </a:pPr>
            <a:r>
              <a:rPr lang="ja-JP" altLang="en-US" b="1" dirty="0" smtClean="0">
                <a:latin typeface="+mn-ea"/>
              </a:rPr>
              <a:t>　</a:t>
            </a:r>
            <a:r>
              <a:rPr lang="en-US" altLang="ja-JP" b="1" dirty="0" smtClean="0">
                <a:latin typeface="+mn-ea"/>
              </a:rPr>
              <a:t>WEB</a:t>
            </a:r>
            <a:r>
              <a:rPr lang="ja-JP" altLang="en-US" b="1" dirty="0" smtClean="0">
                <a:latin typeface="+mn-ea"/>
              </a:rPr>
              <a:t>サイト</a:t>
            </a:r>
            <a:r>
              <a:rPr lang="ja-JP" altLang="en-US" b="1" dirty="0" smtClean="0"/>
              <a:t>「国際ロータリー第２６６０地区」　</a:t>
            </a:r>
            <a:r>
              <a:rPr lang="en-US" altLang="ja-JP" b="1" dirty="0" smtClean="0">
                <a:hlinkClick r:id="rId2"/>
              </a:rPr>
              <a:t>www.ri2660.gr.jp</a:t>
            </a:r>
            <a:r>
              <a:rPr lang="en-US" altLang="ja-JP" sz="2800" b="1" dirty="0" smtClean="0">
                <a:hlinkClick r:id="rId2"/>
              </a:rPr>
              <a:t>/</a:t>
            </a:r>
            <a:endParaRPr lang="en-US" altLang="ja-JP" sz="2800" b="1" dirty="0" smtClean="0"/>
          </a:p>
          <a:p>
            <a:pPr marL="0" indent="0">
              <a:buFont typeface="Symbol" pitchFamily="18" charset="2"/>
              <a:buNone/>
            </a:pPr>
            <a:endParaRPr lang="en-US" altLang="ja-JP" dirty="0" smtClean="0"/>
          </a:p>
          <a:p>
            <a:pPr marL="0" indent="0">
              <a:buFont typeface="Symbol" pitchFamily="18" charset="2"/>
              <a:buNone/>
            </a:pPr>
            <a:r>
              <a:rPr lang="en-US" altLang="ja-JP" dirty="0" smtClean="0"/>
              <a:t>                 </a:t>
            </a:r>
            <a:r>
              <a:rPr lang="ja-JP" altLang="en-US" dirty="0" smtClean="0"/>
              <a:t> </a:t>
            </a:r>
            <a:r>
              <a:rPr lang="ja-JP" altLang="en-US" sz="2200" dirty="0" smtClean="0"/>
              <a:t>「ダウンロードセンター」</a:t>
            </a:r>
            <a:endParaRPr lang="en-US" altLang="ja-JP" sz="2200" dirty="0" smtClean="0"/>
          </a:p>
          <a:p>
            <a:pPr marL="0" indent="0">
              <a:buFont typeface="Symbol" pitchFamily="18" charset="2"/>
              <a:buNone/>
            </a:pPr>
            <a:endParaRPr lang="en-US" altLang="ja-JP" sz="1400" dirty="0" smtClean="0"/>
          </a:p>
          <a:p>
            <a:pPr marL="0" indent="0">
              <a:buFont typeface="Symbol" pitchFamily="18" charset="2"/>
              <a:buNone/>
            </a:pPr>
            <a:r>
              <a:rPr lang="ja-JP" altLang="en-US" dirty="0" smtClean="0"/>
              <a:t>　　　　　　</a:t>
            </a:r>
            <a:r>
              <a:rPr lang="ja-JP" altLang="en-US" sz="2200" dirty="0" smtClean="0"/>
              <a:t>「ロータリー</a:t>
            </a:r>
            <a:r>
              <a:rPr lang="ja-JP" altLang="en-US" sz="2200" dirty="0" smtClean="0"/>
              <a:t>財団」</a:t>
            </a:r>
            <a:endParaRPr lang="en-US" altLang="ja-JP" sz="2200" dirty="0" smtClean="0"/>
          </a:p>
          <a:p>
            <a:pPr marL="0" indent="0">
              <a:buFont typeface="Symbol" pitchFamily="18" charset="2"/>
              <a:buNone/>
            </a:pPr>
            <a:endParaRPr lang="en-US" altLang="ja-JP" sz="2200" dirty="0" smtClean="0"/>
          </a:p>
          <a:p>
            <a:pPr marL="0" indent="0">
              <a:buFont typeface="Symbol" pitchFamily="18" charset="2"/>
              <a:buNone/>
            </a:pPr>
            <a:r>
              <a:rPr lang="ja-JP" altLang="en-US" dirty="0" smtClean="0"/>
              <a:t>　　　　　</a:t>
            </a:r>
            <a:r>
              <a:rPr lang="ja-JP" altLang="en-US" b="1" dirty="0" smtClean="0"/>
              <a:t>  </a:t>
            </a:r>
            <a:r>
              <a:rPr lang="ja-JP" altLang="en-US" sz="2200" b="1" dirty="0" smtClean="0"/>
              <a:t>２．「授与と受託の条件」</a:t>
            </a:r>
            <a:r>
              <a:rPr lang="ja-JP" altLang="en-US" sz="2200" b="1" dirty="0" smtClean="0"/>
              <a:t>－２０１７年</a:t>
            </a:r>
            <a:r>
              <a:rPr lang="ja-JP" altLang="en-US" sz="2200" b="1" dirty="0" smtClean="0"/>
              <a:t>１月版－</a:t>
            </a:r>
            <a:endParaRPr lang="en-US" altLang="ja-JP" sz="2200" b="1" dirty="0" smtClean="0"/>
          </a:p>
          <a:p>
            <a:pPr marL="0" indent="0">
              <a:buFont typeface="Symbol" pitchFamily="18" charset="2"/>
              <a:buNone/>
            </a:pPr>
            <a:endParaRPr lang="en-US" altLang="ja-JP" sz="2200" dirty="0" smtClean="0"/>
          </a:p>
          <a:p>
            <a:pPr marL="0" indent="0">
              <a:buFont typeface="Symbol" pitchFamily="18" charset="2"/>
              <a:buNone/>
            </a:pPr>
            <a:r>
              <a:rPr lang="ja-JP" altLang="en-US" sz="2200" dirty="0" smtClean="0"/>
              <a:t>　　　　　　</a:t>
            </a:r>
            <a:r>
              <a:rPr lang="ja-JP" altLang="en-US" sz="2200" b="1" dirty="0" smtClean="0"/>
              <a:t>４．</a:t>
            </a:r>
            <a:r>
              <a:rPr lang="en-US" altLang="ja-JP" sz="2200" b="1" dirty="0" smtClean="0">
                <a:latin typeface="+mn-ea"/>
              </a:rPr>
              <a:t>RID</a:t>
            </a:r>
            <a:r>
              <a:rPr lang="ja-JP" altLang="en-US" sz="2200" b="1" dirty="0" smtClean="0">
                <a:latin typeface="+mn-ea"/>
              </a:rPr>
              <a:t>２６６０　財団</a:t>
            </a:r>
            <a:r>
              <a:rPr lang="ja-JP" altLang="en-US" sz="2200" b="1" dirty="0" smtClean="0"/>
              <a:t>補助金申請ハンドブック</a:t>
            </a:r>
            <a:r>
              <a:rPr lang="ja-JP" altLang="en-US" sz="2200" b="1" dirty="0" smtClean="0"/>
              <a:t>－２０１７年１月版</a:t>
            </a:r>
            <a:r>
              <a:rPr lang="ja-JP" altLang="en-US" sz="2200" b="1" dirty="0" smtClean="0"/>
              <a:t>－　</a:t>
            </a:r>
            <a:endParaRPr lang="en-US" altLang="ja-JP" sz="2200" b="1" dirty="0" smtClean="0"/>
          </a:p>
          <a:p>
            <a:pPr marL="0" indent="0">
              <a:buFont typeface="Symbol" pitchFamily="18" charset="2"/>
              <a:buNone/>
            </a:pPr>
            <a:endParaRPr lang="en-US" altLang="ja-JP" dirty="0" smtClean="0"/>
          </a:p>
          <a:p>
            <a:pPr marL="0" indent="0">
              <a:buFont typeface="Symbol" pitchFamily="18" charset="2"/>
              <a:buNone/>
            </a:pPr>
            <a:endParaRPr lang="en-US" altLang="ja-JP" dirty="0" smtClean="0"/>
          </a:p>
        </p:txBody>
      </p:sp>
      <p:sp>
        <p:nvSpPr>
          <p:cNvPr id="3" name="スライド番号プレースホルダー 2"/>
          <p:cNvSpPr>
            <a:spLocks noGrp="1"/>
          </p:cNvSpPr>
          <p:nvPr>
            <p:ph type="sldNum" sz="quarter" idx="12"/>
          </p:nvPr>
        </p:nvSpPr>
        <p:spPr>
          <a:xfrm>
            <a:off x="8715487" y="6473403"/>
            <a:ext cx="436897" cy="365125"/>
          </a:xfrm>
        </p:spPr>
        <p:txBody>
          <a:bodyPr/>
          <a:lstStyle/>
          <a:p>
            <a:fld id="{48296678-7821-497A-A94A-DDC763C0106C}" type="slidenum">
              <a:rPr kumimoji="1" lang="ja-JP" altLang="en-US" smtClean="0"/>
              <a:t>16</a:t>
            </a:fld>
            <a:endParaRPr kumimoji="1" lang="ja-JP" altLang="en-US"/>
          </a:p>
        </p:txBody>
      </p:sp>
      <p:sp>
        <p:nvSpPr>
          <p:cNvPr id="5" name="タイトル 3"/>
          <p:cNvSpPr>
            <a:spLocks noGrp="1"/>
          </p:cNvSpPr>
          <p:nvPr>
            <p:ph type="title"/>
          </p:nvPr>
        </p:nvSpPr>
        <p:spPr/>
        <p:txBody>
          <a:bodyPr>
            <a:normAutofit fontScale="90000"/>
          </a:bodyPr>
          <a:lstStyle/>
          <a:p>
            <a:r>
              <a:rPr kumimoji="1" lang="ja-JP" altLang="en-US" dirty="0" smtClean="0">
                <a:latin typeface="+mj-ea"/>
              </a:rPr>
              <a:t>地区補助金とグローバル補助金</a:t>
            </a:r>
            <a:r>
              <a:rPr kumimoji="1" lang="en-US" altLang="ja-JP" dirty="0" smtClean="0">
                <a:latin typeface="+mj-ea"/>
              </a:rPr>
              <a:t/>
            </a:r>
            <a:br>
              <a:rPr kumimoji="1" lang="en-US" altLang="ja-JP" dirty="0" smtClean="0">
                <a:latin typeface="+mj-ea"/>
              </a:rPr>
            </a:br>
            <a:r>
              <a:rPr lang="ja-JP" altLang="en-US" dirty="0" smtClean="0">
                <a:latin typeface="+mj-ea"/>
              </a:rPr>
              <a:t>授与と受託の条件</a:t>
            </a:r>
            <a:endParaRPr kumimoji="1" lang="ja-JP" altLang="en-US" dirty="0">
              <a:latin typeface="+mj-ea"/>
            </a:endParaRPr>
          </a:p>
        </p:txBody>
      </p:sp>
      <p:sp>
        <p:nvSpPr>
          <p:cNvPr id="7" name="下矢印 6"/>
          <p:cNvSpPr/>
          <p:nvPr/>
        </p:nvSpPr>
        <p:spPr>
          <a:xfrm>
            <a:off x="2555776" y="3026141"/>
            <a:ext cx="648072" cy="349313"/>
          </a:xfrm>
          <a:prstGeom prst="downArrow">
            <a:avLst/>
          </a:prstGeom>
          <a:noFill/>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n w="0"/>
              <a:solidFill>
                <a:schemeClr val="accent1"/>
              </a:solidFill>
              <a:effectLst>
                <a:outerShdw blurRad="38100" dist="25400" dir="5400000" algn="ctr" rotWithShape="0">
                  <a:srgbClr val="6E747A">
                    <a:alpha val="43000"/>
                  </a:srgbClr>
                </a:outerShdw>
              </a:effectLst>
            </a:endParaRPr>
          </a:p>
        </p:txBody>
      </p:sp>
      <p:sp>
        <p:nvSpPr>
          <p:cNvPr id="8" name="下矢印 7"/>
          <p:cNvSpPr/>
          <p:nvPr/>
        </p:nvSpPr>
        <p:spPr>
          <a:xfrm>
            <a:off x="2555776" y="3876628"/>
            <a:ext cx="648072" cy="325021"/>
          </a:xfrm>
          <a:prstGeom prst="downArrow">
            <a:avLst/>
          </a:prstGeom>
          <a:noFill/>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n w="0"/>
              <a:solidFill>
                <a:schemeClr val="accent1"/>
              </a:solidFill>
              <a:effectLst>
                <a:outerShdw blurRad="38100" dist="25400" dir="5400000" algn="ctr" rotWithShape="0">
                  <a:srgbClr val="6E747A">
                    <a:alpha val="43000"/>
                  </a:srgbClr>
                </a:outerShdw>
              </a:effectLst>
            </a:endParaRPr>
          </a:p>
        </p:txBody>
      </p:sp>
      <p:sp>
        <p:nvSpPr>
          <p:cNvPr id="12" name="正方形/長方形 11"/>
          <p:cNvSpPr/>
          <p:nvPr/>
        </p:nvSpPr>
        <p:spPr>
          <a:xfrm>
            <a:off x="1331640" y="5006591"/>
            <a:ext cx="7560840" cy="4503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1328239" y="5811565"/>
            <a:ext cx="7560840" cy="4503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下矢印 14"/>
          <p:cNvSpPr/>
          <p:nvPr/>
        </p:nvSpPr>
        <p:spPr>
          <a:xfrm>
            <a:off x="2555776" y="4616147"/>
            <a:ext cx="648072" cy="325021"/>
          </a:xfrm>
          <a:prstGeom prst="downArrow">
            <a:avLst/>
          </a:prstGeom>
          <a:noFill/>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1649569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bwMode="auto">
          <a:xfrm>
            <a:off x="683568" y="731365"/>
            <a:ext cx="7391400" cy="4873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noAutofit/>
          </a:bodyPr>
          <a:lstStyle/>
          <a:p>
            <a:r>
              <a:rPr kumimoji="1" lang="ja-JP" altLang="en-US" sz="3200" dirty="0">
                <a:latin typeface="Arial Narrow" pitchFamily="34" charset="0"/>
              </a:rPr>
              <a:t>地区補助金事業実施の注意点　その１</a:t>
            </a:r>
          </a:p>
        </p:txBody>
      </p:sp>
      <p:sp>
        <p:nvSpPr>
          <p:cNvPr id="4" name="コンテンツ プレースホルダー 1"/>
          <p:cNvSpPr txBox="1">
            <a:spLocks/>
          </p:cNvSpPr>
          <p:nvPr/>
        </p:nvSpPr>
        <p:spPr>
          <a:xfrm>
            <a:off x="539552" y="1847099"/>
            <a:ext cx="8229600" cy="4810165"/>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rgbClr val="005DAA"/>
                </a:solidFill>
                <a:latin typeface="Georgia"/>
                <a:ea typeface="+mn-ea"/>
                <a:cs typeface="Georgia"/>
              </a:defRPr>
            </a:lvl1pPr>
            <a:lvl2pPr marL="742950" indent="-285750" algn="l" defTabSz="457200" rtl="0" eaLnBrk="1" latinLnBrk="0" hangingPunct="1">
              <a:spcBef>
                <a:spcPct val="20000"/>
              </a:spcBef>
              <a:buFont typeface="Arial"/>
              <a:buChar char="–"/>
              <a:defRPr sz="2800" kern="1200">
                <a:solidFill>
                  <a:srgbClr val="005DAA"/>
                </a:solidFill>
                <a:latin typeface="Georgia"/>
                <a:ea typeface="+mn-ea"/>
                <a:cs typeface="Georgia"/>
              </a:defRPr>
            </a:lvl2pPr>
            <a:lvl3pPr marL="1143000" indent="-228600" algn="l" defTabSz="457200" rtl="0" eaLnBrk="1" latinLnBrk="0" hangingPunct="1">
              <a:spcBef>
                <a:spcPct val="20000"/>
              </a:spcBef>
              <a:buFont typeface="Arial"/>
              <a:buChar char="•"/>
              <a:defRPr sz="2400" kern="1200">
                <a:solidFill>
                  <a:srgbClr val="005DAA"/>
                </a:solidFill>
                <a:latin typeface="Georgia"/>
                <a:ea typeface="+mn-ea"/>
                <a:cs typeface="Georgia"/>
              </a:defRPr>
            </a:lvl3pPr>
            <a:lvl4pPr marL="1600200" indent="-228600" algn="l" defTabSz="457200" rtl="0" eaLnBrk="1" latinLnBrk="0" hangingPunct="1">
              <a:spcBef>
                <a:spcPct val="20000"/>
              </a:spcBef>
              <a:buFont typeface="Arial"/>
              <a:buChar char="–"/>
              <a:defRPr sz="2000" kern="1200">
                <a:solidFill>
                  <a:srgbClr val="005DAA"/>
                </a:solidFill>
                <a:latin typeface="Georgia"/>
                <a:ea typeface="+mn-ea"/>
                <a:cs typeface="Georgia"/>
              </a:defRPr>
            </a:lvl4pPr>
            <a:lvl5pPr marL="2057400" indent="-228600" algn="l" defTabSz="457200" rtl="0" eaLnBrk="1" latinLnBrk="0" hangingPunct="1">
              <a:spcBef>
                <a:spcPct val="20000"/>
              </a:spcBef>
              <a:buFont typeface="Arial"/>
              <a:buChar char="»"/>
              <a:defRPr sz="2000" kern="1200">
                <a:solidFill>
                  <a:srgbClr val="005DAA"/>
                </a:solidFill>
                <a:latin typeface="Georgia"/>
                <a:ea typeface="+mn-ea"/>
                <a:cs typeface="Georgi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kumimoji="0" lang="ja-JP" altLang="en-US" sz="2800" dirty="0">
                <a:solidFill>
                  <a:schemeClr val="bg2">
                    <a:lumMod val="10000"/>
                  </a:schemeClr>
                </a:solidFill>
              </a:rPr>
              <a:t>・</a:t>
            </a:r>
            <a:r>
              <a:rPr kumimoji="0" lang="ja-JP" altLang="en-US" sz="2600" dirty="0">
                <a:solidFill>
                  <a:schemeClr val="bg2">
                    <a:lumMod val="10000"/>
                  </a:schemeClr>
                </a:solidFill>
              </a:rPr>
              <a:t>ロータリアンが積極的にプロジェクトに関与していること</a:t>
            </a:r>
            <a:endParaRPr kumimoji="0" lang="en-US" altLang="ja-JP" sz="2600" dirty="0">
              <a:solidFill>
                <a:schemeClr val="bg2">
                  <a:lumMod val="10000"/>
                </a:schemeClr>
              </a:solidFill>
            </a:endParaRPr>
          </a:p>
          <a:p>
            <a:pPr marL="0" indent="0" fontAlgn="auto">
              <a:spcAft>
                <a:spcPts val="0"/>
              </a:spcAft>
              <a:buFont typeface="Arial" pitchFamily="34" charset="0"/>
              <a:buNone/>
              <a:defRPr/>
            </a:pPr>
            <a:r>
              <a:rPr kumimoji="0" lang="ja-JP" altLang="en-US" sz="2400" dirty="0">
                <a:solidFill>
                  <a:schemeClr val="bg2">
                    <a:lumMod val="10000"/>
                  </a:schemeClr>
                </a:solidFill>
              </a:rPr>
              <a:t>　</a:t>
            </a:r>
            <a:r>
              <a:rPr kumimoji="0" lang="ja-JP" altLang="en-US" sz="1900" dirty="0">
                <a:solidFill>
                  <a:schemeClr val="bg2">
                    <a:lumMod val="10000"/>
                  </a:schemeClr>
                </a:solidFill>
              </a:rPr>
              <a:t>　　　</a:t>
            </a:r>
            <a:r>
              <a:rPr kumimoji="0" lang="ja-JP" altLang="en-US" sz="1900" dirty="0">
                <a:solidFill>
                  <a:schemeClr val="tx2"/>
                </a:solidFill>
              </a:rPr>
              <a:t>  </a:t>
            </a:r>
            <a:r>
              <a:rPr kumimoji="0" lang="en-US" altLang="ja-JP" sz="2100" dirty="0">
                <a:solidFill>
                  <a:schemeClr val="tx2"/>
                </a:solidFill>
              </a:rPr>
              <a:t>*</a:t>
            </a:r>
            <a:r>
              <a:rPr kumimoji="0" lang="ja-JP" altLang="en-US" sz="2100" dirty="0">
                <a:solidFill>
                  <a:schemeClr val="tx2"/>
                </a:solidFill>
              </a:rPr>
              <a:t>単に財政援助や物品の寄贈だけにとどまらないこと</a:t>
            </a:r>
            <a:endParaRPr kumimoji="0" lang="en-US" altLang="ja-JP" sz="2100" dirty="0">
              <a:solidFill>
                <a:schemeClr val="tx2"/>
              </a:solidFill>
            </a:endParaRPr>
          </a:p>
          <a:p>
            <a:pPr marL="0" indent="0" fontAlgn="auto">
              <a:lnSpc>
                <a:spcPct val="150000"/>
              </a:lnSpc>
              <a:spcAft>
                <a:spcPts val="1200"/>
              </a:spcAft>
              <a:buFont typeface="Arial" pitchFamily="34" charset="0"/>
              <a:buNone/>
              <a:defRPr/>
            </a:pPr>
            <a:r>
              <a:rPr kumimoji="0" lang="ja-JP" altLang="en-US" sz="2600" dirty="0" smtClean="0">
                <a:solidFill>
                  <a:schemeClr val="bg2">
                    <a:lumMod val="10000"/>
                  </a:schemeClr>
                </a:solidFill>
                <a:latin typeface="+mn-ea"/>
              </a:rPr>
              <a:t>・</a:t>
            </a:r>
            <a:r>
              <a:rPr kumimoji="0" lang="ja-JP" altLang="en-US" sz="2600" dirty="0">
                <a:solidFill>
                  <a:schemeClr val="bg2">
                    <a:lumMod val="10000"/>
                  </a:schemeClr>
                </a:solidFill>
                <a:latin typeface="+mn-ea"/>
              </a:rPr>
              <a:t>継続的な受益者でないことが確認できる</a:t>
            </a:r>
            <a:r>
              <a:rPr kumimoji="0" lang="ja-JP" altLang="en-US" sz="2600" dirty="0" smtClean="0">
                <a:solidFill>
                  <a:schemeClr val="bg2">
                    <a:lumMod val="10000"/>
                  </a:schemeClr>
                </a:solidFill>
                <a:latin typeface="+mn-ea"/>
              </a:rPr>
              <a:t>こと</a:t>
            </a:r>
            <a:endParaRPr kumimoji="0" lang="en-US" altLang="ja-JP" sz="2600" dirty="0" smtClean="0">
              <a:solidFill>
                <a:schemeClr val="bg2">
                  <a:lumMod val="10000"/>
                </a:schemeClr>
              </a:solidFill>
              <a:latin typeface="+mn-ea"/>
            </a:endParaRPr>
          </a:p>
          <a:p>
            <a:pPr marL="0" indent="0" fontAlgn="auto">
              <a:lnSpc>
                <a:spcPct val="150000"/>
              </a:lnSpc>
              <a:spcAft>
                <a:spcPts val="1200"/>
              </a:spcAft>
              <a:buFont typeface="Arial" pitchFamily="34" charset="0"/>
              <a:buNone/>
              <a:defRPr/>
            </a:pPr>
            <a:r>
              <a:rPr kumimoji="0" lang="ja-JP" altLang="en-US" sz="2600" dirty="0" smtClean="0">
                <a:solidFill>
                  <a:schemeClr val="bg2">
                    <a:lumMod val="10000"/>
                  </a:schemeClr>
                </a:solidFill>
                <a:latin typeface="+mn-ea"/>
              </a:rPr>
              <a:t>・</a:t>
            </a:r>
            <a:r>
              <a:rPr kumimoji="0" lang="ja-JP" altLang="en-US" sz="2600" dirty="0">
                <a:solidFill>
                  <a:schemeClr val="bg2">
                    <a:lumMod val="10000"/>
                  </a:schemeClr>
                </a:solidFill>
                <a:latin typeface="+mn-ea"/>
              </a:rPr>
              <a:t>補助金入金後にプロジェクトが実施されること</a:t>
            </a:r>
            <a:endParaRPr kumimoji="0" lang="en-US" altLang="ja-JP" sz="2600" dirty="0">
              <a:solidFill>
                <a:schemeClr val="bg2">
                  <a:lumMod val="10000"/>
                </a:schemeClr>
              </a:solidFill>
              <a:latin typeface="+mn-ea"/>
            </a:endParaRPr>
          </a:p>
          <a:p>
            <a:pPr marL="0" indent="0" fontAlgn="auto">
              <a:spcAft>
                <a:spcPts val="0"/>
              </a:spcAft>
              <a:buFont typeface="Arial" pitchFamily="34" charset="0"/>
              <a:buNone/>
              <a:defRPr/>
            </a:pPr>
            <a:r>
              <a:rPr kumimoji="1" lang="ja-JP" altLang="en-US" sz="2500" dirty="0" smtClean="0">
                <a:solidFill>
                  <a:schemeClr val="bg2">
                    <a:lumMod val="10000"/>
                  </a:schemeClr>
                </a:solidFill>
              </a:rPr>
              <a:t>・</a:t>
            </a:r>
            <a:r>
              <a:rPr kumimoji="1" lang="ja-JP" altLang="en-US" sz="2500" dirty="0">
                <a:solidFill>
                  <a:schemeClr val="bg2">
                    <a:lumMod val="10000"/>
                  </a:schemeClr>
                </a:solidFill>
              </a:rPr>
              <a:t>銀行に</a:t>
            </a:r>
            <a:r>
              <a:rPr kumimoji="1" lang="ja-JP" altLang="en-US" sz="2500" dirty="0">
                <a:solidFill>
                  <a:srgbClr val="FF0000"/>
                </a:solidFill>
              </a:rPr>
              <a:t>補助金専用口座</a:t>
            </a:r>
            <a:r>
              <a:rPr kumimoji="1" lang="ja-JP" altLang="en-US" sz="2500" dirty="0">
                <a:solidFill>
                  <a:schemeClr val="bg2">
                    <a:lumMod val="10000"/>
                  </a:schemeClr>
                </a:solidFill>
              </a:rPr>
              <a:t>を開設し資金の流れを明確にする</a:t>
            </a:r>
            <a:endParaRPr kumimoji="1" lang="en-US" altLang="ja-JP" sz="2500" dirty="0">
              <a:solidFill>
                <a:schemeClr val="bg2">
                  <a:lumMod val="10000"/>
                </a:schemeClr>
              </a:solidFill>
            </a:endParaRPr>
          </a:p>
          <a:p>
            <a:pPr marL="0" indent="0" fontAlgn="auto">
              <a:spcAft>
                <a:spcPts val="0"/>
              </a:spcAft>
              <a:buFont typeface="Arial" pitchFamily="34" charset="0"/>
              <a:buNone/>
              <a:defRPr/>
            </a:pPr>
            <a:r>
              <a:rPr kumimoji="0" lang="ja-JP" altLang="en-US" sz="2100" dirty="0">
                <a:solidFill>
                  <a:schemeClr val="bg2">
                    <a:lumMod val="10000"/>
                  </a:schemeClr>
                </a:solidFill>
              </a:rPr>
              <a:t>　　</a:t>
            </a:r>
            <a:endParaRPr kumimoji="0" lang="en-US" altLang="ja-JP" sz="2100" dirty="0">
              <a:solidFill>
                <a:schemeClr val="tx2"/>
              </a:solidFill>
            </a:endParaRPr>
          </a:p>
          <a:p>
            <a:pPr marL="0" indent="0" fontAlgn="auto">
              <a:spcAft>
                <a:spcPts val="0"/>
              </a:spcAft>
              <a:buFont typeface="Arial" pitchFamily="34" charset="0"/>
              <a:buNone/>
              <a:defRPr/>
            </a:pPr>
            <a:endParaRPr kumimoji="0" lang="en-US" altLang="ja-JP" sz="1200" dirty="0">
              <a:solidFill>
                <a:schemeClr val="tx2"/>
              </a:solidFill>
            </a:endParaRPr>
          </a:p>
          <a:p>
            <a:pPr marL="0" indent="0" fontAlgn="auto">
              <a:lnSpc>
                <a:spcPct val="150000"/>
              </a:lnSpc>
              <a:spcAft>
                <a:spcPts val="0"/>
              </a:spcAft>
              <a:buFont typeface="Arial" pitchFamily="34" charset="0"/>
              <a:buNone/>
              <a:defRPr/>
            </a:pPr>
            <a:endParaRPr kumimoji="1" lang="en-US" altLang="ja-JP" sz="2500" dirty="0">
              <a:solidFill>
                <a:schemeClr val="bg2">
                  <a:lumMod val="10000"/>
                </a:schemeClr>
              </a:solidFill>
            </a:endParaRPr>
          </a:p>
          <a:p>
            <a:pPr marL="0" indent="0" fontAlgn="auto">
              <a:lnSpc>
                <a:spcPct val="150000"/>
              </a:lnSpc>
              <a:spcAft>
                <a:spcPts val="0"/>
              </a:spcAft>
              <a:buFont typeface="Arial" pitchFamily="34" charset="0"/>
              <a:buNone/>
              <a:defRPr/>
            </a:pPr>
            <a:endParaRPr kumimoji="1" lang="en-US" altLang="ja-JP" sz="2500" dirty="0">
              <a:solidFill>
                <a:schemeClr val="bg2">
                  <a:lumMod val="10000"/>
                </a:schemeClr>
              </a:solidFill>
            </a:endParaRPr>
          </a:p>
          <a:p>
            <a:pPr marL="0" indent="0" fontAlgn="auto">
              <a:lnSpc>
                <a:spcPct val="150000"/>
              </a:lnSpc>
              <a:spcAft>
                <a:spcPts val="0"/>
              </a:spcAft>
              <a:buFont typeface="Arial" pitchFamily="34" charset="0"/>
              <a:buNone/>
              <a:defRPr/>
            </a:pPr>
            <a:endParaRPr kumimoji="1" lang="ja-JP" altLang="en-US" sz="2400" dirty="0">
              <a:solidFill>
                <a:schemeClr val="bg2">
                  <a:lumMod val="10000"/>
                </a:schemeClr>
              </a:solidFill>
            </a:endParaRPr>
          </a:p>
        </p:txBody>
      </p:sp>
      <p:sp>
        <p:nvSpPr>
          <p:cNvPr id="5" name="正方形/長方形 6"/>
          <p:cNvSpPr>
            <a:spLocks noChangeArrowheads="1"/>
          </p:cNvSpPr>
          <p:nvPr/>
        </p:nvSpPr>
        <p:spPr bwMode="auto">
          <a:xfrm>
            <a:off x="1396961" y="4839618"/>
            <a:ext cx="70104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ヒラギノ角ゴ Pro W3" pitchFamily="-84" charset="-128"/>
              </a:defRPr>
            </a:lvl1pPr>
            <a:lvl2pPr marL="742950" indent="-285750">
              <a:defRPr sz="2400">
                <a:solidFill>
                  <a:schemeClr val="tx1"/>
                </a:solidFill>
                <a:latin typeface="Arial" pitchFamily="34" charset="0"/>
                <a:ea typeface="ヒラギノ角ゴ Pro W3" pitchFamily="-84" charset="-128"/>
              </a:defRPr>
            </a:lvl2pPr>
            <a:lvl3pPr marL="1143000" indent="-228600">
              <a:defRPr sz="2400">
                <a:solidFill>
                  <a:schemeClr val="tx1"/>
                </a:solidFill>
                <a:latin typeface="Arial" pitchFamily="34" charset="0"/>
                <a:ea typeface="ヒラギノ角ゴ Pro W3" pitchFamily="-84" charset="-128"/>
              </a:defRPr>
            </a:lvl3pPr>
            <a:lvl4pPr marL="1600200" indent="-228600">
              <a:defRPr sz="2400">
                <a:solidFill>
                  <a:schemeClr val="tx1"/>
                </a:solidFill>
                <a:latin typeface="Arial" pitchFamily="34" charset="0"/>
                <a:ea typeface="ヒラギノ角ゴ Pro W3" pitchFamily="-84" charset="-128"/>
              </a:defRPr>
            </a:lvl4pPr>
            <a:lvl5pPr marL="2057400" indent="-228600">
              <a:defRPr sz="2400">
                <a:solidFill>
                  <a:schemeClr val="tx1"/>
                </a:solidFill>
                <a:latin typeface="Arial"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9pPr>
          </a:lstStyle>
          <a:p>
            <a:pPr>
              <a:lnSpc>
                <a:spcPct val="150000"/>
              </a:lnSpc>
              <a:buFont typeface="Arial" pitchFamily="34" charset="0"/>
              <a:buNone/>
            </a:pPr>
            <a:r>
              <a:rPr kumimoji="1" lang="ja-JP" altLang="en-US" sz="2000" dirty="0">
                <a:solidFill>
                  <a:schemeClr val="tx2"/>
                </a:solidFill>
              </a:rPr>
              <a:t>*補助金活動に関する入出金は全てこの口座から直接行う</a:t>
            </a:r>
            <a:endParaRPr kumimoji="1" lang="en-US" altLang="ja-JP" sz="2000" dirty="0">
              <a:solidFill>
                <a:schemeClr val="tx2"/>
              </a:solidFill>
            </a:endParaRPr>
          </a:p>
          <a:p>
            <a:pPr>
              <a:lnSpc>
                <a:spcPct val="150000"/>
              </a:lnSpc>
              <a:buFont typeface="Arial" pitchFamily="34" charset="0"/>
              <a:buNone/>
            </a:pPr>
            <a:r>
              <a:rPr kumimoji="1" lang="ja-JP" altLang="en-US" sz="2000" dirty="0">
                <a:solidFill>
                  <a:schemeClr val="tx2"/>
                </a:solidFill>
              </a:rPr>
              <a:t>*クラブの拠出金も一旦入金する</a:t>
            </a:r>
            <a:endParaRPr kumimoji="1" lang="en-US" altLang="ja-JP" sz="2000" dirty="0">
              <a:solidFill>
                <a:schemeClr val="tx2"/>
              </a:solidFill>
            </a:endParaRPr>
          </a:p>
          <a:p>
            <a:pPr>
              <a:lnSpc>
                <a:spcPct val="150000"/>
              </a:lnSpc>
            </a:pPr>
            <a:r>
              <a:rPr lang="ja-JP" altLang="en-US" sz="2000" dirty="0">
                <a:solidFill>
                  <a:schemeClr val="tx2"/>
                </a:solidFill>
              </a:rPr>
              <a:t>*少なくとも２名以上の会員で入出金の管理を行う</a:t>
            </a:r>
            <a:endParaRPr lang="en-US" altLang="ja-JP" sz="2000" dirty="0">
              <a:solidFill>
                <a:schemeClr val="tx2"/>
              </a:solidFill>
            </a:endParaRPr>
          </a:p>
        </p:txBody>
      </p:sp>
      <p:sp>
        <p:nvSpPr>
          <p:cNvPr id="7" name="正方形/長方形 6"/>
          <p:cNvSpPr>
            <a:spLocks noChangeArrowheads="1"/>
          </p:cNvSpPr>
          <p:nvPr/>
        </p:nvSpPr>
        <p:spPr bwMode="auto">
          <a:xfrm>
            <a:off x="1396961" y="4005062"/>
            <a:ext cx="7010400" cy="49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ヒラギノ角ゴ Pro W3" pitchFamily="-84" charset="-128"/>
              </a:defRPr>
            </a:lvl1pPr>
            <a:lvl2pPr marL="742950" indent="-285750">
              <a:defRPr sz="2400">
                <a:solidFill>
                  <a:schemeClr val="tx1"/>
                </a:solidFill>
                <a:latin typeface="Arial" pitchFamily="34" charset="0"/>
                <a:ea typeface="ヒラギノ角ゴ Pro W3" pitchFamily="-84" charset="-128"/>
              </a:defRPr>
            </a:lvl2pPr>
            <a:lvl3pPr marL="1143000" indent="-228600">
              <a:defRPr sz="2400">
                <a:solidFill>
                  <a:schemeClr val="tx1"/>
                </a:solidFill>
                <a:latin typeface="Arial" pitchFamily="34" charset="0"/>
                <a:ea typeface="ヒラギノ角ゴ Pro W3" pitchFamily="-84" charset="-128"/>
              </a:defRPr>
            </a:lvl3pPr>
            <a:lvl4pPr marL="1600200" indent="-228600">
              <a:defRPr sz="2400">
                <a:solidFill>
                  <a:schemeClr val="tx1"/>
                </a:solidFill>
                <a:latin typeface="Arial" pitchFamily="34" charset="0"/>
                <a:ea typeface="ヒラギノ角ゴ Pro W3" pitchFamily="-84" charset="-128"/>
              </a:defRPr>
            </a:lvl4pPr>
            <a:lvl5pPr marL="2057400" indent="-228600">
              <a:defRPr sz="2400">
                <a:solidFill>
                  <a:schemeClr val="tx1"/>
                </a:solidFill>
                <a:latin typeface="Arial"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9pPr>
          </a:lstStyle>
          <a:p>
            <a:pPr>
              <a:lnSpc>
                <a:spcPct val="150000"/>
              </a:lnSpc>
              <a:buFont typeface="Arial" pitchFamily="34" charset="0"/>
              <a:buNone/>
            </a:pPr>
            <a:r>
              <a:rPr kumimoji="1" lang="ja-JP" altLang="en-US" sz="2000" dirty="0">
                <a:solidFill>
                  <a:schemeClr val="tx2"/>
                </a:solidFill>
              </a:rPr>
              <a:t>*実際には７月末以降　８月以降が望ましい</a:t>
            </a:r>
            <a:endParaRPr kumimoji="1" lang="en-US" altLang="ja-JP" sz="2000" dirty="0">
              <a:solidFill>
                <a:schemeClr val="tx2"/>
              </a:solidFill>
            </a:endParaRPr>
          </a:p>
        </p:txBody>
      </p:sp>
    </p:spTree>
    <p:extLst>
      <p:ext uri="{BB962C8B-B14F-4D97-AF65-F5344CB8AC3E}">
        <p14:creationId xmlns:p14="http://schemas.microsoft.com/office/powerpoint/2010/main" val="35062380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bwMode="auto">
          <a:xfrm>
            <a:off x="755576" y="811157"/>
            <a:ext cx="7391400" cy="4873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noAutofit/>
          </a:bodyPr>
          <a:lstStyle/>
          <a:p>
            <a:r>
              <a:rPr kumimoji="1" lang="ja-JP" altLang="en-US" sz="3200" dirty="0">
                <a:latin typeface="Arial Narrow" pitchFamily="34" charset="0"/>
              </a:rPr>
              <a:t>地区補助金事業実施の注意点　その２</a:t>
            </a:r>
          </a:p>
        </p:txBody>
      </p:sp>
      <p:sp>
        <p:nvSpPr>
          <p:cNvPr id="4" name="コンテンツ プレースホルダー 1"/>
          <p:cNvSpPr txBox="1">
            <a:spLocks/>
          </p:cNvSpPr>
          <p:nvPr/>
        </p:nvSpPr>
        <p:spPr>
          <a:xfrm>
            <a:off x="491356" y="2298357"/>
            <a:ext cx="8367464" cy="4800600"/>
          </a:xfrm>
          <a:prstGeom prst="rect">
            <a:avLst/>
          </a:prstGeom>
        </p:spPr>
        <p:txBody>
          <a:bodyPr>
            <a:normAutofit fontScale="92500"/>
          </a:bodyPr>
          <a:lstStyle>
            <a:lvl1pPr marL="342900" indent="-342900" algn="l" defTabSz="457200" rtl="0" eaLnBrk="1" latinLnBrk="0" hangingPunct="1">
              <a:spcBef>
                <a:spcPct val="20000"/>
              </a:spcBef>
              <a:buFont typeface="Arial"/>
              <a:buChar char="•"/>
              <a:defRPr sz="3200" kern="1200">
                <a:solidFill>
                  <a:srgbClr val="005DAA"/>
                </a:solidFill>
                <a:latin typeface="Georgia"/>
                <a:ea typeface="+mn-ea"/>
                <a:cs typeface="Georgia"/>
              </a:defRPr>
            </a:lvl1pPr>
            <a:lvl2pPr marL="742950" indent="-285750" algn="l" defTabSz="457200" rtl="0" eaLnBrk="1" latinLnBrk="0" hangingPunct="1">
              <a:spcBef>
                <a:spcPct val="20000"/>
              </a:spcBef>
              <a:buFont typeface="Arial"/>
              <a:buChar char="–"/>
              <a:defRPr sz="2800" kern="1200">
                <a:solidFill>
                  <a:srgbClr val="005DAA"/>
                </a:solidFill>
                <a:latin typeface="Georgia"/>
                <a:ea typeface="+mn-ea"/>
                <a:cs typeface="Georgia"/>
              </a:defRPr>
            </a:lvl2pPr>
            <a:lvl3pPr marL="1143000" indent="-228600" algn="l" defTabSz="457200" rtl="0" eaLnBrk="1" latinLnBrk="0" hangingPunct="1">
              <a:spcBef>
                <a:spcPct val="20000"/>
              </a:spcBef>
              <a:buFont typeface="Arial"/>
              <a:buChar char="•"/>
              <a:defRPr sz="2400" kern="1200">
                <a:solidFill>
                  <a:srgbClr val="005DAA"/>
                </a:solidFill>
                <a:latin typeface="Georgia"/>
                <a:ea typeface="+mn-ea"/>
                <a:cs typeface="Georgia"/>
              </a:defRPr>
            </a:lvl3pPr>
            <a:lvl4pPr marL="1600200" indent="-228600" algn="l" defTabSz="457200" rtl="0" eaLnBrk="1" latinLnBrk="0" hangingPunct="1">
              <a:spcBef>
                <a:spcPct val="20000"/>
              </a:spcBef>
              <a:buFont typeface="Arial"/>
              <a:buChar char="–"/>
              <a:defRPr sz="2000" kern="1200">
                <a:solidFill>
                  <a:srgbClr val="005DAA"/>
                </a:solidFill>
                <a:latin typeface="Georgia"/>
                <a:ea typeface="+mn-ea"/>
                <a:cs typeface="Georgia"/>
              </a:defRPr>
            </a:lvl4pPr>
            <a:lvl5pPr marL="2057400" indent="-228600" algn="l" defTabSz="457200" rtl="0" eaLnBrk="1" latinLnBrk="0" hangingPunct="1">
              <a:spcBef>
                <a:spcPct val="20000"/>
              </a:spcBef>
              <a:buFont typeface="Arial"/>
              <a:buChar char="»"/>
              <a:defRPr sz="2000" kern="1200">
                <a:solidFill>
                  <a:srgbClr val="005DAA"/>
                </a:solidFill>
                <a:latin typeface="Georgia"/>
                <a:ea typeface="+mn-ea"/>
                <a:cs typeface="Georgi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auto">
              <a:lnSpc>
                <a:spcPct val="150000"/>
              </a:lnSpc>
              <a:spcAft>
                <a:spcPts val="0"/>
              </a:spcAft>
              <a:buNone/>
              <a:defRPr/>
            </a:pPr>
            <a:r>
              <a:rPr lang="ja-JP" altLang="en-US" sz="2800" dirty="0">
                <a:solidFill>
                  <a:schemeClr val="bg2">
                    <a:lumMod val="10000"/>
                  </a:schemeClr>
                </a:solidFill>
              </a:rPr>
              <a:t>・ロータリアンの旅費・親睦や娯楽関係に補助金は</a:t>
            </a:r>
            <a:r>
              <a:rPr lang="ja-JP" altLang="en-US" sz="2800" dirty="0" smtClean="0">
                <a:solidFill>
                  <a:schemeClr val="bg2">
                    <a:lumMod val="10000"/>
                  </a:schemeClr>
                </a:solidFill>
              </a:rPr>
              <a:t>使えない</a:t>
            </a:r>
            <a:endParaRPr kumimoji="1" lang="en-US" altLang="ja-JP" sz="2700" dirty="0">
              <a:solidFill>
                <a:schemeClr val="bg2">
                  <a:lumMod val="10000"/>
                </a:schemeClr>
              </a:solidFill>
            </a:endParaRPr>
          </a:p>
          <a:p>
            <a:pPr marL="0" indent="0" fontAlgn="auto">
              <a:lnSpc>
                <a:spcPct val="150000"/>
              </a:lnSpc>
              <a:spcAft>
                <a:spcPts val="0"/>
              </a:spcAft>
              <a:buFont typeface="Arial" pitchFamily="34" charset="0"/>
              <a:buNone/>
              <a:defRPr/>
            </a:pPr>
            <a:r>
              <a:rPr kumimoji="1" lang="ja-JP" altLang="en-US" sz="2700" dirty="0" smtClean="0">
                <a:solidFill>
                  <a:schemeClr val="bg2">
                    <a:lumMod val="10000"/>
                  </a:schemeClr>
                </a:solidFill>
              </a:rPr>
              <a:t>・</a:t>
            </a:r>
            <a:r>
              <a:rPr kumimoji="1" lang="ja-JP" altLang="en-US" sz="2700" dirty="0">
                <a:solidFill>
                  <a:srgbClr val="FF0000"/>
                </a:solidFill>
              </a:rPr>
              <a:t>利害の対立</a:t>
            </a:r>
            <a:r>
              <a:rPr kumimoji="1" lang="ja-JP" altLang="en-US" sz="2700" dirty="0">
                <a:solidFill>
                  <a:schemeClr val="bg2">
                    <a:lumMod val="10000"/>
                  </a:schemeClr>
                </a:solidFill>
              </a:rPr>
              <a:t>を回避</a:t>
            </a:r>
            <a:r>
              <a:rPr kumimoji="1" lang="ja-JP" altLang="en-US" sz="2200" dirty="0">
                <a:solidFill>
                  <a:schemeClr val="bg2">
                    <a:lumMod val="10000"/>
                  </a:schemeClr>
                </a:solidFill>
              </a:rPr>
              <a:t>または</a:t>
            </a:r>
            <a:r>
              <a:rPr kumimoji="1" lang="ja-JP" altLang="en-US" sz="2700" dirty="0">
                <a:solidFill>
                  <a:schemeClr val="bg2">
                    <a:lumMod val="10000"/>
                  </a:schemeClr>
                </a:solidFill>
              </a:rPr>
              <a:t>利害の対立の可能性を開示する</a:t>
            </a:r>
            <a:endParaRPr kumimoji="1" lang="en-US" altLang="ja-JP" sz="2700" dirty="0">
              <a:solidFill>
                <a:schemeClr val="bg2">
                  <a:lumMod val="10000"/>
                </a:schemeClr>
              </a:solidFill>
            </a:endParaRPr>
          </a:p>
          <a:p>
            <a:pPr marL="0" indent="0" fontAlgn="auto">
              <a:spcAft>
                <a:spcPts val="0"/>
              </a:spcAft>
              <a:buFont typeface="Arial" pitchFamily="34" charset="0"/>
              <a:buNone/>
              <a:defRPr/>
            </a:pPr>
            <a:r>
              <a:rPr kumimoji="1" lang="en-US" altLang="ja-JP" sz="2400" dirty="0">
                <a:latin typeface="Arial" panose="020B0604020202020204" pitchFamily="34" charset="0"/>
                <a:ea typeface="ヒラギノ角ゴ Pro W3" pitchFamily="-84" charset="-128"/>
              </a:rPr>
              <a:t>	</a:t>
            </a:r>
            <a:r>
              <a:rPr kumimoji="1" lang="ja-JP" altLang="en-US" sz="2400" dirty="0">
                <a:latin typeface="Arial" panose="020B0604020202020204" pitchFamily="34" charset="0"/>
                <a:ea typeface="ヒラギノ角ゴ Pro W3" pitchFamily="-84" charset="-128"/>
              </a:rPr>
              <a:t>　　　　　　　　</a:t>
            </a:r>
            <a:endParaRPr kumimoji="1" lang="en-US" altLang="ja-JP" sz="1300" dirty="0">
              <a:solidFill>
                <a:schemeClr val="bg2">
                  <a:lumMod val="10000"/>
                </a:schemeClr>
              </a:solidFill>
            </a:endParaRPr>
          </a:p>
          <a:p>
            <a:pPr marL="0" indent="0" fontAlgn="auto">
              <a:lnSpc>
                <a:spcPct val="150000"/>
              </a:lnSpc>
              <a:spcAft>
                <a:spcPts val="0"/>
              </a:spcAft>
              <a:buFont typeface="Arial" pitchFamily="34" charset="0"/>
              <a:buNone/>
              <a:defRPr/>
            </a:pPr>
            <a:r>
              <a:rPr kumimoji="1" lang="ja-JP" altLang="en-US" sz="2700" dirty="0">
                <a:solidFill>
                  <a:schemeClr val="bg2">
                    <a:lumMod val="10000"/>
                  </a:schemeClr>
                </a:solidFill>
              </a:rPr>
              <a:t>・プロジェクト内容が変更になる場合</a:t>
            </a:r>
            <a:r>
              <a:rPr kumimoji="1" lang="ja-JP" altLang="en-US" sz="2700" dirty="0">
                <a:solidFill>
                  <a:srgbClr val="FF0000"/>
                </a:solidFill>
              </a:rPr>
              <a:t>事前に</a:t>
            </a:r>
            <a:r>
              <a:rPr kumimoji="1" lang="ja-JP" altLang="en-US" sz="2700" dirty="0">
                <a:solidFill>
                  <a:schemeClr val="bg2">
                    <a:lumMod val="10000"/>
                  </a:schemeClr>
                </a:solidFill>
              </a:rPr>
              <a:t>地区へ連絡する</a:t>
            </a:r>
            <a:endParaRPr kumimoji="1" lang="en-US" altLang="ja-JP" sz="2700" dirty="0">
              <a:solidFill>
                <a:schemeClr val="bg2">
                  <a:lumMod val="10000"/>
                </a:schemeClr>
              </a:solidFill>
            </a:endParaRPr>
          </a:p>
          <a:p>
            <a:pPr marL="0" indent="0" fontAlgn="auto">
              <a:lnSpc>
                <a:spcPct val="150000"/>
              </a:lnSpc>
              <a:spcAft>
                <a:spcPts val="0"/>
              </a:spcAft>
              <a:buFont typeface="Arial" pitchFamily="34" charset="0"/>
              <a:buNone/>
              <a:defRPr/>
            </a:pPr>
            <a:r>
              <a:rPr kumimoji="1" lang="ja-JP" altLang="en-US" sz="2700" dirty="0" smtClean="0">
                <a:solidFill>
                  <a:schemeClr val="bg2">
                    <a:lumMod val="10000"/>
                  </a:schemeClr>
                </a:solidFill>
              </a:rPr>
              <a:t>・</a:t>
            </a:r>
            <a:r>
              <a:rPr kumimoji="1" lang="ja-JP" altLang="en-US" sz="2700" dirty="0">
                <a:solidFill>
                  <a:schemeClr val="bg2">
                    <a:lumMod val="10000"/>
                  </a:schemeClr>
                </a:solidFill>
              </a:rPr>
              <a:t>為替差益等で資金が余る場合、関連する項目で使い切る</a:t>
            </a:r>
            <a:endParaRPr kumimoji="1" lang="en-US" altLang="ja-JP" sz="2700" dirty="0">
              <a:solidFill>
                <a:schemeClr val="bg2">
                  <a:lumMod val="10000"/>
                </a:schemeClr>
              </a:solidFill>
            </a:endParaRPr>
          </a:p>
          <a:p>
            <a:pPr marL="0" indent="0" fontAlgn="auto">
              <a:lnSpc>
                <a:spcPct val="150000"/>
              </a:lnSpc>
              <a:spcAft>
                <a:spcPts val="0"/>
              </a:spcAft>
              <a:buFont typeface="Arial" pitchFamily="34" charset="0"/>
              <a:buNone/>
              <a:defRPr/>
            </a:pPr>
            <a:r>
              <a:rPr kumimoji="1" lang="en-US" altLang="ja-JP" sz="2400" dirty="0">
                <a:solidFill>
                  <a:schemeClr val="bg2">
                    <a:lumMod val="10000"/>
                  </a:schemeClr>
                </a:solidFill>
              </a:rPr>
              <a:t>	</a:t>
            </a:r>
            <a:r>
              <a:rPr kumimoji="1" lang="ja-JP" altLang="en-US" sz="2400" dirty="0">
                <a:solidFill>
                  <a:schemeClr val="bg2">
                    <a:lumMod val="10000"/>
                  </a:schemeClr>
                </a:solidFill>
              </a:rPr>
              <a:t>　　　　　　</a:t>
            </a:r>
          </a:p>
        </p:txBody>
      </p:sp>
      <p:sp>
        <p:nvSpPr>
          <p:cNvPr id="5" name="正方形/長方形 6"/>
          <p:cNvSpPr>
            <a:spLocks noChangeArrowheads="1"/>
          </p:cNvSpPr>
          <p:nvPr/>
        </p:nvSpPr>
        <p:spPr bwMode="auto">
          <a:xfrm>
            <a:off x="1627088" y="5229200"/>
            <a:ext cx="6096000" cy="955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itchFamily="34" charset="0"/>
                <a:ea typeface="ヒラギノ角ゴ Pro W3" pitchFamily="-84" charset="-128"/>
              </a:defRPr>
            </a:lvl1pPr>
            <a:lvl2pPr marL="742950" indent="-285750">
              <a:defRPr sz="2400">
                <a:solidFill>
                  <a:schemeClr val="tx1"/>
                </a:solidFill>
                <a:latin typeface="Arial" pitchFamily="34" charset="0"/>
                <a:ea typeface="ヒラギノ角ゴ Pro W3" pitchFamily="-84" charset="-128"/>
              </a:defRPr>
            </a:lvl2pPr>
            <a:lvl3pPr marL="1143000" indent="-228600">
              <a:defRPr sz="2400">
                <a:solidFill>
                  <a:schemeClr val="tx1"/>
                </a:solidFill>
                <a:latin typeface="Arial" pitchFamily="34" charset="0"/>
                <a:ea typeface="ヒラギノ角ゴ Pro W3" pitchFamily="-84" charset="-128"/>
              </a:defRPr>
            </a:lvl3pPr>
            <a:lvl4pPr marL="1600200" indent="-228600">
              <a:defRPr sz="2400">
                <a:solidFill>
                  <a:schemeClr val="tx1"/>
                </a:solidFill>
                <a:latin typeface="Arial" pitchFamily="34" charset="0"/>
                <a:ea typeface="ヒラギノ角ゴ Pro W3" pitchFamily="-84" charset="-128"/>
              </a:defRPr>
            </a:lvl4pPr>
            <a:lvl5pPr marL="2057400" indent="-228600">
              <a:defRPr sz="2400">
                <a:solidFill>
                  <a:schemeClr val="tx1"/>
                </a:solidFill>
                <a:latin typeface="Arial"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9pPr>
          </a:lstStyle>
          <a:p>
            <a:pPr>
              <a:lnSpc>
                <a:spcPct val="150000"/>
              </a:lnSpc>
              <a:buFont typeface="Arial" pitchFamily="34" charset="0"/>
              <a:buNone/>
            </a:pPr>
            <a:r>
              <a:rPr kumimoji="1" lang="en-US" altLang="ja-JP" sz="2000" dirty="0">
                <a:solidFill>
                  <a:schemeClr val="tx2"/>
                </a:solidFill>
              </a:rPr>
              <a:t>*</a:t>
            </a:r>
            <a:r>
              <a:rPr kumimoji="1" lang="ja-JP" altLang="en-US" sz="2000" dirty="0">
                <a:solidFill>
                  <a:schemeClr val="tx2"/>
                </a:solidFill>
              </a:rPr>
              <a:t>クラブ負担金が補助金と同額以上の原則を守る</a:t>
            </a:r>
            <a:endParaRPr kumimoji="1" lang="en-US" altLang="ja-JP" sz="2000" dirty="0">
              <a:solidFill>
                <a:schemeClr val="tx2"/>
              </a:solidFill>
            </a:endParaRPr>
          </a:p>
          <a:p>
            <a:pPr>
              <a:lnSpc>
                <a:spcPct val="150000"/>
              </a:lnSpc>
              <a:buFont typeface="Arial" pitchFamily="34" charset="0"/>
              <a:buNone/>
            </a:pPr>
            <a:r>
              <a:rPr lang="en-US" altLang="ja-JP" sz="2000" dirty="0">
                <a:solidFill>
                  <a:schemeClr val="tx2"/>
                </a:solidFill>
              </a:rPr>
              <a:t>* </a:t>
            </a:r>
            <a:r>
              <a:rPr kumimoji="1" lang="ja-JP" altLang="en-US" sz="2000" dirty="0">
                <a:solidFill>
                  <a:schemeClr val="tx2"/>
                </a:solidFill>
              </a:rPr>
              <a:t>寄贈品を上位品に変更する、増量するなど</a:t>
            </a:r>
            <a:endParaRPr kumimoji="1" lang="en-US" altLang="ja-JP" sz="2000" dirty="0">
              <a:solidFill>
                <a:schemeClr val="tx2"/>
              </a:solidFill>
            </a:endParaRPr>
          </a:p>
        </p:txBody>
      </p:sp>
      <p:sp>
        <p:nvSpPr>
          <p:cNvPr id="6" name="正方形/長方形 6"/>
          <p:cNvSpPr>
            <a:spLocks noChangeArrowheads="1"/>
          </p:cNvSpPr>
          <p:nvPr/>
        </p:nvSpPr>
        <p:spPr bwMode="auto">
          <a:xfrm>
            <a:off x="1627088" y="3526162"/>
            <a:ext cx="6096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ヒラギノ角ゴ Pro W3" pitchFamily="-84" charset="-128"/>
              </a:defRPr>
            </a:lvl1pPr>
            <a:lvl2pPr marL="742950" indent="-285750">
              <a:defRPr sz="2400">
                <a:solidFill>
                  <a:schemeClr val="tx1"/>
                </a:solidFill>
                <a:latin typeface="Arial" pitchFamily="34" charset="0"/>
                <a:ea typeface="ヒラギノ角ゴ Pro W3" pitchFamily="-84" charset="-128"/>
              </a:defRPr>
            </a:lvl2pPr>
            <a:lvl3pPr marL="1143000" indent="-228600">
              <a:defRPr sz="2400">
                <a:solidFill>
                  <a:schemeClr val="tx1"/>
                </a:solidFill>
                <a:latin typeface="Arial" pitchFamily="34" charset="0"/>
                <a:ea typeface="ヒラギノ角ゴ Pro W3" pitchFamily="-84" charset="-128"/>
              </a:defRPr>
            </a:lvl3pPr>
            <a:lvl4pPr marL="1600200" indent="-228600">
              <a:defRPr sz="2400">
                <a:solidFill>
                  <a:schemeClr val="tx1"/>
                </a:solidFill>
                <a:latin typeface="Arial" pitchFamily="34" charset="0"/>
                <a:ea typeface="ヒラギノ角ゴ Pro W3" pitchFamily="-84" charset="-128"/>
              </a:defRPr>
            </a:lvl4pPr>
            <a:lvl5pPr marL="2057400" indent="-228600">
              <a:defRPr sz="2400">
                <a:solidFill>
                  <a:schemeClr val="tx1"/>
                </a:solidFill>
                <a:latin typeface="Arial"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9pPr>
          </a:lstStyle>
          <a:p>
            <a:pPr>
              <a:buFont typeface="Arial" pitchFamily="34" charset="0"/>
              <a:buNone/>
            </a:pPr>
            <a:r>
              <a:rPr kumimoji="1" lang="en-US" altLang="ja-JP" sz="2000" dirty="0">
                <a:solidFill>
                  <a:schemeClr val="tx2"/>
                </a:solidFill>
              </a:rPr>
              <a:t>*</a:t>
            </a:r>
            <a:r>
              <a:rPr kumimoji="1" lang="ja-JP" altLang="en-US" sz="2000" dirty="0">
                <a:solidFill>
                  <a:schemeClr val="tx2"/>
                </a:solidFill>
              </a:rPr>
              <a:t>ロータリアン（企業）から物品やサービスを購入しない</a:t>
            </a:r>
            <a:endParaRPr kumimoji="1" lang="en-US" altLang="ja-JP" sz="2000" dirty="0">
              <a:solidFill>
                <a:schemeClr val="tx2"/>
              </a:solidFill>
            </a:endParaRPr>
          </a:p>
        </p:txBody>
      </p:sp>
      <p:sp>
        <p:nvSpPr>
          <p:cNvPr id="7" name="正方形/長方形 6"/>
          <p:cNvSpPr>
            <a:spLocks noChangeArrowheads="1"/>
          </p:cNvSpPr>
          <p:nvPr/>
        </p:nvSpPr>
        <p:spPr bwMode="auto">
          <a:xfrm>
            <a:off x="1627088" y="2752976"/>
            <a:ext cx="70104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ヒラギノ角ゴ Pro W3" pitchFamily="-84" charset="-128"/>
              </a:defRPr>
            </a:lvl1pPr>
            <a:lvl2pPr marL="742950" indent="-285750">
              <a:defRPr sz="2400">
                <a:solidFill>
                  <a:schemeClr val="tx1"/>
                </a:solidFill>
                <a:latin typeface="Arial" pitchFamily="34" charset="0"/>
                <a:ea typeface="ヒラギノ角ゴ Pro W3" pitchFamily="-84" charset="-128"/>
              </a:defRPr>
            </a:lvl2pPr>
            <a:lvl3pPr marL="1143000" indent="-228600">
              <a:defRPr sz="2400">
                <a:solidFill>
                  <a:schemeClr val="tx1"/>
                </a:solidFill>
                <a:latin typeface="Arial" pitchFamily="34" charset="0"/>
                <a:ea typeface="ヒラギノ角ゴ Pro W3" pitchFamily="-84" charset="-128"/>
              </a:defRPr>
            </a:lvl3pPr>
            <a:lvl4pPr marL="1600200" indent="-228600">
              <a:defRPr sz="2400">
                <a:solidFill>
                  <a:schemeClr val="tx1"/>
                </a:solidFill>
                <a:latin typeface="Arial" pitchFamily="34" charset="0"/>
                <a:ea typeface="ヒラギノ角ゴ Pro W3" pitchFamily="-84" charset="-128"/>
              </a:defRPr>
            </a:lvl4pPr>
            <a:lvl5pPr marL="2057400" indent="-228600">
              <a:defRPr sz="2400">
                <a:solidFill>
                  <a:schemeClr val="tx1"/>
                </a:solidFill>
                <a:latin typeface="Arial"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9pPr>
          </a:lstStyle>
          <a:p>
            <a:pPr>
              <a:lnSpc>
                <a:spcPct val="150000"/>
              </a:lnSpc>
              <a:buFont typeface="Arial" pitchFamily="34" charset="0"/>
              <a:buNone/>
            </a:pPr>
            <a:r>
              <a:rPr kumimoji="1" lang="ja-JP" altLang="en-US" sz="2000" dirty="0">
                <a:solidFill>
                  <a:schemeClr val="tx2"/>
                </a:solidFill>
              </a:rPr>
              <a:t>*</a:t>
            </a:r>
            <a:r>
              <a:rPr lang="ja-JP" altLang="en-US" sz="2000" dirty="0">
                <a:solidFill>
                  <a:schemeClr val="tx2"/>
                </a:solidFill>
              </a:rPr>
              <a:t>ロータリアン経費を合算した見積書を提出しない</a:t>
            </a:r>
            <a:endParaRPr kumimoji="1" lang="en-US" altLang="ja-JP" sz="2000" dirty="0">
              <a:solidFill>
                <a:schemeClr val="tx2"/>
              </a:solidFill>
            </a:endParaRPr>
          </a:p>
        </p:txBody>
      </p:sp>
    </p:spTree>
    <p:extLst>
      <p:ext uri="{BB962C8B-B14F-4D97-AF65-F5344CB8AC3E}">
        <p14:creationId xmlns:p14="http://schemas.microsoft.com/office/powerpoint/2010/main" val="470919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a:spLocks noGrp="1"/>
          </p:cNvSpPr>
          <p:nvPr>
            <p:ph type="title"/>
          </p:nvPr>
        </p:nvSpPr>
        <p:spPr bwMode="auto">
          <a:xfrm>
            <a:off x="679450" y="776585"/>
            <a:ext cx="7391400" cy="4873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noAutofit/>
          </a:bodyPr>
          <a:lstStyle/>
          <a:p>
            <a:r>
              <a:rPr lang="ja-JP" altLang="en-US" sz="3200" dirty="0">
                <a:latin typeface="Arial Narrow" pitchFamily="34" charset="0"/>
              </a:rPr>
              <a:t>地区補助金</a:t>
            </a:r>
            <a:r>
              <a:rPr kumimoji="1" lang="ja-JP" altLang="en-US" sz="3200" dirty="0">
                <a:latin typeface="Arial Narrow" pitchFamily="34" charset="0"/>
              </a:rPr>
              <a:t>の活動報告書　その１</a:t>
            </a:r>
          </a:p>
        </p:txBody>
      </p:sp>
      <p:graphicFrame>
        <p:nvGraphicFramePr>
          <p:cNvPr id="4" name="表 3"/>
          <p:cNvGraphicFramePr>
            <a:graphicFrameLocks noGrp="1"/>
          </p:cNvGraphicFramePr>
          <p:nvPr>
            <p:extLst>
              <p:ext uri="{D42A27DB-BD31-4B8C-83A1-F6EECF244321}">
                <p14:modId xmlns:p14="http://schemas.microsoft.com/office/powerpoint/2010/main" val="222498183"/>
              </p:ext>
            </p:extLst>
          </p:nvPr>
        </p:nvGraphicFramePr>
        <p:xfrm>
          <a:off x="381000" y="2930526"/>
          <a:ext cx="8458200" cy="1357312"/>
        </p:xfrm>
        <a:graphic>
          <a:graphicData uri="http://schemas.openxmlformats.org/drawingml/2006/table">
            <a:tbl>
              <a:tblPr firstRow="1" bandRow="1">
                <a:tableStyleId>{3B4B98B0-60AC-42C2-AFA5-B58CD77FA1E5}</a:tableStyleId>
              </a:tblPr>
              <a:tblGrid>
                <a:gridCol w="2209800">
                  <a:extLst>
                    <a:ext uri="{9D8B030D-6E8A-4147-A177-3AD203B41FA5}">
                      <a16:colId xmlns:a16="http://schemas.microsoft.com/office/drawing/2014/main" xmlns="" val="20000"/>
                    </a:ext>
                  </a:extLst>
                </a:gridCol>
                <a:gridCol w="6248400">
                  <a:extLst>
                    <a:ext uri="{9D8B030D-6E8A-4147-A177-3AD203B41FA5}">
                      <a16:colId xmlns:a16="http://schemas.microsoft.com/office/drawing/2014/main" xmlns="" val="20001"/>
                    </a:ext>
                  </a:extLst>
                </a:gridCol>
              </a:tblGrid>
              <a:tr h="1357312">
                <a:tc>
                  <a:txBody>
                    <a:bodyPr/>
                    <a:lstStyle/>
                    <a:p>
                      <a:pPr algn="l"/>
                      <a:r>
                        <a:rPr kumimoji="1" lang="ja-JP" altLang="en-US" sz="2400" dirty="0">
                          <a:solidFill>
                            <a:schemeClr val="tx2"/>
                          </a:solidFill>
                        </a:rPr>
                        <a:t>最終報告書</a:t>
                      </a:r>
                      <a:endParaRPr kumimoji="1" lang="ja-JP" altLang="en-US" sz="2400" b="0" dirty="0">
                        <a:solidFill>
                          <a:schemeClr val="tx2"/>
                        </a:solidFill>
                      </a:endParaRPr>
                    </a:p>
                  </a:txBody>
                  <a:tcPr marT="45692" marB="45692" anchor="ctr"/>
                </a:tc>
                <a:tc>
                  <a:txBody>
                    <a:bodyPr/>
                    <a:lstStyle/>
                    <a:p>
                      <a:pPr algn="l">
                        <a:lnSpc>
                          <a:spcPct val="150000"/>
                        </a:lnSpc>
                      </a:pPr>
                      <a:r>
                        <a:rPr kumimoji="1" lang="ja-JP" altLang="en-US" sz="2400" dirty="0">
                          <a:solidFill>
                            <a:schemeClr val="tx2"/>
                          </a:solidFill>
                        </a:rPr>
                        <a:t>補助金受領後</a:t>
                      </a:r>
                      <a:r>
                        <a:rPr kumimoji="1" lang="en-US" altLang="ja-JP" sz="2400" dirty="0">
                          <a:solidFill>
                            <a:schemeClr val="tx2"/>
                          </a:solidFill>
                        </a:rPr>
                        <a:t>6</a:t>
                      </a:r>
                      <a:r>
                        <a:rPr kumimoji="1" lang="ja-JP" altLang="en-US" sz="2400" dirty="0">
                          <a:solidFill>
                            <a:schemeClr val="tx2"/>
                          </a:solidFill>
                        </a:rPr>
                        <a:t>ヶ月以内</a:t>
                      </a:r>
                      <a:endParaRPr kumimoji="1" lang="en-US" altLang="ja-JP" sz="2400" dirty="0">
                        <a:solidFill>
                          <a:schemeClr val="tx2"/>
                        </a:solidFill>
                      </a:endParaRPr>
                    </a:p>
                    <a:p>
                      <a:pPr>
                        <a:lnSpc>
                          <a:spcPct val="150000"/>
                        </a:lnSpc>
                      </a:pPr>
                      <a:r>
                        <a:rPr kumimoji="1" lang="ja-JP" altLang="en-US" sz="2400" dirty="0">
                          <a:solidFill>
                            <a:schemeClr val="tx2"/>
                          </a:solidFill>
                        </a:rPr>
                        <a:t>補助金口座のコピーと領収書の</a:t>
                      </a:r>
                      <a:r>
                        <a:rPr kumimoji="1" lang="ja-JP" altLang="en-US" sz="2400" dirty="0">
                          <a:solidFill>
                            <a:srgbClr val="FF0000"/>
                          </a:solidFill>
                        </a:rPr>
                        <a:t>原本</a:t>
                      </a:r>
                      <a:r>
                        <a:rPr kumimoji="1" lang="ja-JP" altLang="en-US" sz="2400" dirty="0">
                          <a:solidFill>
                            <a:schemeClr val="tx2"/>
                          </a:solidFill>
                        </a:rPr>
                        <a:t>添付</a:t>
                      </a:r>
                    </a:p>
                  </a:txBody>
                  <a:tcPr marT="45692" marB="45692"/>
                </a:tc>
                <a:extLst>
                  <a:ext uri="{0D108BD9-81ED-4DB2-BD59-A6C34878D82A}">
                    <a16:rowId xmlns:a16="http://schemas.microsoft.com/office/drawing/2014/main" xmlns="" val="10000"/>
                  </a:ext>
                </a:extLst>
              </a:tr>
            </a:tbl>
          </a:graphicData>
        </a:graphic>
      </p:graphicFrame>
      <p:sp>
        <p:nvSpPr>
          <p:cNvPr id="5" name="テキスト ボックス 1"/>
          <p:cNvSpPr txBox="1">
            <a:spLocks noChangeArrowheads="1"/>
          </p:cNvSpPr>
          <p:nvPr/>
        </p:nvSpPr>
        <p:spPr bwMode="auto">
          <a:xfrm>
            <a:off x="363339" y="4630442"/>
            <a:ext cx="8229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ヒラギノ角ゴ Pro W3" pitchFamily="-84" charset="-128"/>
              </a:defRPr>
            </a:lvl1pPr>
            <a:lvl2pPr marL="742950" indent="-285750">
              <a:defRPr sz="2400">
                <a:solidFill>
                  <a:schemeClr val="tx1"/>
                </a:solidFill>
                <a:latin typeface="Arial" pitchFamily="34" charset="0"/>
                <a:ea typeface="ヒラギノ角ゴ Pro W3" pitchFamily="-84" charset="-128"/>
              </a:defRPr>
            </a:lvl2pPr>
            <a:lvl3pPr marL="1143000" indent="-228600">
              <a:defRPr sz="2400">
                <a:solidFill>
                  <a:schemeClr val="tx1"/>
                </a:solidFill>
                <a:latin typeface="Arial" pitchFamily="34" charset="0"/>
                <a:ea typeface="ヒラギノ角ゴ Pro W3" pitchFamily="-84" charset="-128"/>
              </a:defRPr>
            </a:lvl3pPr>
            <a:lvl4pPr marL="1600200" indent="-228600">
              <a:defRPr sz="2400">
                <a:solidFill>
                  <a:schemeClr val="tx1"/>
                </a:solidFill>
                <a:latin typeface="Arial" pitchFamily="34" charset="0"/>
                <a:ea typeface="ヒラギノ角ゴ Pro W3" pitchFamily="-84" charset="-128"/>
              </a:defRPr>
            </a:lvl4pPr>
            <a:lvl5pPr marL="2057400" indent="-228600">
              <a:defRPr sz="2400">
                <a:solidFill>
                  <a:schemeClr val="tx1"/>
                </a:solidFill>
                <a:latin typeface="Arial"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9pPr>
          </a:lstStyle>
          <a:p>
            <a:pPr>
              <a:lnSpc>
                <a:spcPct val="200000"/>
              </a:lnSpc>
            </a:pPr>
            <a:r>
              <a:rPr kumimoji="1" lang="en-US" altLang="ja-JP" sz="2000" dirty="0">
                <a:solidFill>
                  <a:srgbClr val="000000"/>
                </a:solidFill>
              </a:rPr>
              <a:t>※ </a:t>
            </a:r>
            <a:r>
              <a:rPr kumimoji="1" lang="ja-JP" altLang="en-US" sz="2000" dirty="0">
                <a:solidFill>
                  <a:srgbClr val="000000"/>
                </a:solidFill>
              </a:rPr>
              <a:t>補助金活動が</a:t>
            </a:r>
            <a:r>
              <a:rPr kumimoji="1" lang="en-US" altLang="ja-JP" sz="2000" dirty="0">
                <a:solidFill>
                  <a:srgbClr val="000000"/>
                </a:solidFill>
              </a:rPr>
              <a:t>6</a:t>
            </a:r>
            <a:r>
              <a:rPr kumimoji="1" lang="ja-JP" altLang="en-US" sz="2000" dirty="0">
                <a:solidFill>
                  <a:srgbClr val="000000"/>
                </a:solidFill>
              </a:rPr>
              <a:t>ヶ月以内に終了しない場合、中間報告書の提出が必要</a:t>
            </a:r>
            <a:endParaRPr kumimoji="1" lang="en-US" altLang="ja-JP" sz="2000" dirty="0">
              <a:solidFill>
                <a:srgbClr val="000000"/>
              </a:solidFill>
            </a:endParaRPr>
          </a:p>
          <a:p>
            <a:pPr>
              <a:lnSpc>
                <a:spcPct val="200000"/>
              </a:lnSpc>
            </a:pPr>
            <a:r>
              <a:rPr kumimoji="1" lang="en-US" altLang="ja-JP" sz="2000" dirty="0">
                <a:solidFill>
                  <a:srgbClr val="000000"/>
                </a:solidFill>
              </a:rPr>
              <a:t>※ </a:t>
            </a:r>
            <a:r>
              <a:rPr kumimoji="1" lang="ja-JP" altLang="en-US" sz="2000" dirty="0">
                <a:solidFill>
                  <a:srgbClr val="000000"/>
                </a:solidFill>
              </a:rPr>
              <a:t>領収書は業者発行（協力団体・現地ロータリークラブ発行は原則不可）</a:t>
            </a:r>
            <a:endParaRPr kumimoji="1" lang="en-US" altLang="ja-JP" sz="2000" dirty="0">
              <a:solidFill>
                <a:srgbClr val="000000"/>
              </a:solidFill>
            </a:endParaRPr>
          </a:p>
        </p:txBody>
      </p:sp>
      <p:sp>
        <p:nvSpPr>
          <p:cNvPr id="6" name="角丸四角形 5"/>
          <p:cNvSpPr/>
          <p:nvPr/>
        </p:nvSpPr>
        <p:spPr>
          <a:xfrm>
            <a:off x="706909" y="1995488"/>
            <a:ext cx="2971800" cy="609600"/>
          </a:xfrm>
          <a:prstGeom prst="roundRect">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kumimoji="1" lang="ja-JP" altLang="en-US" sz="2800" b="1" dirty="0">
                <a:solidFill>
                  <a:schemeClr val="tx2">
                    <a:lumMod val="75000"/>
                  </a:schemeClr>
                </a:solidFill>
              </a:rPr>
              <a:t>提出期限厳守！</a:t>
            </a:r>
          </a:p>
        </p:txBody>
      </p:sp>
    </p:spTree>
    <p:extLst>
      <p:ext uri="{BB962C8B-B14F-4D97-AF65-F5344CB8AC3E}">
        <p14:creationId xmlns:p14="http://schemas.microsoft.com/office/powerpoint/2010/main" val="3146148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lang="en-US" altLang="ja-JP" dirty="0"/>
              <a:t>【</a:t>
            </a:r>
            <a:r>
              <a:rPr lang="ja-JP" altLang="en-US" dirty="0"/>
              <a:t>ロータリー章典（２００９年６月）８．０４０．１．抜粋</a:t>
            </a:r>
            <a:r>
              <a:rPr lang="en-US" altLang="ja-JP" dirty="0" smtClean="0"/>
              <a:t>】</a:t>
            </a:r>
          </a:p>
          <a:p>
            <a:r>
              <a:rPr kumimoji="1" lang="ja-JP" altLang="en-US" dirty="0" smtClean="0"/>
              <a:t>社会奉仕は、ロータリアンひとりひとりが「超我の奉仕」を実践する機会である。</a:t>
            </a:r>
            <a:r>
              <a:rPr kumimoji="1" lang="ja-JP" altLang="en-US" u="sng" dirty="0" smtClean="0"/>
              <a:t>地域に住む人々の生活の質を高め、公共のために奉仕すること</a:t>
            </a:r>
            <a:r>
              <a:rPr kumimoji="1" lang="ja-JP" altLang="en-US" dirty="0" smtClean="0"/>
              <a:t>は、すべてのロータリアン個人にとっても、またロータリー・クラブにとっても献身に値することであり、社会的責務でもある。</a:t>
            </a:r>
            <a:endParaRPr kumimoji="1" lang="ja-JP" altLang="en-US" dirty="0"/>
          </a:p>
        </p:txBody>
      </p:sp>
      <p:sp>
        <p:nvSpPr>
          <p:cNvPr id="3" name="スライド番号プレースホルダー 2"/>
          <p:cNvSpPr>
            <a:spLocks noGrp="1"/>
          </p:cNvSpPr>
          <p:nvPr>
            <p:ph type="sldNum" sz="quarter" idx="12"/>
          </p:nvPr>
        </p:nvSpPr>
        <p:spPr/>
        <p:txBody>
          <a:bodyPr/>
          <a:lstStyle/>
          <a:p>
            <a:fld id="{48296678-7821-497A-A94A-DDC763C0106C}" type="slidenum">
              <a:rPr kumimoji="1" lang="ja-JP" altLang="en-US" smtClean="0"/>
              <a:t>2</a:t>
            </a:fld>
            <a:endParaRPr kumimoji="1" lang="ja-JP" altLang="en-US"/>
          </a:p>
        </p:txBody>
      </p:sp>
      <p:sp>
        <p:nvSpPr>
          <p:cNvPr id="4" name="タイトル 3"/>
          <p:cNvSpPr>
            <a:spLocks noGrp="1"/>
          </p:cNvSpPr>
          <p:nvPr>
            <p:ph type="title"/>
          </p:nvPr>
        </p:nvSpPr>
        <p:spPr/>
        <p:txBody>
          <a:bodyPr/>
          <a:lstStyle/>
          <a:p>
            <a:r>
              <a:rPr kumimoji="1" lang="ja-JP" altLang="en-US" dirty="0" smtClean="0"/>
              <a:t>社会奉仕活動とは？</a:t>
            </a:r>
            <a:endParaRPr kumimoji="1" lang="ja-JP" altLang="en-US" dirty="0"/>
          </a:p>
        </p:txBody>
      </p:sp>
    </p:spTree>
    <p:extLst>
      <p:ext uri="{BB962C8B-B14F-4D97-AF65-F5344CB8AC3E}">
        <p14:creationId xmlns:p14="http://schemas.microsoft.com/office/powerpoint/2010/main" val="11770694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a:spLocks noGrp="1"/>
          </p:cNvSpPr>
          <p:nvPr>
            <p:ph type="title"/>
          </p:nvPr>
        </p:nvSpPr>
        <p:spPr bwMode="auto">
          <a:xfrm>
            <a:off x="611560" y="835798"/>
            <a:ext cx="7391400" cy="4873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noAutofit/>
          </a:bodyPr>
          <a:lstStyle/>
          <a:p>
            <a:r>
              <a:rPr lang="ja-JP" altLang="en-US" sz="3200" dirty="0">
                <a:latin typeface="Arial Narrow" pitchFamily="34" charset="0"/>
              </a:rPr>
              <a:t>地区補助金</a:t>
            </a:r>
            <a:r>
              <a:rPr kumimoji="1" lang="ja-JP" altLang="en-US" sz="3200" dirty="0">
                <a:latin typeface="Arial Narrow" pitchFamily="34" charset="0"/>
              </a:rPr>
              <a:t>の活動報告書　その２</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0110" y="2371755"/>
            <a:ext cx="5990517" cy="434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テキスト ボックス 3"/>
          <p:cNvSpPr txBox="1"/>
          <p:nvPr/>
        </p:nvSpPr>
        <p:spPr>
          <a:xfrm>
            <a:off x="6338434" y="3072663"/>
            <a:ext cx="2590800" cy="400110"/>
          </a:xfrm>
          <a:prstGeom prst="rect">
            <a:avLst/>
          </a:prstGeom>
          <a:noFill/>
        </p:spPr>
        <p:txBody>
          <a:bodyPr wrap="square" rtlCol="0">
            <a:spAutoFit/>
          </a:bodyPr>
          <a:lstStyle/>
          <a:p>
            <a:r>
              <a:rPr kumimoji="1" lang="ja-JP" altLang="en-US" sz="2000" dirty="0">
                <a:solidFill>
                  <a:schemeClr val="tx2"/>
                </a:solidFill>
              </a:rPr>
              <a:t>通帳残高を０円にする</a:t>
            </a:r>
          </a:p>
        </p:txBody>
      </p:sp>
      <p:cxnSp>
        <p:nvCxnSpPr>
          <p:cNvPr id="6" name="直線コネクタ 5"/>
          <p:cNvCxnSpPr/>
          <p:nvPr/>
        </p:nvCxnSpPr>
        <p:spPr>
          <a:xfrm>
            <a:off x="5481987" y="3644236"/>
            <a:ext cx="732717" cy="0"/>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sp>
        <p:nvSpPr>
          <p:cNvPr id="8" name="テキスト ボックス 7"/>
          <p:cNvSpPr txBox="1"/>
          <p:nvPr/>
        </p:nvSpPr>
        <p:spPr>
          <a:xfrm>
            <a:off x="6338434" y="3745433"/>
            <a:ext cx="2721864" cy="400110"/>
          </a:xfrm>
          <a:prstGeom prst="rect">
            <a:avLst/>
          </a:prstGeom>
          <a:noFill/>
        </p:spPr>
        <p:txBody>
          <a:bodyPr wrap="square" rtlCol="0">
            <a:spAutoFit/>
          </a:bodyPr>
          <a:lstStyle/>
          <a:p>
            <a:r>
              <a:rPr lang="ja-JP" altLang="en-US" sz="2000" dirty="0">
                <a:solidFill>
                  <a:schemeClr val="tx2"/>
                </a:solidFill>
              </a:rPr>
              <a:t>ｸﾗﾌﾞ負担金を入金する</a:t>
            </a:r>
            <a:endParaRPr lang="en-US" altLang="ja-JP" sz="2000" dirty="0">
              <a:solidFill>
                <a:schemeClr val="tx2"/>
              </a:solidFill>
            </a:endParaRPr>
          </a:p>
        </p:txBody>
      </p:sp>
      <p:sp>
        <p:nvSpPr>
          <p:cNvPr id="9" name="テキスト ボックス 8"/>
          <p:cNvSpPr txBox="1"/>
          <p:nvPr/>
        </p:nvSpPr>
        <p:spPr>
          <a:xfrm>
            <a:off x="6361329" y="4189512"/>
            <a:ext cx="2590800" cy="707886"/>
          </a:xfrm>
          <a:prstGeom prst="rect">
            <a:avLst/>
          </a:prstGeom>
          <a:noFill/>
        </p:spPr>
        <p:txBody>
          <a:bodyPr wrap="square" rtlCol="0">
            <a:spAutoFit/>
          </a:bodyPr>
          <a:lstStyle/>
          <a:p>
            <a:r>
              <a:rPr kumimoji="1" lang="ja-JP" altLang="en-US" sz="2000" dirty="0">
                <a:solidFill>
                  <a:schemeClr val="tx2"/>
                </a:solidFill>
              </a:rPr>
              <a:t>支払いを出金する</a:t>
            </a:r>
            <a:endParaRPr kumimoji="1" lang="en-US" altLang="ja-JP" sz="2000" dirty="0">
              <a:solidFill>
                <a:schemeClr val="tx2"/>
              </a:solidFill>
            </a:endParaRPr>
          </a:p>
          <a:p>
            <a:r>
              <a:rPr lang="ja-JP" altLang="en-US" sz="2000" dirty="0">
                <a:solidFill>
                  <a:schemeClr val="tx2"/>
                </a:solidFill>
              </a:rPr>
              <a:t>（添付領収証と同額）</a:t>
            </a:r>
            <a:endParaRPr kumimoji="1" lang="ja-JP" altLang="en-US" sz="2000" dirty="0">
              <a:solidFill>
                <a:schemeClr val="tx2"/>
              </a:solidFill>
            </a:endParaRPr>
          </a:p>
        </p:txBody>
      </p:sp>
      <p:sp>
        <p:nvSpPr>
          <p:cNvPr id="10" name="テキスト ボックス 9"/>
          <p:cNvSpPr txBox="1"/>
          <p:nvPr/>
        </p:nvSpPr>
        <p:spPr>
          <a:xfrm>
            <a:off x="6368796" y="4906252"/>
            <a:ext cx="2590800" cy="400110"/>
          </a:xfrm>
          <a:prstGeom prst="rect">
            <a:avLst/>
          </a:prstGeom>
          <a:noFill/>
        </p:spPr>
        <p:txBody>
          <a:bodyPr wrap="square" rtlCol="0">
            <a:spAutoFit/>
          </a:bodyPr>
          <a:lstStyle/>
          <a:p>
            <a:r>
              <a:rPr lang="ja-JP" altLang="en-US" sz="2000" dirty="0">
                <a:solidFill>
                  <a:schemeClr val="tx2"/>
                </a:solidFill>
              </a:rPr>
              <a:t>最終残高を０円にする</a:t>
            </a:r>
            <a:endParaRPr kumimoji="1" lang="ja-JP" altLang="en-US" sz="2000" dirty="0">
              <a:solidFill>
                <a:schemeClr val="tx2"/>
              </a:solidFill>
            </a:endParaRPr>
          </a:p>
        </p:txBody>
      </p:sp>
      <p:cxnSp>
        <p:nvCxnSpPr>
          <p:cNvPr id="11" name="直線コネクタ 10"/>
          <p:cNvCxnSpPr/>
          <p:nvPr/>
        </p:nvCxnSpPr>
        <p:spPr>
          <a:xfrm>
            <a:off x="3429000" y="4005064"/>
            <a:ext cx="1143000" cy="0"/>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3" name="直線コネクタ 12"/>
          <p:cNvCxnSpPr/>
          <p:nvPr/>
        </p:nvCxnSpPr>
        <p:spPr>
          <a:xfrm>
            <a:off x="2286000" y="4149080"/>
            <a:ext cx="1143000" cy="0"/>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5" name="直線コネクタ 14"/>
          <p:cNvCxnSpPr/>
          <p:nvPr/>
        </p:nvCxnSpPr>
        <p:spPr>
          <a:xfrm>
            <a:off x="5501039" y="4524661"/>
            <a:ext cx="732717" cy="0"/>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sp>
        <p:nvSpPr>
          <p:cNvPr id="16" name="テキスト ボックス 15"/>
          <p:cNvSpPr txBox="1"/>
          <p:nvPr/>
        </p:nvSpPr>
        <p:spPr>
          <a:xfrm>
            <a:off x="6361329" y="3409048"/>
            <a:ext cx="2590800" cy="400110"/>
          </a:xfrm>
          <a:prstGeom prst="rect">
            <a:avLst/>
          </a:prstGeom>
          <a:noFill/>
        </p:spPr>
        <p:txBody>
          <a:bodyPr wrap="square" rtlCol="0">
            <a:spAutoFit/>
          </a:bodyPr>
          <a:lstStyle/>
          <a:p>
            <a:r>
              <a:rPr lang="ja-JP" altLang="en-US" sz="2000" dirty="0">
                <a:solidFill>
                  <a:schemeClr val="tx2"/>
                </a:solidFill>
              </a:rPr>
              <a:t>地区から補助金入金</a:t>
            </a:r>
            <a:endParaRPr kumimoji="1" lang="ja-JP" altLang="en-US" sz="2000" dirty="0">
              <a:solidFill>
                <a:schemeClr val="tx2"/>
              </a:solidFill>
            </a:endParaRPr>
          </a:p>
        </p:txBody>
      </p:sp>
      <p:cxnSp>
        <p:nvCxnSpPr>
          <p:cNvPr id="17" name="直線コネクタ 16"/>
          <p:cNvCxnSpPr/>
          <p:nvPr/>
        </p:nvCxnSpPr>
        <p:spPr>
          <a:xfrm>
            <a:off x="3429000" y="3795977"/>
            <a:ext cx="1143000" cy="0"/>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13134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1000"/>
                                        <p:tgtEl>
                                          <p:spTgt spid="16"/>
                                        </p:tgtEl>
                                      </p:cBhvr>
                                    </p:animEffect>
                                    <p:anim calcmode="lin" valueType="num">
                                      <p:cBhvr>
                                        <p:cTn id="20" dur="1000" fill="hold"/>
                                        <p:tgtEl>
                                          <p:spTgt spid="16"/>
                                        </p:tgtEl>
                                        <p:attrNameLst>
                                          <p:attrName>ppt_x</p:attrName>
                                        </p:attrNameLst>
                                      </p:cBhvr>
                                      <p:tavLst>
                                        <p:tav tm="0">
                                          <p:val>
                                            <p:strVal val="#ppt_x"/>
                                          </p:val>
                                        </p:tav>
                                        <p:tav tm="100000">
                                          <p:val>
                                            <p:strVal val="#ppt_x"/>
                                          </p:val>
                                        </p:tav>
                                      </p:tavLst>
                                    </p:anim>
                                    <p:anim calcmode="lin" valueType="num">
                                      <p:cBhvr>
                                        <p:cTn id="21" dur="1000" fill="hold"/>
                                        <p:tgtEl>
                                          <p:spTgt spid="16"/>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fade">
                                      <p:cBhvr>
                                        <p:cTn id="24" dur="1000"/>
                                        <p:tgtEl>
                                          <p:spTgt spid="17"/>
                                        </p:tgtEl>
                                      </p:cBhvr>
                                    </p:animEffect>
                                    <p:anim calcmode="lin" valueType="num">
                                      <p:cBhvr>
                                        <p:cTn id="25" dur="1000" fill="hold"/>
                                        <p:tgtEl>
                                          <p:spTgt spid="17"/>
                                        </p:tgtEl>
                                        <p:attrNameLst>
                                          <p:attrName>ppt_x</p:attrName>
                                        </p:attrNameLst>
                                      </p:cBhvr>
                                      <p:tavLst>
                                        <p:tav tm="0">
                                          <p:val>
                                            <p:strVal val="#ppt_x"/>
                                          </p:val>
                                        </p:tav>
                                        <p:tav tm="100000">
                                          <p:val>
                                            <p:strVal val="#ppt_x"/>
                                          </p:val>
                                        </p:tav>
                                      </p:tavLst>
                                    </p:anim>
                                    <p:anim calcmode="lin" valueType="num">
                                      <p:cBhvr>
                                        <p:cTn id="26"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1000"/>
                                        <p:tgtEl>
                                          <p:spTgt spid="8"/>
                                        </p:tgtEl>
                                      </p:cBhvr>
                                    </p:animEffect>
                                    <p:anim calcmode="lin" valueType="num">
                                      <p:cBhvr>
                                        <p:cTn id="32" dur="1000" fill="hold"/>
                                        <p:tgtEl>
                                          <p:spTgt spid="8"/>
                                        </p:tgtEl>
                                        <p:attrNameLst>
                                          <p:attrName>ppt_x</p:attrName>
                                        </p:attrNameLst>
                                      </p:cBhvr>
                                      <p:tavLst>
                                        <p:tav tm="0">
                                          <p:val>
                                            <p:strVal val="#ppt_x"/>
                                          </p:val>
                                        </p:tav>
                                        <p:tav tm="100000">
                                          <p:val>
                                            <p:strVal val="#ppt_x"/>
                                          </p:val>
                                        </p:tav>
                                      </p:tavLst>
                                    </p:anim>
                                    <p:anim calcmode="lin" valueType="num">
                                      <p:cBhvr>
                                        <p:cTn id="33" dur="1000" fill="hold"/>
                                        <p:tgtEl>
                                          <p:spTgt spid="8"/>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1000"/>
                                        <p:tgtEl>
                                          <p:spTgt spid="11"/>
                                        </p:tgtEl>
                                      </p:cBhvr>
                                    </p:animEffect>
                                    <p:anim calcmode="lin" valueType="num">
                                      <p:cBhvr>
                                        <p:cTn id="37" dur="1000" fill="hold"/>
                                        <p:tgtEl>
                                          <p:spTgt spid="11"/>
                                        </p:tgtEl>
                                        <p:attrNameLst>
                                          <p:attrName>ppt_x</p:attrName>
                                        </p:attrNameLst>
                                      </p:cBhvr>
                                      <p:tavLst>
                                        <p:tav tm="0">
                                          <p:val>
                                            <p:strVal val="#ppt_x"/>
                                          </p:val>
                                        </p:tav>
                                        <p:tav tm="100000">
                                          <p:val>
                                            <p:strVal val="#ppt_x"/>
                                          </p:val>
                                        </p:tav>
                                      </p:tavLst>
                                    </p:anim>
                                    <p:anim calcmode="lin" valueType="num">
                                      <p:cBhvr>
                                        <p:cTn id="3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fade">
                                      <p:cBhvr>
                                        <p:cTn id="43" dur="1000"/>
                                        <p:tgtEl>
                                          <p:spTgt spid="9"/>
                                        </p:tgtEl>
                                      </p:cBhvr>
                                    </p:animEffect>
                                    <p:anim calcmode="lin" valueType="num">
                                      <p:cBhvr>
                                        <p:cTn id="44" dur="1000" fill="hold"/>
                                        <p:tgtEl>
                                          <p:spTgt spid="9"/>
                                        </p:tgtEl>
                                        <p:attrNameLst>
                                          <p:attrName>ppt_x</p:attrName>
                                        </p:attrNameLst>
                                      </p:cBhvr>
                                      <p:tavLst>
                                        <p:tav tm="0">
                                          <p:val>
                                            <p:strVal val="#ppt_x"/>
                                          </p:val>
                                        </p:tav>
                                        <p:tav tm="100000">
                                          <p:val>
                                            <p:strVal val="#ppt_x"/>
                                          </p:val>
                                        </p:tav>
                                      </p:tavLst>
                                    </p:anim>
                                    <p:anim calcmode="lin" valueType="num">
                                      <p:cBhvr>
                                        <p:cTn id="45" dur="1000" fill="hold"/>
                                        <p:tgtEl>
                                          <p:spTgt spid="9"/>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fade">
                                      <p:cBhvr>
                                        <p:cTn id="48" dur="1000"/>
                                        <p:tgtEl>
                                          <p:spTgt spid="13"/>
                                        </p:tgtEl>
                                      </p:cBhvr>
                                    </p:animEffect>
                                    <p:anim calcmode="lin" valueType="num">
                                      <p:cBhvr>
                                        <p:cTn id="49" dur="1000" fill="hold"/>
                                        <p:tgtEl>
                                          <p:spTgt spid="13"/>
                                        </p:tgtEl>
                                        <p:attrNameLst>
                                          <p:attrName>ppt_x</p:attrName>
                                        </p:attrNameLst>
                                      </p:cBhvr>
                                      <p:tavLst>
                                        <p:tav tm="0">
                                          <p:val>
                                            <p:strVal val="#ppt_x"/>
                                          </p:val>
                                        </p:tav>
                                        <p:tav tm="100000">
                                          <p:val>
                                            <p:strVal val="#ppt_x"/>
                                          </p:val>
                                        </p:tav>
                                      </p:tavLst>
                                    </p:anim>
                                    <p:anim calcmode="lin" valueType="num">
                                      <p:cBhvr>
                                        <p:cTn id="5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Effect transition="in" filter="fade">
                                      <p:cBhvr>
                                        <p:cTn id="55" dur="1000"/>
                                        <p:tgtEl>
                                          <p:spTgt spid="10"/>
                                        </p:tgtEl>
                                      </p:cBhvr>
                                    </p:animEffect>
                                    <p:anim calcmode="lin" valueType="num">
                                      <p:cBhvr>
                                        <p:cTn id="56" dur="1000" fill="hold"/>
                                        <p:tgtEl>
                                          <p:spTgt spid="10"/>
                                        </p:tgtEl>
                                        <p:attrNameLst>
                                          <p:attrName>ppt_x</p:attrName>
                                        </p:attrNameLst>
                                      </p:cBhvr>
                                      <p:tavLst>
                                        <p:tav tm="0">
                                          <p:val>
                                            <p:strVal val="#ppt_x"/>
                                          </p:val>
                                        </p:tav>
                                        <p:tav tm="100000">
                                          <p:val>
                                            <p:strVal val="#ppt_x"/>
                                          </p:val>
                                        </p:tav>
                                      </p:tavLst>
                                    </p:anim>
                                    <p:anim calcmode="lin" valueType="num">
                                      <p:cBhvr>
                                        <p:cTn id="57" dur="1000" fill="hold"/>
                                        <p:tgtEl>
                                          <p:spTgt spid="10"/>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15"/>
                                        </p:tgtEl>
                                        <p:attrNameLst>
                                          <p:attrName>style.visibility</p:attrName>
                                        </p:attrNameLst>
                                      </p:cBhvr>
                                      <p:to>
                                        <p:strVal val="visible"/>
                                      </p:to>
                                    </p:set>
                                    <p:animEffect transition="in" filter="fade">
                                      <p:cBhvr>
                                        <p:cTn id="60" dur="1000"/>
                                        <p:tgtEl>
                                          <p:spTgt spid="15"/>
                                        </p:tgtEl>
                                      </p:cBhvr>
                                    </p:animEffect>
                                    <p:anim calcmode="lin" valueType="num">
                                      <p:cBhvr>
                                        <p:cTn id="61" dur="1000" fill="hold"/>
                                        <p:tgtEl>
                                          <p:spTgt spid="15"/>
                                        </p:tgtEl>
                                        <p:attrNameLst>
                                          <p:attrName>ppt_x</p:attrName>
                                        </p:attrNameLst>
                                      </p:cBhvr>
                                      <p:tavLst>
                                        <p:tav tm="0">
                                          <p:val>
                                            <p:strVal val="#ppt_x"/>
                                          </p:val>
                                        </p:tav>
                                        <p:tav tm="100000">
                                          <p:val>
                                            <p:strVal val="#ppt_x"/>
                                          </p:val>
                                        </p:tav>
                                      </p:tavLst>
                                    </p:anim>
                                    <p:anim calcmode="lin" valueType="num">
                                      <p:cBhvr>
                                        <p:cTn id="62"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9" grpId="0"/>
      <p:bldP spid="10" grpId="0"/>
      <p:bldP spid="1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403648" y="2276872"/>
            <a:ext cx="6336704" cy="1473200"/>
          </a:xfrm>
        </p:spPr>
        <p:txBody>
          <a:bodyPr>
            <a:normAutofit/>
          </a:bodyPr>
          <a:lstStyle/>
          <a:p>
            <a:r>
              <a:rPr kumimoji="1" lang="ja-JP" altLang="en-US" sz="4000" dirty="0" smtClean="0">
                <a:ln w="0"/>
                <a:solidFill>
                  <a:schemeClr val="tx1"/>
                </a:solidFill>
              </a:rPr>
              <a:t>ご清聴ありがとうございました。</a:t>
            </a:r>
            <a:endParaRPr kumimoji="1" lang="ja-JP" altLang="en-US" sz="4000" dirty="0">
              <a:ln w="0"/>
              <a:solidFill>
                <a:schemeClr val="tx1"/>
              </a:solidFill>
            </a:endParaRPr>
          </a:p>
        </p:txBody>
      </p:sp>
      <p:sp>
        <p:nvSpPr>
          <p:cNvPr id="4" name="スライド番号プレースホルダー 3"/>
          <p:cNvSpPr>
            <a:spLocks noGrp="1"/>
          </p:cNvSpPr>
          <p:nvPr>
            <p:ph type="sldNum" sz="quarter" idx="12"/>
          </p:nvPr>
        </p:nvSpPr>
        <p:spPr>
          <a:xfrm>
            <a:off x="8722636" y="6437967"/>
            <a:ext cx="364888" cy="365125"/>
          </a:xfrm>
        </p:spPr>
        <p:txBody>
          <a:bodyPr/>
          <a:lstStyle/>
          <a:p>
            <a:fld id="{48296678-7821-497A-A94A-DDC763C0106C}" type="slidenum">
              <a:rPr kumimoji="1" lang="ja-JP" altLang="en-US" smtClean="0"/>
              <a:t>21</a:t>
            </a:fld>
            <a:endParaRPr kumimoji="1" lang="ja-JP" altLang="en-US" dirty="0"/>
          </a:p>
        </p:txBody>
      </p:sp>
      <p:pic>
        <p:nvPicPr>
          <p:cNvPr id="8" name="image6.png"/>
          <p:cNvPicPr>
            <a:picLocks noChangeAspect="1"/>
          </p:cNvPicPr>
          <p:nvPr/>
        </p:nvPicPr>
        <p:blipFill>
          <a:blip r:embed="rId2">
            <a:extLst/>
          </a:blip>
          <a:stretch>
            <a:fillRect/>
          </a:stretch>
        </p:blipFill>
        <p:spPr>
          <a:xfrm>
            <a:off x="683568" y="4725144"/>
            <a:ext cx="4752528" cy="1228647"/>
          </a:xfrm>
          <a:prstGeom prst="rect">
            <a:avLst/>
          </a:prstGeom>
          <a:ln w="12700">
            <a:miter lim="400000"/>
          </a:ln>
        </p:spPr>
      </p:pic>
    </p:spTree>
    <p:extLst>
      <p:ext uri="{BB962C8B-B14F-4D97-AF65-F5344CB8AC3E}">
        <p14:creationId xmlns:p14="http://schemas.microsoft.com/office/powerpoint/2010/main" val="3923742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lang="ja-JP" altLang="en-US" dirty="0" smtClean="0"/>
              <a:t>≪国内≫</a:t>
            </a:r>
            <a:endParaRPr lang="en-US" altLang="ja-JP" dirty="0" smtClean="0"/>
          </a:p>
          <a:p>
            <a:r>
              <a:rPr lang="ja-JP" altLang="en-US" dirty="0" smtClean="0"/>
              <a:t>こどもホスピス支援</a:t>
            </a:r>
            <a:endParaRPr lang="en-US" altLang="ja-JP" dirty="0" smtClean="0"/>
          </a:p>
          <a:p>
            <a:pPr lvl="1"/>
            <a:r>
              <a:rPr lang="ja-JP" altLang="en-US" dirty="0" smtClean="0"/>
              <a:t>秋祭り（模擬店等を出店）を企画、施設会員の子供たちに家族団らんの場を提供</a:t>
            </a:r>
            <a:endParaRPr lang="en-US" altLang="ja-JP" dirty="0" smtClean="0"/>
          </a:p>
          <a:p>
            <a:r>
              <a:rPr lang="ja-JP" altLang="en-US" dirty="0" smtClean="0"/>
              <a:t>≪海外≫</a:t>
            </a:r>
            <a:endParaRPr lang="en-US" altLang="ja-JP" dirty="0" smtClean="0"/>
          </a:p>
          <a:p>
            <a:r>
              <a:rPr kumimoji="1" lang="ja-JP" altLang="en-US" dirty="0" smtClean="0"/>
              <a:t>海外のこども達の教育環境支援</a:t>
            </a:r>
            <a:endParaRPr kumimoji="1" lang="en-US" altLang="ja-JP" dirty="0" smtClean="0"/>
          </a:p>
          <a:p>
            <a:pPr lvl="1"/>
            <a:r>
              <a:rPr kumimoji="1" lang="ja-JP" altLang="en-US" dirty="0" smtClean="0"/>
              <a:t>海外のこども</a:t>
            </a:r>
            <a:r>
              <a:rPr lang="ja-JP" altLang="en-US" dirty="0" smtClean="0"/>
              <a:t>達に制服や教材等の支援</a:t>
            </a:r>
            <a:endParaRPr kumimoji="1" lang="ja-JP" altLang="en-US" dirty="0"/>
          </a:p>
        </p:txBody>
      </p:sp>
      <p:sp>
        <p:nvSpPr>
          <p:cNvPr id="3" name="スライド番号プレースホルダー 2"/>
          <p:cNvSpPr>
            <a:spLocks noGrp="1"/>
          </p:cNvSpPr>
          <p:nvPr>
            <p:ph type="sldNum" sz="quarter" idx="12"/>
          </p:nvPr>
        </p:nvSpPr>
        <p:spPr/>
        <p:txBody>
          <a:bodyPr/>
          <a:lstStyle/>
          <a:p>
            <a:fld id="{48296678-7821-497A-A94A-DDC763C0106C}" type="slidenum">
              <a:rPr kumimoji="1" lang="ja-JP" altLang="en-US" smtClean="0"/>
              <a:t>3</a:t>
            </a:fld>
            <a:endParaRPr kumimoji="1" lang="ja-JP" altLang="en-US"/>
          </a:p>
        </p:txBody>
      </p:sp>
      <p:sp>
        <p:nvSpPr>
          <p:cNvPr id="4" name="タイトル 3"/>
          <p:cNvSpPr>
            <a:spLocks noGrp="1"/>
          </p:cNvSpPr>
          <p:nvPr>
            <p:ph type="title"/>
          </p:nvPr>
        </p:nvSpPr>
        <p:spPr/>
        <p:txBody>
          <a:bodyPr/>
          <a:lstStyle/>
          <a:p>
            <a:r>
              <a:rPr kumimoji="1" lang="ja-JP" altLang="en-US" dirty="0" smtClean="0"/>
              <a:t>社会奉仕事例</a:t>
            </a:r>
            <a:endParaRPr kumimoji="1" lang="ja-JP" altLang="en-US" dirty="0"/>
          </a:p>
        </p:txBody>
      </p:sp>
    </p:spTree>
    <p:extLst>
      <p:ext uri="{BB962C8B-B14F-4D97-AF65-F5344CB8AC3E}">
        <p14:creationId xmlns:p14="http://schemas.microsoft.com/office/powerpoint/2010/main" val="2294975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755576" y="2636912"/>
            <a:ext cx="7732381" cy="3816424"/>
          </a:xfrm>
        </p:spPr>
        <p:txBody>
          <a:bodyPr>
            <a:normAutofit fontScale="92500" lnSpcReduction="10000"/>
          </a:bodyPr>
          <a:lstStyle/>
          <a:p>
            <a:pPr marL="0" indent="0" algn="ctr">
              <a:buNone/>
            </a:pPr>
            <a:r>
              <a:rPr kumimoji="1" lang="ja-JP" altLang="en-US" sz="3200" dirty="0" smtClean="0">
                <a:solidFill>
                  <a:schemeClr val="tx1">
                    <a:lumMod val="75000"/>
                    <a:lumOff val="25000"/>
                  </a:schemeClr>
                </a:solidFill>
              </a:rPr>
              <a:t>　　　　　　　　　　第</a:t>
            </a:r>
            <a:r>
              <a:rPr kumimoji="1" lang="en-US" altLang="ja-JP" sz="3200" dirty="0" smtClean="0">
                <a:solidFill>
                  <a:schemeClr val="tx1">
                    <a:lumMod val="75000"/>
                    <a:lumOff val="25000"/>
                  </a:schemeClr>
                </a:solidFill>
              </a:rPr>
              <a:t>6</a:t>
            </a:r>
            <a:r>
              <a:rPr kumimoji="1" lang="ja-JP" altLang="en-US" sz="3200" dirty="0" smtClean="0">
                <a:solidFill>
                  <a:schemeClr val="tx1">
                    <a:lumMod val="75000"/>
                    <a:lumOff val="25000"/>
                  </a:schemeClr>
                </a:solidFill>
              </a:rPr>
              <a:t>代ＲＩ会長アーチ・クランフ</a:t>
            </a:r>
            <a:endParaRPr kumimoji="1" lang="en-US" altLang="ja-JP" sz="3200" dirty="0" smtClean="0">
              <a:solidFill>
                <a:schemeClr val="tx1">
                  <a:lumMod val="75000"/>
                  <a:lumOff val="25000"/>
                </a:schemeClr>
              </a:solidFill>
            </a:endParaRPr>
          </a:p>
          <a:p>
            <a:pPr marL="0" indent="0" algn="ctr">
              <a:buNone/>
            </a:pPr>
            <a:r>
              <a:rPr lang="ja-JP" altLang="en-US" sz="2000" dirty="0" smtClean="0">
                <a:solidFill>
                  <a:schemeClr val="tx1">
                    <a:lumMod val="75000"/>
                    <a:lumOff val="25000"/>
                  </a:schemeClr>
                </a:solidFill>
              </a:rPr>
              <a:t>　　　　　　　　　　　　　　（</a:t>
            </a:r>
            <a:r>
              <a:rPr kumimoji="1" lang="ja-JP" altLang="en-US" sz="2000" dirty="0" smtClean="0">
                <a:solidFill>
                  <a:schemeClr val="tx1">
                    <a:lumMod val="75000"/>
                    <a:lumOff val="25000"/>
                  </a:schemeClr>
                </a:solidFill>
              </a:rPr>
              <a:t>ロータリー財団の父）</a:t>
            </a:r>
            <a:endParaRPr kumimoji="1" lang="en-US" altLang="ja-JP" sz="2000" dirty="0" smtClean="0">
              <a:solidFill>
                <a:schemeClr val="tx1">
                  <a:lumMod val="75000"/>
                  <a:lumOff val="25000"/>
                </a:schemeClr>
              </a:solidFill>
            </a:endParaRPr>
          </a:p>
          <a:p>
            <a:pPr marL="0" indent="0" algn="ctr">
              <a:buNone/>
            </a:pPr>
            <a:endParaRPr lang="en-US" altLang="ja-JP" dirty="0" smtClean="0"/>
          </a:p>
          <a:p>
            <a:pPr marL="0" indent="0" algn="ctr">
              <a:buNone/>
            </a:pPr>
            <a:endParaRPr lang="en-US" altLang="ja-JP" dirty="0"/>
          </a:p>
          <a:p>
            <a:pPr marL="0" indent="0" algn="ctr">
              <a:buNone/>
            </a:pPr>
            <a:endParaRPr lang="en-US" altLang="ja-JP" dirty="0" smtClean="0"/>
          </a:p>
          <a:p>
            <a:pPr marL="0" indent="0">
              <a:lnSpc>
                <a:spcPct val="150000"/>
              </a:lnSpc>
              <a:buNone/>
            </a:pPr>
            <a:r>
              <a:rPr lang="ja-JP" altLang="en-US" sz="2800" dirty="0" smtClean="0"/>
              <a:t>「ロータリーで基金を作り、世界的な規模で慈善や教育その他の奉仕分野で何か人類に役立つ事をしよう」</a:t>
            </a:r>
            <a:endParaRPr lang="en-US" altLang="ja-JP" sz="2800" dirty="0" smtClean="0"/>
          </a:p>
          <a:p>
            <a:pPr marL="0" indent="0" algn="r">
              <a:lnSpc>
                <a:spcPct val="150000"/>
              </a:lnSpc>
              <a:buNone/>
            </a:pPr>
            <a:r>
              <a:rPr lang="ja-JP" altLang="en-US" sz="2200" dirty="0" smtClean="0">
                <a:solidFill>
                  <a:schemeClr val="tx1">
                    <a:lumMod val="75000"/>
                    <a:lumOff val="25000"/>
                  </a:schemeClr>
                </a:solidFill>
              </a:rPr>
              <a:t>・・・１９１７年</a:t>
            </a:r>
            <a:r>
              <a:rPr lang="ja-JP" altLang="en-US" sz="2200" dirty="0">
                <a:solidFill>
                  <a:schemeClr val="tx1">
                    <a:lumMod val="75000"/>
                    <a:lumOff val="25000"/>
                  </a:schemeClr>
                </a:solidFill>
              </a:rPr>
              <a:t>（大正６年）アトランタ国際</a:t>
            </a:r>
            <a:r>
              <a:rPr lang="ja-JP" altLang="en-US" sz="2200" dirty="0" smtClean="0">
                <a:solidFill>
                  <a:schemeClr val="tx1">
                    <a:lumMod val="75000"/>
                    <a:lumOff val="25000"/>
                  </a:schemeClr>
                </a:solidFill>
              </a:rPr>
              <a:t>大会</a:t>
            </a:r>
            <a:endParaRPr lang="en-US" altLang="ja-JP" dirty="0" smtClean="0"/>
          </a:p>
          <a:p>
            <a:pPr marL="0" indent="0">
              <a:buNone/>
            </a:pPr>
            <a:endParaRPr lang="en-US" altLang="ja-JP" dirty="0" smtClean="0"/>
          </a:p>
          <a:p>
            <a:endParaRPr kumimoji="1" lang="en-US" altLang="ja-JP" dirty="0"/>
          </a:p>
        </p:txBody>
      </p:sp>
      <p:sp>
        <p:nvSpPr>
          <p:cNvPr id="3" name="タイトル 2"/>
          <p:cNvSpPr>
            <a:spLocks noGrp="1"/>
          </p:cNvSpPr>
          <p:nvPr>
            <p:ph type="title"/>
          </p:nvPr>
        </p:nvSpPr>
        <p:spPr/>
        <p:txBody>
          <a:bodyPr/>
          <a:lstStyle/>
          <a:p>
            <a:r>
              <a:rPr kumimoji="1" lang="ja-JP" altLang="en-US" dirty="0" smtClean="0"/>
              <a:t>ロータリー財団</a:t>
            </a:r>
            <a:r>
              <a:rPr lang="ja-JP" altLang="en-US" dirty="0"/>
              <a:t>（</a:t>
            </a:r>
            <a:r>
              <a:rPr kumimoji="1" lang="en-US" altLang="ja-JP" dirty="0" smtClean="0"/>
              <a:t>TRF</a:t>
            </a:r>
            <a:r>
              <a:rPr kumimoji="1" lang="ja-JP" altLang="en-US" dirty="0" smtClean="0"/>
              <a:t>）とは何か</a:t>
            </a:r>
            <a:endParaRPr kumimoji="1" lang="ja-JP" altLang="en-US" dirty="0"/>
          </a:p>
        </p:txBody>
      </p:sp>
      <p:sp>
        <p:nvSpPr>
          <p:cNvPr id="5" name="スライド番号プレースホルダー 4"/>
          <p:cNvSpPr>
            <a:spLocks noGrp="1"/>
          </p:cNvSpPr>
          <p:nvPr>
            <p:ph type="sldNum" sz="quarter" idx="12"/>
          </p:nvPr>
        </p:nvSpPr>
        <p:spPr>
          <a:xfrm>
            <a:off x="8743616" y="6448251"/>
            <a:ext cx="364888" cy="365125"/>
          </a:xfrm>
        </p:spPr>
        <p:txBody>
          <a:bodyPr/>
          <a:lstStyle/>
          <a:p>
            <a:fld id="{48296678-7821-497A-A94A-DDC763C0106C}" type="slidenum">
              <a:rPr kumimoji="1" lang="ja-JP" altLang="en-US" smtClean="0"/>
              <a:t>4</a:t>
            </a:fld>
            <a:endParaRPr kumimoji="1" lang="ja-JP" altLang="en-US" dirty="0"/>
          </a:p>
        </p:txBody>
      </p:sp>
      <p:pic>
        <p:nvPicPr>
          <p:cNvPr id="6" name="droppedImage.pdf"/>
          <p:cNvPicPr>
            <a:picLocks noChangeAspect="1"/>
          </p:cNvPicPr>
          <p:nvPr/>
        </p:nvPicPr>
        <p:blipFill>
          <a:blip r:embed="rId2">
            <a:extLst/>
          </a:blip>
          <a:stretch>
            <a:fillRect/>
          </a:stretch>
        </p:blipFill>
        <p:spPr>
          <a:xfrm>
            <a:off x="1187624" y="1988840"/>
            <a:ext cx="1944216" cy="2376264"/>
          </a:xfrm>
          <a:prstGeom prst="rect">
            <a:avLst/>
          </a:prstGeom>
          <a:ln w="12700">
            <a:miter lim="400000"/>
          </a:ln>
        </p:spPr>
      </p:pic>
    </p:spTree>
    <p:extLst>
      <p:ext uri="{BB962C8B-B14F-4D97-AF65-F5344CB8AC3E}">
        <p14:creationId xmlns:p14="http://schemas.microsoft.com/office/powerpoint/2010/main" val="21065230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ロータリー財団の歩み</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862949526"/>
              </p:ext>
            </p:extLst>
          </p:nvPr>
        </p:nvGraphicFramePr>
        <p:xfrm>
          <a:off x="477888" y="2348880"/>
          <a:ext cx="8208912" cy="4120654"/>
        </p:xfrm>
        <a:graphic>
          <a:graphicData uri="http://schemas.openxmlformats.org/drawingml/2006/table">
            <a:tbl>
              <a:tblPr firstRow="1" bandRow="1">
                <a:tableStyleId>{69CF1AB2-1976-4502-BF36-3FF5EA218861}</a:tableStyleId>
              </a:tblPr>
              <a:tblGrid>
                <a:gridCol w="1101299"/>
                <a:gridCol w="7107613"/>
              </a:tblGrid>
              <a:tr h="576064">
                <a:tc>
                  <a:txBody>
                    <a:bodyPr/>
                    <a:lstStyle/>
                    <a:p>
                      <a:pPr defTabSz="914400">
                        <a:tabLst>
                          <a:tab pos="914400" algn="l"/>
                        </a:tabLst>
                        <a:defRPr>
                          <a:solidFill>
                            <a:srgbClr val="000000"/>
                          </a:solidFill>
                        </a:defRPr>
                      </a:pPr>
                      <a:r>
                        <a:rPr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rPr>
                        <a:t>1917</a:t>
                      </a:r>
                    </a:p>
                  </a:txBody>
                  <a:tcPr marL="35719" marR="35719" marT="35719" marB="35719" anchor="ctr" horzOverflow="overflow"/>
                </a:tc>
                <a:tc>
                  <a:txBody>
                    <a:bodyPr/>
                    <a:lstStyle/>
                    <a:p>
                      <a:pPr algn="l" defTabSz="914400">
                        <a:tabLst>
                          <a:tab pos="914400" algn="l"/>
                        </a:tabLst>
                        <a:defRPr>
                          <a:solidFill>
                            <a:srgbClr val="000000"/>
                          </a:solidFill>
                        </a:defRPr>
                      </a:pPr>
                      <a:r>
                        <a:rPr sz="2000" b="0" i="0" dirty="0" err="1">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rPr>
                        <a:t>国際ロータリー連合会基金</a:t>
                      </a:r>
                      <a:endParaRPr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endParaRPr>
                    </a:p>
                  </a:txBody>
                  <a:tcPr marL="35719" marR="35719" marT="35719" marB="35719" anchor="ctr" horzOverflow="overflow"/>
                </a:tc>
              </a:tr>
              <a:tr h="648072">
                <a:tc>
                  <a:txBody>
                    <a:bodyPr/>
                    <a:lstStyle/>
                    <a:p>
                      <a:pPr defTabSz="914400">
                        <a:tabLst>
                          <a:tab pos="914400" algn="l"/>
                        </a:tabLst>
                        <a:defRPr>
                          <a:solidFill>
                            <a:srgbClr val="000000"/>
                          </a:solidFill>
                        </a:defRPr>
                      </a:pPr>
                      <a:r>
                        <a:rPr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rPr>
                        <a:t>1928</a:t>
                      </a:r>
                    </a:p>
                  </a:txBody>
                  <a:tcPr marL="35719" marR="35719" marT="35719" marB="35719" anchor="ctr" horzOverflow="overflow"/>
                </a:tc>
                <a:tc>
                  <a:txBody>
                    <a:bodyPr/>
                    <a:lstStyle/>
                    <a:p>
                      <a:pPr algn="l" defTabSz="914400">
                        <a:tabLst>
                          <a:tab pos="914400" algn="l"/>
                        </a:tabLst>
                        <a:defRPr sz="3600">
                          <a:latin typeface="ヒラギノ丸ゴ Pro"/>
                          <a:ea typeface="ヒラギノ丸ゴ Pro"/>
                          <a:cs typeface="ヒラギノ丸ゴ Pro"/>
                          <a:sym typeface="ヒラギノ丸ゴ Pro"/>
                        </a:defRPr>
                      </a:pPr>
                      <a:r>
                        <a:rPr sz="2000" b="0" i="0" dirty="0" err="1">
                          <a:solidFill>
                            <a:schemeClr val="tx1"/>
                          </a:solidFill>
                          <a:latin typeface="HG丸ｺﾞｼｯｸM-PRO" panose="020F0600000000000000" pitchFamily="50" charset="-128"/>
                          <a:ea typeface="HG丸ｺﾞｼｯｸM-PRO" panose="020F0600000000000000" pitchFamily="50" charset="-128"/>
                        </a:rPr>
                        <a:t>ロータリー財団（ロータリー傘下の別組織</a:t>
                      </a:r>
                      <a:r>
                        <a:rPr sz="2000" b="0" i="0" dirty="0">
                          <a:solidFill>
                            <a:schemeClr val="tx1"/>
                          </a:solidFill>
                          <a:latin typeface="HG丸ｺﾞｼｯｸM-PRO" panose="020F0600000000000000" pitchFamily="50" charset="-128"/>
                          <a:ea typeface="HG丸ｺﾞｼｯｸM-PRO" panose="020F0600000000000000" pitchFamily="50" charset="-128"/>
                        </a:rPr>
                        <a:t>）</a:t>
                      </a:r>
                    </a:p>
                  </a:txBody>
                  <a:tcPr marL="35719" marR="35719" marT="35719" marB="35719" anchor="ctr" horzOverflow="overflow"/>
                </a:tc>
              </a:tr>
              <a:tr h="576064">
                <a:tc>
                  <a:txBody>
                    <a:bodyPr/>
                    <a:lstStyle/>
                    <a:p>
                      <a:pPr defTabSz="914400">
                        <a:tabLst>
                          <a:tab pos="914400" algn="l"/>
                        </a:tabLst>
                        <a:defRPr>
                          <a:solidFill>
                            <a:srgbClr val="000000"/>
                          </a:solidFill>
                        </a:defRPr>
                      </a:pPr>
                      <a:r>
                        <a:rPr sz="2000" b="0" i="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rPr>
                        <a:t>1947</a:t>
                      </a:r>
                    </a:p>
                  </a:txBody>
                  <a:tcPr marL="35719" marR="35719" marT="35719" marB="35719" anchor="ctr" horzOverflow="overflow"/>
                </a:tc>
                <a:tc>
                  <a:txBody>
                    <a:bodyPr/>
                    <a:lstStyle/>
                    <a:p>
                      <a:pPr algn="l" defTabSz="914400">
                        <a:tabLst>
                          <a:tab pos="914400" algn="l"/>
                        </a:tabLst>
                        <a:defRPr>
                          <a:solidFill>
                            <a:srgbClr val="000000"/>
                          </a:solidFill>
                        </a:defRPr>
                      </a:pPr>
                      <a:r>
                        <a:rPr sz="2000" b="0" i="0" dirty="0" err="1">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rPr>
                        <a:t>初の奨学金制度導入</a:t>
                      </a:r>
                      <a:endParaRPr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endParaRPr>
                    </a:p>
                  </a:txBody>
                  <a:tcPr marL="35719" marR="35719" marT="35719" marB="35719" anchor="ctr" horzOverflow="overflow"/>
                </a:tc>
              </a:tr>
              <a:tr h="576064">
                <a:tc>
                  <a:txBody>
                    <a:bodyPr/>
                    <a:lstStyle/>
                    <a:p>
                      <a:pPr defTabSz="914400">
                        <a:tabLst>
                          <a:tab pos="914400" algn="l"/>
                        </a:tabLst>
                        <a:defRPr>
                          <a:solidFill>
                            <a:srgbClr val="000000"/>
                          </a:solidFill>
                        </a:defRPr>
                      </a:pPr>
                      <a:r>
                        <a:rPr lang="en-US" altLang="ja-JP"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rPr>
                        <a:t>1965</a:t>
                      </a:r>
                      <a:endParaRPr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endParaRPr>
                    </a:p>
                  </a:txBody>
                  <a:tcPr marL="35719" marR="35719" marT="35719" marB="35719" anchor="ctr" horzOverflow="overflow"/>
                </a:tc>
                <a:tc>
                  <a:txBody>
                    <a:bodyPr/>
                    <a:lstStyle/>
                    <a:p>
                      <a:pPr algn="l" defTabSz="914400">
                        <a:tabLst>
                          <a:tab pos="914400" algn="l"/>
                        </a:tabLst>
                        <a:defRPr>
                          <a:solidFill>
                            <a:srgbClr val="000000"/>
                          </a:solidFill>
                        </a:defRPr>
                      </a:pPr>
                      <a:r>
                        <a:rPr lang="ja-JP" altLang="en-US"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rPr>
                        <a:t>人道奉仕や職業研修のための補助金など</a:t>
                      </a:r>
                      <a:endParaRPr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endParaRPr>
                    </a:p>
                  </a:txBody>
                  <a:tcPr marL="35719" marR="35719" marT="35719" marB="35719" anchor="ctr" horzOverflow="overflow"/>
                </a:tc>
              </a:tr>
              <a:tr h="576064">
                <a:tc>
                  <a:txBody>
                    <a:bodyPr/>
                    <a:lstStyle/>
                    <a:p>
                      <a:pPr defTabSz="914400">
                        <a:tabLst>
                          <a:tab pos="914400" algn="l"/>
                        </a:tabLst>
                        <a:defRPr>
                          <a:solidFill>
                            <a:srgbClr val="000000"/>
                          </a:solidFill>
                        </a:defRPr>
                      </a:pPr>
                      <a:r>
                        <a:rPr lang="en-US" altLang="ja-JP"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rPr>
                        <a:t>1978</a:t>
                      </a:r>
                      <a:endParaRPr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endParaRPr>
                    </a:p>
                  </a:txBody>
                  <a:tcPr marL="35719" marR="35719" marT="35719" marB="35719" anchor="ctr" horzOverflow="overflow"/>
                </a:tc>
                <a:tc>
                  <a:txBody>
                    <a:bodyPr/>
                    <a:lstStyle/>
                    <a:p>
                      <a:pPr algn="l" defTabSz="914400">
                        <a:tabLst>
                          <a:tab pos="914400" algn="l"/>
                        </a:tabLst>
                        <a:defRPr>
                          <a:solidFill>
                            <a:srgbClr val="000000"/>
                          </a:solidFill>
                        </a:defRPr>
                      </a:pPr>
                      <a:r>
                        <a:rPr lang="en-US" altLang="ja-JP"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rPr>
                        <a:t>3</a:t>
                      </a:r>
                      <a:r>
                        <a:rPr lang="ja-JP" altLang="en-US"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rPr>
                        <a:t>Ｈ補助金（保健・飢餓追放・人間性尊重）</a:t>
                      </a:r>
                      <a:endParaRPr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endParaRPr>
                    </a:p>
                  </a:txBody>
                  <a:tcPr marL="35719" marR="35719" marT="35719" marB="35719" anchor="ctr" horzOverflow="overflow"/>
                </a:tc>
              </a:tr>
              <a:tr h="792088">
                <a:tc>
                  <a:txBody>
                    <a:bodyPr/>
                    <a:lstStyle/>
                    <a:p>
                      <a:pPr defTabSz="914400">
                        <a:tabLst>
                          <a:tab pos="914400" algn="l"/>
                        </a:tabLst>
                        <a:defRPr>
                          <a:solidFill>
                            <a:srgbClr val="000000"/>
                          </a:solidFill>
                        </a:defRPr>
                      </a:pPr>
                      <a:r>
                        <a:rPr lang="en-US" altLang="ja-JP"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rPr>
                        <a:t>2002</a:t>
                      </a:r>
                      <a:endParaRPr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endParaRPr>
                    </a:p>
                  </a:txBody>
                  <a:tcPr marL="35719" marR="35719" marT="35719" marB="35719" anchor="ctr" horzOverflow="overflow"/>
                </a:tc>
                <a:tc>
                  <a:txBody>
                    <a:bodyPr/>
                    <a:lstStyle/>
                    <a:p>
                      <a:pPr algn="l" defTabSz="914400">
                        <a:tabLst>
                          <a:tab pos="914400" algn="l"/>
                        </a:tabLst>
                        <a:defRPr>
                          <a:solidFill>
                            <a:srgbClr val="000000"/>
                          </a:solidFill>
                        </a:defRPr>
                      </a:pPr>
                      <a:r>
                        <a:rPr lang="ja-JP" altLang="en-US"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rPr>
                        <a:t>ロータリー平和フェロー奨学金</a:t>
                      </a:r>
                      <a:endParaRPr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endParaRPr>
                    </a:p>
                  </a:txBody>
                  <a:tcPr marL="35719" marR="35719" marT="35719" marB="35719" anchor="ctr" horzOverflow="overflow"/>
                </a:tc>
              </a:tr>
              <a:tr h="0">
                <a:tc>
                  <a:txBody>
                    <a:bodyPr/>
                    <a:lstStyle/>
                    <a:p>
                      <a:pPr defTabSz="914400">
                        <a:tabLst>
                          <a:tab pos="914400" algn="l"/>
                        </a:tabLst>
                        <a:defRPr>
                          <a:solidFill>
                            <a:srgbClr val="000000"/>
                          </a:solidFill>
                        </a:defRPr>
                      </a:pPr>
                      <a:r>
                        <a:rPr lang="en-US" altLang="ja-JP"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rPr>
                        <a:t>2013</a:t>
                      </a:r>
                      <a:endParaRPr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endParaRPr>
                    </a:p>
                  </a:txBody>
                  <a:tcPr marL="35719" marR="35719" marT="35719" marB="35719" anchor="ctr" horzOverflow="overflow"/>
                </a:tc>
                <a:tc>
                  <a:txBody>
                    <a:bodyPr/>
                    <a:lstStyle/>
                    <a:p>
                      <a:pPr algn="l" defTabSz="914400">
                        <a:tabLst>
                          <a:tab pos="914400" algn="l"/>
                        </a:tabLst>
                        <a:defRPr>
                          <a:solidFill>
                            <a:srgbClr val="000000"/>
                          </a:solidFill>
                        </a:defRPr>
                      </a:pPr>
                      <a:r>
                        <a:rPr lang="ja-JP" altLang="en-US"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rPr>
                        <a:t>未来の夢計画</a:t>
                      </a:r>
                      <a:r>
                        <a:rPr lang="en-US" altLang="ja-JP"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rPr>
                        <a:t>…</a:t>
                      </a:r>
                      <a:r>
                        <a:rPr lang="ja-JP" altLang="en-US"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rPr>
                        <a:t>地区補助金・グローバル補助金</a:t>
                      </a:r>
                      <a:endParaRPr lang="en-US" altLang="ja-JP"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endParaRPr>
                    </a:p>
                  </a:txBody>
                  <a:tcPr marL="35719" marR="35719" marT="35719" marB="35719" anchor="ctr" horzOverflow="overflow"/>
                </a:tc>
              </a:tr>
            </a:tbl>
          </a:graphicData>
        </a:graphic>
      </p:graphicFrame>
      <p:sp>
        <p:nvSpPr>
          <p:cNvPr id="5" name="スライド番号プレースホルダー 4"/>
          <p:cNvSpPr>
            <a:spLocks noGrp="1"/>
          </p:cNvSpPr>
          <p:nvPr>
            <p:ph type="sldNum" sz="quarter" idx="12"/>
          </p:nvPr>
        </p:nvSpPr>
        <p:spPr>
          <a:xfrm>
            <a:off x="8758807" y="6433686"/>
            <a:ext cx="349697" cy="379690"/>
          </a:xfrm>
        </p:spPr>
        <p:txBody>
          <a:bodyPr/>
          <a:lstStyle/>
          <a:p>
            <a:fld id="{48296678-7821-497A-A94A-DDC763C0106C}" type="slidenum">
              <a:rPr kumimoji="1" lang="ja-JP" altLang="en-US" smtClean="0"/>
              <a:t>5</a:t>
            </a:fld>
            <a:endParaRPr kumimoji="1" lang="ja-JP" altLang="en-US" dirty="0"/>
          </a:p>
        </p:txBody>
      </p:sp>
    </p:spTree>
    <p:extLst>
      <p:ext uri="{BB962C8B-B14F-4D97-AF65-F5344CB8AC3E}">
        <p14:creationId xmlns:p14="http://schemas.microsoft.com/office/powerpoint/2010/main" val="5803239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485444" y="2420888"/>
            <a:ext cx="4518604" cy="57606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2">
                  <a:lumMod val="60000"/>
                  <a:lumOff val="40000"/>
                </a:schemeClr>
              </a:solidFill>
            </a:endParaRPr>
          </a:p>
        </p:txBody>
      </p:sp>
      <p:sp>
        <p:nvSpPr>
          <p:cNvPr id="3" name="タイトル 2"/>
          <p:cNvSpPr>
            <a:spLocks noGrp="1"/>
          </p:cNvSpPr>
          <p:nvPr>
            <p:ph type="title"/>
          </p:nvPr>
        </p:nvSpPr>
        <p:spPr/>
        <p:txBody>
          <a:bodyPr>
            <a:normAutofit/>
          </a:bodyPr>
          <a:lstStyle/>
          <a:p>
            <a:r>
              <a:rPr lang="ja-JP" altLang="en-US" dirty="0" smtClean="0"/>
              <a:t>未来の夢計画</a:t>
            </a:r>
            <a:r>
              <a:rPr lang="en-US" altLang="ja-JP" dirty="0" smtClean="0"/>
              <a:t/>
            </a:r>
            <a:br>
              <a:rPr lang="en-US" altLang="ja-JP" dirty="0" smtClean="0"/>
            </a:br>
            <a:r>
              <a:rPr lang="en-US" altLang="ja-JP" sz="3100" dirty="0" smtClean="0">
                <a:latin typeface="+mj-ea"/>
              </a:rPr>
              <a:t>(FVP = </a:t>
            </a:r>
            <a:r>
              <a:rPr lang="ja-JP" altLang="en-US" sz="3100" b="1" u="sng" dirty="0" smtClean="0">
                <a:solidFill>
                  <a:schemeClr val="bg1"/>
                </a:solidFill>
              </a:rPr>
              <a:t>Ｆ</a:t>
            </a:r>
            <a:r>
              <a:rPr lang="ja-JP" altLang="en-US" sz="3100" dirty="0" smtClean="0">
                <a:solidFill>
                  <a:schemeClr val="bg1"/>
                </a:solidFill>
              </a:rPr>
              <a:t>ｕｔｕｒｅ</a:t>
            </a:r>
            <a:r>
              <a:rPr lang="ja-JP" altLang="en-US" sz="3100" dirty="0">
                <a:solidFill>
                  <a:schemeClr val="bg1"/>
                </a:solidFill>
              </a:rPr>
              <a:t>　</a:t>
            </a:r>
            <a:r>
              <a:rPr lang="ja-JP" altLang="en-US" sz="3100" b="1" u="sng" dirty="0">
                <a:solidFill>
                  <a:schemeClr val="bg1"/>
                </a:solidFill>
              </a:rPr>
              <a:t>Ｖ</a:t>
            </a:r>
            <a:r>
              <a:rPr lang="ja-JP" altLang="en-US" sz="3100" dirty="0">
                <a:solidFill>
                  <a:schemeClr val="bg1"/>
                </a:solidFill>
              </a:rPr>
              <a:t>ｉｓｉｏｎ　</a:t>
            </a:r>
            <a:r>
              <a:rPr lang="ja-JP" altLang="en-US" sz="3100" b="1" u="sng" dirty="0" smtClean="0">
                <a:solidFill>
                  <a:schemeClr val="bg1"/>
                </a:solidFill>
              </a:rPr>
              <a:t>Ｐ</a:t>
            </a:r>
            <a:r>
              <a:rPr lang="ja-JP" altLang="en-US" sz="3100" dirty="0" smtClean="0">
                <a:solidFill>
                  <a:schemeClr val="bg1"/>
                </a:solidFill>
              </a:rPr>
              <a:t>ｌａｎ</a:t>
            </a:r>
            <a:r>
              <a:rPr lang="en-US" altLang="ja-JP" sz="3100" dirty="0" smtClean="0">
                <a:solidFill>
                  <a:schemeClr val="bg1"/>
                </a:solidFill>
              </a:rPr>
              <a:t>)</a:t>
            </a:r>
            <a:endParaRPr kumimoji="1" lang="ja-JP" altLang="en-US" sz="3100" dirty="0">
              <a:solidFill>
                <a:schemeClr val="bg1"/>
              </a:solidFill>
            </a:endParaRPr>
          </a:p>
        </p:txBody>
      </p:sp>
      <p:sp>
        <p:nvSpPr>
          <p:cNvPr id="4" name="テキスト ボックス 3"/>
          <p:cNvSpPr txBox="1"/>
          <p:nvPr/>
        </p:nvSpPr>
        <p:spPr>
          <a:xfrm>
            <a:off x="755576" y="2447310"/>
            <a:ext cx="4392488" cy="523220"/>
          </a:xfrm>
          <a:prstGeom prst="rect">
            <a:avLst/>
          </a:prstGeom>
          <a:noFill/>
        </p:spPr>
        <p:txBody>
          <a:bodyPr wrap="square" rtlCol="0">
            <a:spAutoFit/>
          </a:bodyPr>
          <a:lstStyle/>
          <a:p>
            <a:r>
              <a:rPr lang="ja-JP" altLang="en-US" sz="2800" dirty="0" smtClean="0">
                <a:solidFill>
                  <a:schemeClr val="tx2">
                    <a:lumMod val="75000"/>
                  </a:schemeClr>
                </a:solidFill>
              </a:rPr>
              <a:t>新補助</a:t>
            </a:r>
            <a:r>
              <a:rPr lang="ja-JP" altLang="en-US" sz="2800" dirty="0">
                <a:solidFill>
                  <a:schemeClr val="tx2">
                    <a:lumMod val="75000"/>
                  </a:schemeClr>
                </a:solidFill>
              </a:rPr>
              <a:t>金</a:t>
            </a:r>
            <a:r>
              <a:rPr lang="ja-JP" altLang="en-US" sz="2800" dirty="0" smtClean="0">
                <a:solidFill>
                  <a:schemeClr val="tx2">
                    <a:lumMod val="75000"/>
                  </a:schemeClr>
                </a:solidFill>
              </a:rPr>
              <a:t>制度 </a:t>
            </a:r>
            <a:r>
              <a:rPr lang="en-US" altLang="ja-JP" sz="2000" dirty="0" smtClean="0">
                <a:solidFill>
                  <a:schemeClr val="tx2">
                    <a:lumMod val="75000"/>
                  </a:schemeClr>
                </a:solidFill>
                <a:latin typeface="+mj-ea"/>
                <a:ea typeface="+mj-ea"/>
              </a:rPr>
              <a:t>(2013-14</a:t>
            </a:r>
            <a:r>
              <a:rPr lang="ja-JP" altLang="en-US" sz="2000" dirty="0" smtClean="0">
                <a:solidFill>
                  <a:schemeClr val="tx2">
                    <a:lumMod val="75000"/>
                  </a:schemeClr>
                </a:solidFill>
                <a:latin typeface="+mj-ea"/>
                <a:ea typeface="+mj-ea"/>
              </a:rPr>
              <a:t>開始）</a:t>
            </a:r>
            <a:endParaRPr lang="en-US" altLang="ja-JP" sz="2000" dirty="0">
              <a:solidFill>
                <a:schemeClr val="tx2">
                  <a:lumMod val="75000"/>
                </a:schemeClr>
              </a:solidFill>
              <a:latin typeface="+mj-ea"/>
              <a:ea typeface="+mj-ea"/>
            </a:endParaRPr>
          </a:p>
        </p:txBody>
      </p:sp>
      <p:graphicFrame>
        <p:nvGraphicFramePr>
          <p:cNvPr id="5" name="表 4"/>
          <p:cNvGraphicFramePr>
            <a:graphicFrameLocks noGrp="1"/>
          </p:cNvGraphicFramePr>
          <p:nvPr>
            <p:extLst>
              <p:ext uri="{D42A27DB-BD31-4B8C-83A1-F6EECF244321}">
                <p14:modId xmlns:p14="http://schemas.microsoft.com/office/powerpoint/2010/main" val="3231772157"/>
              </p:ext>
            </p:extLst>
          </p:nvPr>
        </p:nvGraphicFramePr>
        <p:xfrm>
          <a:off x="251520" y="3645025"/>
          <a:ext cx="8435280" cy="2448272"/>
        </p:xfrm>
        <a:graphic>
          <a:graphicData uri="http://schemas.openxmlformats.org/drawingml/2006/table">
            <a:tbl>
              <a:tblPr firstRow="1" bandRow="1">
                <a:tableStyleId>{69CF1AB2-1976-4502-BF36-3FF5EA218861}</a:tableStyleId>
              </a:tblPr>
              <a:tblGrid>
                <a:gridCol w="1369124"/>
                <a:gridCol w="2591315"/>
                <a:gridCol w="4474841"/>
              </a:tblGrid>
              <a:tr h="1476105">
                <a:tc rowSpan="2">
                  <a:txBody>
                    <a:bodyPr/>
                    <a:lstStyle/>
                    <a:p>
                      <a:pPr algn="l">
                        <a:lnSpc>
                          <a:spcPct val="200000"/>
                        </a:lnSpc>
                      </a:pPr>
                      <a:r>
                        <a:rPr kumimoji="1" lang="ja-JP" altLang="en-US" sz="2400" b="0" dirty="0" smtClean="0">
                          <a:latin typeface="+mj-ea"/>
                          <a:ea typeface="+mj-ea"/>
                        </a:rPr>
                        <a:t>補助金</a:t>
                      </a:r>
                      <a:endParaRPr kumimoji="1" lang="ja-JP" altLang="en-US" sz="2400" b="0" dirty="0">
                        <a:latin typeface="+mj-ea"/>
                        <a:ea typeface="+mj-ea"/>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lnSpc>
                          <a:spcPct val="200000"/>
                        </a:lnSpc>
                      </a:pPr>
                      <a:r>
                        <a:rPr kumimoji="1" lang="ja-JP" altLang="en-US" sz="2400" b="0" dirty="0" smtClean="0">
                          <a:solidFill>
                            <a:schemeClr val="tx2">
                              <a:lumMod val="75000"/>
                            </a:schemeClr>
                          </a:solidFill>
                          <a:latin typeface="+mj-ea"/>
                          <a:ea typeface="+mj-ea"/>
                        </a:rPr>
                        <a:t>グローバル補助金</a:t>
                      </a:r>
                      <a:r>
                        <a:rPr kumimoji="1" lang="en-US" altLang="ja-JP" sz="2400" b="0" dirty="0" smtClean="0">
                          <a:solidFill>
                            <a:schemeClr val="tx2">
                              <a:lumMod val="75000"/>
                            </a:schemeClr>
                          </a:solidFill>
                          <a:latin typeface="+mj-ea"/>
                          <a:ea typeface="+mj-ea"/>
                        </a:rPr>
                        <a:t>:</a:t>
                      </a:r>
                      <a:endParaRPr kumimoji="1" lang="ja-JP" altLang="en-US" sz="2400" b="0" dirty="0" smtClean="0">
                        <a:solidFill>
                          <a:schemeClr val="tx2">
                            <a:lumMod val="75000"/>
                          </a:schemeClr>
                        </a:solidFill>
                        <a:latin typeface="+mj-ea"/>
                        <a:ea typeface="+mj-ea"/>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lnSpc>
                          <a:spcPct val="150000"/>
                        </a:lnSpc>
                      </a:pPr>
                      <a:endParaRPr kumimoji="1" lang="en-US" altLang="ja-JP" sz="2000" b="0" dirty="0" smtClean="0">
                        <a:solidFill>
                          <a:schemeClr val="tx1">
                            <a:lumMod val="75000"/>
                            <a:lumOff val="25000"/>
                          </a:schemeClr>
                        </a:solidFill>
                        <a:latin typeface="+mj-ea"/>
                        <a:ea typeface="+mj-ea"/>
                      </a:endParaRPr>
                    </a:p>
                    <a:p>
                      <a:pPr algn="l">
                        <a:lnSpc>
                          <a:spcPct val="150000"/>
                        </a:lnSpc>
                      </a:pPr>
                      <a:r>
                        <a:rPr kumimoji="1" lang="en-US" altLang="ja-JP" sz="2000" b="0" dirty="0" smtClean="0">
                          <a:solidFill>
                            <a:schemeClr val="tx1">
                              <a:lumMod val="75000"/>
                              <a:lumOff val="25000"/>
                            </a:schemeClr>
                          </a:solidFill>
                          <a:latin typeface="+mj-ea"/>
                          <a:ea typeface="+mj-ea"/>
                        </a:rPr>
                        <a:t>6</a:t>
                      </a:r>
                      <a:r>
                        <a:rPr kumimoji="1" lang="ja-JP" altLang="en-US" sz="2000" b="0" dirty="0" smtClean="0">
                          <a:solidFill>
                            <a:schemeClr val="tx1">
                              <a:lumMod val="75000"/>
                              <a:lumOff val="25000"/>
                            </a:schemeClr>
                          </a:solidFill>
                          <a:latin typeface="+mj-ea"/>
                          <a:ea typeface="+mj-ea"/>
                        </a:rPr>
                        <a:t>重点分野に関する海外の大規模な</a:t>
                      </a:r>
                      <a:endParaRPr kumimoji="1" lang="en-US" altLang="ja-JP" sz="2000" b="0" dirty="0" smtClean="0">
                        <a:solidFill>
                          <a:schemeClr val="tx1">
                            <a:lumMod val="75000"/>
                            <a:lumOff val="25000"/>
                          </a:schemeClr>
                        </a:solidFill>
                        <a:latin typeface="+mj-ea"/>
                        <a:ea typeface="+mj-ea"/>
                      </a:endParaRPr>
                    </a:p>
                    <a:p>
                      <a:pPr algn="l">
                        <a:lnSpc>
                          <a:spcPct val="150000"/>
                        </a:lnSpc>
                      </a:pPr>
                      <a:r>
                        <a:rPr kumimoji="1" lang="en-US" altLang="ja-JP" sz="2000" b="0" dirty="0" smtClean="0">
                          <a:solidFill>
                            <a:schemeClr val="tx1">
                              <a:lumMod val="75000"/>
                              <a:lumOff val="25000"/>
                            </a:schemeClr>
                          </a:solidFill>
                          <a:latin typeface="+mj-ea"/>
                          <a:ea typeface="+mj-ea"/>
                        </a:rPr>
                        <a:t>                </a:t>
                      </a:r>
                      <a:r>
                        <a:rPr kumimoji="1" lang="ja-JP" altLang="en-US" sz="2000" b="0" dirty="0" smtClean="0">
                          <a:solidFill>
                            <a:schemeClr val="tx1">
                              <a:lumMod val="75000"/>
                              <a:lumOff val="25000"/>
                            </a:schemeClr>
                          </a:solidFill>
                          <a:latin typeface="+mj-ea"/>
                          <a:ea typeface="+mj-ea"/>
                        </a:rPr>
                        <a:t>国際奉仕活動を支援する</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972167">
                <a:tc vMerge="1">
                  <a:txBody>
                    <a:bodyPr/>
                    <a:lstStyle/>
                    <a:p>
                      <a:endParaRPr kumimoji="1" lang="ja-JP" altLang="en-US"/>
                    </a:p>
                  </a:txBody>
                  <a:tcPr/>
                </a:tc>
                <a:tc>
                  <a:txBody>
                    <a:bodyPr/>
                    <a:lstStyle/>
                    <a:p>
                      <a:pPr algn="dist">
                        <a:lnSpc>
                          <a:spcPct val="200000"/>
                        </a:lnSpc>
                      </a:pPr>
                      <a:r>
                        <a:rPr kumimoji="1" lang="ja-JP" altLang="en-US" sz="2400" b="0" dirty="0" smtClean="0">
                          <a:solidFill>
                            <a:schemeClr val="tx2">
                              <a:lumMod val="75000"/>
                            </a:schemeClr>
                          </a:solidFill>
                          <a:latin typeface="+mj-ea"/>
                          <a:ea typeface="+mj-ea"/>
                        </a:rPr>
                        <a:t>地区補助金</a:t>
                      </a:r>
                      <a:r>
                        <a:rPr kumimoji="1" lang="en-US" altLang="ja-JP" sz="2400" b="0" dirty="0" smtClean="0">
                          <a:solidFill>
                            <a:schemeClr val="tx2">
                              <a:lumMod val="75000"/>
                            </a:schemeClr>
                          </a:solidFill>
                          <a:latin typeface="+mj-ea"/>
                          <a:ea typeface="+mj-ea"/>
                        </a:rPr>
                        <a:t>:</a:t>
                      </a:r>
                      <a:endParaRPr kumimoji="1" lang="ja-JP" altLang="en-US" sz="2400" b="0" dirty="0" smtClean="0">
                        <a:solidFill>
                          <a:schemeClr val="tx2">
                            <a:lumMod val="75000"/>
                          </a:schemeClr>
                        </a:solidFill>
                        <a:latin typeface="+mj-ea"/>
                        <a:ea typeface="+mj-ea"/>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lnSpc>
                          <a:spcPct val="200000"/>
                        </a:lnSpc>
                      </a:pPr>
                      <a:r>
                        <a:rPr kumimoji="1" lang="ja-JP" altLang="en-US" sz="2000" b="0" dirty="0" smtClean="0">
                          <a:solidFill>
                            <a:schemeClr val="tx1">
                              <a:lumMod val="75000"/>
                              <a:lumOff val="25000"/>
                            </a:schemeClr>
                          </a:solidFill>
                          <a:latin typeface="+mj-ea"/>
                          <a:ea typeface="+mj-ea"/>
                        </a:rPr>
                        <a:t> 地区に裁量権</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7" name="左中かっこ 6"/>
          <p:cNvSpPr/>
          <p:nvPr/>
        </p:nvSpPr>
        <p:spPr>
          <a:xfrm>
            <a:off x="1331640" y="4509120"/>
            <a:ext cx="288032" cy="1296144"/>
          </a:xfrm>
          <a:prstGeom prst="leftBrace">
            <a:avLst/>
          </a:prstGeom>
          <a:ln w="19050">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テキスト ボックス 11"/>
          <p:cNvSpPr txBox="1"/>
          <p:nvPr/>
        </p:nvSpPr>
        <p:spPr>
          <a:xfrm>
            <a:off x="755576" y="3279019"/>
            <a:ext cx="8178188" cy="400110"/>
          </a:xfrm>
          <a:prstGeom prst="rect">
            <a:avLst/>
          </a:prstGeom>
          <a:noFill/>
        </p:spPr>
        <p:txBody>
          <a:bodyPr wrap="square" rtlCol="0">
            <a:spAutoFit/>
          </a:bodyPr>
          <a:lstStyle/>
          <a:p>
            <a:r>
              <a:rPr lang="ja-JP" altLang="en-US" sz="2000" dirty="0"/>
              <a:t>持続性のある効果的な奉仕活動の実施と</a:t>
            </a:r>
            <a:r>
              <a:rPr lang="ja-JP" altLang="en-US" sz="2000" dirty="0" smtClean="0"/>
              <a:t>、ロータリー</a:t>
            </a:r>
            <a:r>
              <a:rPr lang="ja-JP" altLang="en-US" sz="2000" dirty="0"/>
              <a:t>の公共イメージの向上</a:t>
            </a:r>
          </a:p>
        </p:txBody>
      </p:sp>
      <p:sp>
        <p:nvSpPr>
          <p:cNvPr id="6" name="スライド番号プレースホルダー 5"/>
          <p:cNvSpPr>
            <a:spLocks noGrp="1"/>
          </p:cNvSpPr>
          <p:nvPr>
            <p:ph type="sldNum" sz="quarter" idx="12"/>
          </p:nvPr>
        </p:nvSpPr>
        <p:spPr>
          <a:xfrm>
            <a:off x="8743616" y="6448251"/>
            <a:ext cx="364888" cy="365125"/>
          </a:xfrm>
        </p:spPr>
        <p:txBody>
          <a:bodyPr/>
          <a:lstStyle/>
          <a:p>
            <a:fld id="{48296678-7821-497A-A94A-DDC763C0106C}" type="slidenum">
              <a:rPr kumimoji="1" lang="ja-JP" altLang="en-US" smtClean="0"/>
              <a:t>6</a:t>
            </a:fld>
            <a:endParaRPr kumimoji="1" lang="ja-JP" altLang="en-US" dirty="0"/>
          </a:p>
        </p:txBody>
      </p:sp>
    </p:spTree>
    <p:extLst>
      <p:ext uri="{BB962C8B-B14F-4D97-AF65-F5344CB8AC3E}">
        <p14:creationId xmlns:p14="http://schemas.microsoft.com/office/powerpoint/2010/main" val="27673506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サブタイトル 2"/>
          <p:cNvSpPr>
            <a:spLocks/>
          </p:cNvSpPr>
          <p:nvPr/>
        </p:nvSpPr>
        <p:spPr bwMode="auto">
          <a:xfrm>
            <a:off x="971600" y="5676900"/>
            <a:ext cx="2576513" cy="831850"/>
          </a:xfrm>
          <a:prstGeom prst="rect">
            <a:avLst/>
          </a:prstGeom>
          <a:solidFill>
            <a:schemeClr val="tx2"/>
          </a:solidFill>
          <a:ln w="22225">
            <a:solidFill>
              <a:schemeClr val="tx2"/>
            </a:solidFill>
            <a:miter lim="800000"/>
            <a:headEnd/>
            <a:tailEnd/>
          </a:ln>
        </p:spPr>
        <p:txBody>
          <a:bodyPr/>
          <a:lstStyle>
            <a:lvl1pPr marL="63500">
              <a:defRPr sz="2400">
                <a:solidFill>
                  <a:schemeClr val="tx1"/>
                </a:solidFill>
                <a:latin typeface="Arial" panose="020B0604020202020204" pitchFamily="34" charset="0"/>
                <a:ea typeface="ヒラギノ角ゴ Pro W3" pitchFamily="-84" charset="-128"/>
              </a:defRPr>
            </a:lvl1pPr>
            <a:lvl2pPr marL="742950" indent="-285750">
              <a:defRPr sz="2400">
                <a:solidFill>
                  <a:schemeClr val="tx1"/>
                </a:solidFill>
                <a:latin typeface="Arial" panose="020B0604020202020204" pitchFamily="34" charset="0"/>
                <a:ea typeface="ヒラギノ角ゴ Pro W3" pitchFamily="-84" charset="-128"/>
              </a:defRPr>
            </a:lvl2pPr>
            <a:lvl3pPr marL="1143000" indent="-228600">
              <a:defRPr sz="2400">
                <a:solidFill>
                  <a:schemeClr val="tx1"/>
                </a:solidFill>
                <a:latin typeface="Arial" panose="020B0604020202020204" pitchFamily="34" charset="0"/>
                <a:ea typeface="ヒラギノ角ゴ Pro W3" pitchFamily="-84" charset="-128"/>
              </a:defRPr>
            </a:lvl3pPr>
            <a:lvl4pPr marL="1600200" indent="-228600">
              <a:defRPr sz="2400">
                <a:solidFill>
                  <a:schemeClr val="tx1"/>
                </a:solidFill>
                <a:latin typeface="Arial" panose="020B0604020202020204" pitchFamily="34" charset="0"/>
                <a:ea typeface="ヒラギノ角ゴ Pro W3" pitchFamily="-84" charset="-128"/>
              </a:defRPr>
            </a:lvl4pPr>
            <a:lvl5pPr marL="2057400" indent="-228600">
              <a:defRPr sz="2400">
                <a:solidFill>
                  <a:schemeClr val="tx1"/>
                </a:solidFill>
                <a:latin typeface="Arial" panose="020B0604020202020204"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9pPr>
          </a:lstStyle>
          <a:p>
            <a:pPr algn="ctr" eaLnBrk="1" hangingPunct="1">
              <a:lnSpc>
                <a:spcPct val="90000"/>
              </a:lnSpc>
              <a:spcBef>
                <a:spcPts val="300"/>
              </a:spcBef>
              <a:buClr>
                <a:srgbClr val="99987F"/>
              </a:buClr>
              <a:buFont typeface="Georgia" panose="02040502050405020303" pitchFamily="18" charset="0"/>
              <a:buNone/>
            </a:pPr>
            <a:r>
              <a:rPr kumimoji="1" lang="ja-JP" altLang="en-US" b="1" dirty="0">
                <a:solidFill>
                  <a:schemeClr val="bg1"/>
                </a:solidFill>
                <a:latin typeface="+mj-ea"/>
                <a:ea typeface="+mj-ea"/>
                <a:cs typeface="ヒラギノ角ゴ Std W8"/>
              </a:rPr>
              <a:t>地区補助金</a:t>
            </a:r>
            <a:endParaRPr kumimoji="1" lang="en-US" altLang="ja-JP" b="1" dirty="0">
              <a:solidFill>
                <a:schemeClr val="bg1"/>
              </a:solidFill>
              <a:latin typeface="+mj-ea"/>
              <a:ea typeface="+mj-ea"/>
              <a:cs typeface="ヒラギノ角ゴ Std W8"/>
            </a:endParaRPr>
          </a:p>
          <a:p>
            <a:pPr algn="ctr" eaLnBrk="1" hangingPunct="1">
              <a:lnSpc>
                <a:spcPct val="90000"/>
              </a:lnSpc>
              <a:spcBef>
                <a:spcPts val="300"/>
              </a:spcBef>
              <a:buClr>
                <a:srgbClr val="99987F"/>
              </a:buClr>
              <a:buFont typeface="Georgia" panose="02040502050405020303" pitchFamily="18" charset="0"/>
              <a:buNone/>
            </a:pPr>
            <a:r>
              <a:rPr kumimoji="1" lang="ja-JP" altLang="en-US" b="1" dirty="0">
                <a:solidFill>
                  <a:schemeClr val="bg1"/>
                </a:solidFill>
                <a:latin typeface="+mj-ea"/>
                <a:ea typeface="+mj-ea"/>
                <a:cs typeface="ヒラギノ角ゴ Std W8"/>
              </a:rPr>
              <a:t> </a:t>
            </a:r>
            <a:r>
              <a:rPr kumimoji="1" lang="en-US" altLang="ja-JP" b="1" dirty="0">
                <a:solidFill>
                  <a:schemeClr val="bg1"/>
                </a:solidFill>
                <a:latin typeface="+mj-ea"/>
                <a:ea typeface="+mj-ea"/>
                <a:cs typeface="ヒラギノ角ゴ Std W8"/>
              </a:rPr>
              <a:t>(DG)</a:t>
            </a:r>
            <a:endParaRPr kumimoji="1" lang="ja-JP" altLang="en-US" b="1" dirty="0">
              <a:solidFill>
                <a:schemeClr val="bg1"/>
              </a:solidFill>
              <a:latin typeface="+mj-ea"/>
              <a:ea typeface="+mj-ea"/>
              <a:cs typeface="ヒラギノ角ゴ Std W8"/>
            </a:endParaRPr>
          </a:p>
        </p:txBody>
      </p:sp>
      <p:sp>
        <p:nvSpPr>
          <p:cNvPr id="5" name="正方形/長方形 4"/>
          <p:cNvSpPr>
            <a:spLocks noChangeArrowheads="1"/>
          </p:cNvSpPr>
          <p:nvPr/>
        </p:nvSpPr>
        <p:spPr bwMode="auto">
          <a:xfrm>
            <a:off x="1194173" y="2539606"/>
            <a:ext cx="6286500" cy="676275"/>
          </a:xfrm>
          <a:prstGeom prst="rect">
            <a:avLst/>
          </a:prstGeom>
          <a:noFill/>
          <a:ln w="28575">
            <a:solidFill>
              <a:schemeClr val="tx2"/>
            </a:solidFill>
            <a:miter lim="800000"/>
            <a:headEnd/>
            <a:tailEnd/>
          </a:ln>
          <a:effectLst>
            <a:outerShdw blurRad="40000" dist="23000" dir="5400000" rotWithShape="0">
              <a:srgbClr val="808080">
                <a:alpha val="34998"/>
              </a:srgbClr>
            </a:outerShdw>
          </a:effectLst>
        </p:spPr>
        <p:txBody>
          <a:bodyPr anchor="ctr"/>
          <a:lstStyle>
            <a:lvl1pPr eaLnBrk="0" hangingPunct="0">
              <a:defRPr kumimoji="1">
                <a:solidFill>
                  <a:schemeClr val="tx1"/>
                </a:solidFill>
                <a:latin typeface="Georgia" panose="02040502050405020303" pitchFamily="18" charset="0"/>
                <a:ea typeface="ＭＳ Ｐゴシック" panose="020B0600070205080204" pitchFamily="50" charset="-128"/>
              </a:defRPr>
            </a:lvl1pPr>
            <a:lvl2pPr marL="742950" indent="-285750" eaLnBrk="0" hangingPunct="0">
              <a:defRPr kumimoji="1">
                <a:solidFill>
                  <a:schemeClr val="tx1"/>
                </a:solidFill>
                <a:latin typeface="Georgia" panose="02040502050405020303" pitchFamily="18" charset="0"/>
                <a:ea typeface="ＭＳ Ｐゴシック" panose="020B0600070205080204" pitchFamily="50" charset="-128"/>
              </a:defRPr>
            </a:lvl2pPr>
            <a:lvl3pPr marL="1143000" indent="-228600" eaLnBrk="0" hangingPunct="0">
              <a:defRPr kumimoji="1">
                <a:solidFill>
                  <a:schemeClr val="tx1"/>
                </a:solidFill>
                <a:latin typeface="Georgia" panose="02040502050405020303" pitchFamily="18" charset="0"/>
                <a:ea typeface="ＭＳ Ｐゴシック" panose="020B0600070205080204" pitchFamily="50" charset="-128"/>
              </a:defRPr>
            </a:lvl3pPr>
            <a:lvl4pPr marL="1600200" indent="-228600" eaLnBrk="0" hangingPunct="0">
              <a:defRPr kumimoji="1">
                <a:solidFill>
                  <a:schemeClr val="tx1"/>
                </a:solidFill>
                <a:latin typeface="Georgia" panose="02040502050405020303" pitchFamily="18" charset="0"/>
                <a:ea typeface="ＭＳ Ｐゴシック" panose="020B0600070205080204" pitchFamily="50" charset="-128"/>
              </a:defRPr>
            </a:lvl4pPr>
            <a:lvl5pPr marL="2057400" indent="-228600" eaLnBrk="0" hangingPunct="0">
              <a:defRPr kumimoji="1">
                <a:solidFill>
                  <a:schemeClr val="tx1"/>
                </a:solidFill>
                <a:latin typeface="Georgia" panose="02040502050405020303" pitchFamily="18"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9pPr>
          </a:lstStyle>
          <a:p>
            <a:pPr algn="ctr" eaLnBrk="1" fontAlgn="auto" hangingPunct="1">
              <a:spcBef>
                <a:spcPts val="0"/>
              </a:spcBef>
              <a:spcAft>
                <a:spcPts val="0"/>
              </a:spcAft>
              <a:defRPr/>
            </a:pPr>
            <a:r>
              <a:rPr lang="ja-JP" altLang="en-US" sz="3200" b="1" dirty="0" smtClean="0">
                <a:solidFill>
                  <a:schemeClr val="tx2">
                    <a:lumMod val="50000"/>
                  </a:schemeClr>
                </a:solidFill>
                <a:latin typeface="HGP明朝E" panose="02020900000000000000" pitchFamily="18" charset="-128"/>
                <a:ea typeface="HGP明朝E" panose="02020900000000000000" pitchFamily="18" charset="-128"/>
                <a:cs typeface="ヒラギノ角ゴ Std W8"/>
              </a:rPr>
              <a:t>３年前の</a:t>
            </a:r>
            <a:r>
              <a:rPr lang="ja-JP" altLang="en-US" sz="3200" b="1" dirty="0" smtClean="0">
                <a:solidFill>
                  <a:schemeClr val="tx2">
                    <a:lumMod val="50000"/>
                  </a:schemeClr>
                </a:solidFill>
                <a:latin typeface="HGP明朝E" panose="02020900000000000000" pitchFamily="18" charset="-128"/>
                <a:ea typeface="HGP明朝E" panose="02020900000000000000" pitchFamily="18" charset="-128"/>
                <a:cs typeface="ヒラギノ角ゴ Std W8"/>
              </a:rPr>
              <a:t>年 </a:t>
            </a:r>
            <a:r>
              <a:rPr lang="ja-JP" altLang="en-US" sz="3200" b="1" dirty="0" smtClean="0">
                <a:solidFill>
                  <a:schemeClr val="tx2">
                    <a:lumMod val="50000"/>
                  </a:schemeClr>
                </a:solidFill>
                <a:latin typeface="HGP明朝E" panose="02020900000000000000" pitchFamily="18" charset="-128"/>
                <a:ea typeface="HGP明朝E" panose="02020900000000000000" pitchFamily="18" charset="-128"/>
                <a:cs typeface="ヒラギノ角ゴ Std W8"/>
              </a:rPr>
              <a:t>次 基 金 寄 付 </a:t>
            </a:r>
          </a:p>
        </p:txBody>
      </p:sp>
      <p:sp>
        <p:nvSpPr>
          <p:cNvPr id="63495" name="正方形/長方形 8"/>
          <p:cNvSpPr>
            <a:spLocks noChangeArrowheads="1"/>
          </p:cNvSpPr>
          <p:nvPr/>
        </p:nvSpPr>
        <p:spPr bwMode="auto">
          <a:xfrm>
            <a:off x="1736988" y="3277321"/>
            <a:ext cx="10223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Georgia" panose="02040502050405020303" pitchFamily="18" charset="0"/>
                <a:ea typeface="ＭＳ Ｐゴシック" panose="020B0600070205080204" pitchFamily="50" charset="-128"/>
              </a:defRPr>
            </a:lvl1pPr>
            <a:lvl2pPr marL="742950" indent="-285750" eaLnBrk="0" hangingPunct="0">
              <a:defRPr kumimoji="1">
                <a:solidFill>
                  <a:schemeClr val="tx1"/>
                </a:solidFill>
                <a:latin typeface="Georgia" panose="02040502050405020303" pitchFamily="18" charset="0"/>
                <a:ea typeface="ＭＳ Ｐゴシック" panose="020B0600070205080204" pitchFamily="50" charset="-128"/>
              </a:defRPr>
            </a:lvl2pPr>
            <a:lvl3pPr marL="1143000" indent="-228600" eaLnBrk="0" hangingPunct="0">
              <a:defRPr kumimoji="1">
                <a:solidFill>
                  <a:schemeClr val="tx1"/>
                </a:solidFill>
                <a:latin typeface="Georgia" panose="02040502050405020303" pitchFamily="18" charset="0"/>
                <a:ea typeface="ＭＳ Ｐゴシック" panose="020B0600070205080204" pitchFamily="50" charset="-128"/>
              </a:defRPr>
            </a:lvl3pPr>
            <a:lvl4pPr marL="1600200" indent="-228600" eaLnBrk="0" hangingPunct="0">
              <a:defRPr kumimoji="1">
                <a:solidFill>
                  <a:schemeClr val="tx1"/>
                </a:solidFill>
                <a:latin typeface="Georgia" panose="02040502050405020303" pitchFamily="18" charset="0"/>
                <a:ea typeface="ＭＳ Ｐゴシック" panose="020B0600070205080204" pitchFamily="50" charset="-128"/>
              </a:defRPr>
            </a:lvl4pPr>
            <a:lvl5pPr marL="2057400" indent="-228600" eaLnBrk="0" hangingPunct="0">
              <a:defRPr kumimoji="1">
                <a:solidFill>
                  <a:schemeClr val="tx1"/>
                </a:solidFill>
                <a:latin typeface="Georgia" panose="02040502050405020303" pitchFamily="18"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9pPr>
          </a:lstStyle>
          <a:p>
            <a:pPr eaLnBrk="1" fontAlgn="auto" hangingPunct="1">
              <a:spcBef>
                <a:spcPts val="0"/>
              </a:spcBef>
              <a:spcAft>
                <a:spcPts val="0"/>
              </a:spcAft>
              <a:defRPr/>
            </a:pPr>
            <a:r>
              <a:rPr lang="en-US" altLang="ja-JP" sz="2000" b="1" dirty="0" smtClean="0">
                <a:solidFill>
                  <a:schemeClr val="tx2">
                    <a:lumMod val="60000"/>
                    <a:lumOff val="40000"/>
                  </a:schemeClr>
                </a:solidFill>
                <a:latin typeface="HGPｺﾞｼｯｸE" panose="020B0900000000000000" pitchFamily="50" charset="-128"/>
                <a:ea typeface="HGPｺﾞｼｯｸE" panose="020B0900000000000000" pitchFamily="50" charset="-128"/>
                <a:cs typeface="ヒラギノ角ゴ Std W8"/>
              </a:rPr>
              <a:t>50</a:t>
            </a:r>
            <a:r>
              <a:rPr lang="ja-JP" altLang="en-US" sz="2000" b="1" dirty="0" smtClean="0">
                <a:solidFill>
                  <a:schemeClr val="tx2">
                    <a:lumMod val="60000"/>
                    <a:lumOff val="40000"/>
                  </a:schemeClr>
                </a:solidFill>
                <a:latin typeface="HGPｺﾞｼｯｸE" panose="020B0900000000000000" pitchFamily="50" charset="-128"/>
                <a:ea typeface="HGPｺﾞｼｯｸE" panose="020B0900000000000000" pitchFamily="50" charset="-128"/>
                <a:cs typeface="ヒラギノ角ゴ Std W8"/>
              </a:rPr>
              <a:t>％</a:t>
            </a:r>
            <a:r>
              <a:rPr lang="en-US" altLang="ja-JP" sz="2000" b="1" dirty="0" smtClean="0">
                <a:solidFill>
                  <a:schemeClr val="tx2">
                    <a:lumMod val="60000"/>
                    <a:lumOff val="40000"/>
                  </a:schemeClr>
                </a:solidFill>
                <a:latin typeface="HGPｺﾞｼｯｸE" panose="020B0900000000000000" pitchFamily="50" charset="-128"/>
                <a:ea typeface="HGPｺﾞｼｯｸE" panose="020B0900000000000000" pitchFamily="50" charset="-128"/>
                <a:cs typeface="ヒラギノ角ゴ Std W8"/>
              </a:rPr>
              <a:t> </a:t>
            </a:r>
            <a:endParaRPr lang="ja-JP" altLang="en-US" sz="2000" b="1" dirty="0" smtClean="0">
              <a:solidFill>
                <a:schemeClr val="tx2">
                  <a:lumMod val="60000"/>
                  <a:lumOff val="40000"/>
                </a:schemeClr>
              </a:solidFill>
              <a:latin typeface="HGPｺﾞｼｯｸE" panose="020B0900000000000000" pitchFamily="50" charset="-128"/>
              <a:ea typeface="HGPｺﾞｼｯｸE" panose="020B0900000000000000" pitchFamily="50" charset="-128"/>
              <a:cs typeface="ヒラギノ角ゴ Std W8"/>
            </a:endParaRPr>
          </a:p>
        </p:txBody>
      </p:sp>
      <p:sp>
        <p:nvSpPr>
          <p:cNvPr id="63496" name="テキスト ボックス 9"/>
          <p:cNvSpPr txBox="1">
            <a:spLocks noChangeArrowheads="1"/>
          </p:cNvSpPr>
          <p:nvPr/>
        </p:nvSpPr>
        <p:spPr bwMode="auto">
          <a:xfrm>
            <a:off x="6377782" y="3349266"/>
            <a:ext cx="8302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Georgia" panose="02040502050405020303" pitchFamily="18" charset="0"/>
                <a:ea typeface="ＭＳ Ｐゴシック" panose="020B0600070205080204" pitchFamily="50" charset="-128"/>
              </a:defRPr>
            </a:lvl1pPr>
            <a:lvl2pPr marL="742950" indent="-285750" eaLnBrk="0" hangingPunct="0">
              <a:defRPr kumimoji="1">
                <a:solidFill>
                  <a:schemeClr val="tx1"/>
                </a:solidFill>
                <a:latin typeface="Georgia" panose="02040502050405020303" pitchFamily="18" charset="0"/>
                <a:ea typeface="ＭＳ Ｐゴシック" panose="020B0600070205080204" pitchFamily="50" charset="-128"/>
              </a:defRPr>
            </a:lvl2pPr>
            <a:lvl3pPr marL="1143000" indent="-228600" eaLnBrk="0" hangingPunct="0">
              <a:defRPr kumimoji="1">
                <a:solidFill>
                  <a:schemeClr val="tx1"/>
                </a:solidFill>
                <a:latin typeface="Georgia" panose="02040502050405020303" pitchFamily="18" charset="0"/>
                <a:ea typeface="ＭＳ Ｐゴシック" panose="020B0600070205080204" pitchFamily="50" charset="-128"/>
              </a:defRPr>
            </a:lvl3pPr>
            <a:lvl4pPr marL="1600200" indent="-228600" eaLnBrk="0" hangingPunct="0">
              <a:defRPr kumimoji="1">
                <a:solidFill>
                  <a:schemeClr val="tx1"/>
                </a:solidFill>
                <a:latin typeface="Georgia" panose="02040502050405020303" pitchFamily="18" charset="0"/>
                <a:ea typeface="ＭＳ Ｐゴシック" panose="020B0600070205080204" pitchFamily="50" charset="-128"/>
              </a:defRPr>
            </a:lvl4pPr>
            <a:lvl5pPr marL="2057400" indent="-228600" eaLnBrk="0" hangingPunct="0">
              <a:defRPr kumimoji="1">
                <a:solidFill>
                  <a:schemeClr val="tx1"/>
                </a:solidFill>
                <a:latin typeface="Georgia" panose="02040502050405020303" pitchFamily="18"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9pPr>
          </a:lstStyle>
          <a:p>
            <a:pPr eaLnBrk="1" fontAlgn="auto" hangingPunct="1">
              <a:spcBef>
                <a:spcPts val="0"/>
              </a:spcBef>
              <a:spcAft>
                <a:spcPts val="0"/>
              </a:spcAft>
              <a:defRPr/>
            </a:pPr>
            <a:r>
              <a:rPr lang="en-US" altLang="ja-JP" sz="2000" b="1" dirty="0" smtClean="0">
                <a:solidFill>
                  <a:schemeClr val="tx2">
                    <a:lumMod val="60000"/>
                    <a:lumOff val="40000"/>
                  </a:schemeClr>
                </a:solidFill>
                <a:latin typeface="HGPｺﾞｼｯｸE" panose="020B0900000000000000" pitchFamily="50" charset="-128"/>
                <a:ea typeface="HGPｺﾞｼｯｸE" panose="020B0900000000000000" pitchFamily="50" charset="-128"/>
                <a:cs typeface="ヒラギノ角ゴ Std W8"/>
              </a:rPr>
              <a:t>50</a:t>
            </a:r>
            <a:r>
              <a:rPr lang="ja-JP" altLang="en-US" sz="2000" b="1" dirty="0" smtClean="0">
                <a:solidFill>
                  <a:schemeClr val="tx2">
                    <a:lumMod val="60000"/>
                    <a:lumOff val="40000"/>
                  </a:schemeClr>
                </a:solidFill>
                <a:latin typeface="HGPｺﾞｼｯｸE" panose="020B0900000000000000" pitchFamily="50" charset="-128"/>
                <a:ea typeface="HGPｺﾞｼｯｸE" panose="020B0900000000000000" pitchFamily="50" charset="-128"/>
                <a:cs typeface="ヒラギノ角ゴ Std W8"/>
              </a:rPr>
              <a:t>％</a:t>
            </a:r>
          </a:p>
        </p:txBody>
      </p:sp>
      <p:sp>
        <p:nvSpPr>
          <p:cNvPr id="27654" name="正方形/長方形 10"/>
          <p:cNvSpPr>
            <a:spLocks noChangeArrowheads="1"/>
          </p:cNvSpPr>
          <p:nvPr/>
        </p:nvSpPr>
        <p:spPr bwMode="auto">
          <a:xfrm>
            <a:off x="4932040" y="4016086"/>
            <a:ext cx="3659188" cy="479425"/>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D9EF"/>
                </a:solidFill>
              </a14:hiddenFill>
            </a:ext>
          </a:extLst>
        </p:spPr>
        <p:txBody>
          <a:bodyPr>
            <a:spAutoFit/>
          </a:bodyPr>
          <a:lstStyle>
            <a:lvl1pPr>
              <a:defRPr sz="2400">
                <a:solidFill>
                  <a:schemeClr val="tx1"/>
                </a:solidFill>
                <a:latin typeface="Arial" panose="020B0604020202020204" pitchFamily="34" charset="0"/>
                <a:ea typeface="ヒラギノ角ゴ Pro W3" pitchFamily="-84" charset="-128"/>
              </a:defRPr>
            </a:lvl1pPr>
            <a:lvl2pPr marL="742950" indent="-285750">
              <a:defRPr sz="2400">
                <a:solidFill>
                  <a:schemeClr val="tx1"/>
                </a:solidFill>
                <a:latin typeface="Arial" panose="020B0604020202020204" pitchFamily="34" charset="0"/>
                <a:ea typeface="ヒラギノ角ゴ Pro W3" pitchFamily="-84" charset="-128"/>
              </a:defRPr>
            </a:lvl2pPr>
            <a:lvl3pPr marL="1143000" indent="-228600">
              <a:defRPr sz="2400">
                <a:solidFill>
                  <a:schemeClr val="tx1"/>
                </a:solidFill>
                <a:latin typeface="Arial" panose="020B0604020202020204" pitchFamily="34" charset="0"/>
                <a:ea typeface="ヒラギノ角ゴ Pro W3" pitchFamily="-84" charset="-128"/>
              </a:defRPr>
            </a:lvl3pPr>
            <a:lvl4pPr marL="1600200" indent="-228600">
              <a:defRPr sz="2400">
                <a:solidFill>
                  <a:schemeClr val="tx1"/>
                </a:solidFill>
                <a:latin typeface="Arial" panose="020B0604020202020204" pitchFamily="34" charset="0"/>
                <a:ea typeface="ヒラギノ角ゴ Pro W3" pitchFamily="-84" charset="-128"/>
              </a:defRPr>
            </a:lvl4pPr>
            <a:lvl5pPr marL="2057400" indent="-228600">
              <a:defRPr sz="2400">
                <a:solidFill>
                  <a:schemeClr val="tx1"/>
                </a:solidFill>
                <a:latin typeface="Arial" panose="020B0604020202020204"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9pPr>
          </a:lstStyle>
          <a:p>
            <a:pPr eaLnBrk="1" hangingPunct="1"/>
            <a:r>
              <a:rPr kumimoji="1" lang="en-US" altLang="ja-JP" dirty="0">
                <a:solidFill>
                  <a:schemeClr val="tx2"/>
                </a:solidFill>
                <a:latin typeface="+mj-ea"/>
                <a:ea typeface="+mj-ea"/>
                <a:cs typeface="ヒラギノ角ゴ StdN W8"/>
              </a:rPr>
              <a:t> </a:t>
            </a:r>
            <a:r>
              <a:rPr kumimoji="1" lang="ja-JP" altLang="en-US" b="1" dirty="0">
                <a:solidFill>
                  <a:schemeClr val="tx2"/>
                </a:solidFill>
                <a:latin typeface="+mj-ea"/>
                <a:ea typeface="+mj-ea"/>
                <a:cs typeface="ヒラギノ角ゴ Std W8"/>
              </a:rPr>
              <a:t>国際財団活動資金</a:t>
            </a:r>
            <a:r>
              <a:rPr kumimoji="1" lang="en-US" altLang="ja-JP" b="1" dirty="0">
                <a:solidFill>
                  <a:schemeClr val="tx2"/>
                </a:solidFill>
                <a:latin typeface="+mj-ea"/>
                <a:ea typeface="+mj-ea"/>
                <a:cs typeface="ヒラギノ角ゴ StdN W8"/>
              </a:rPr>
              <a:t>(WF) </a:t>
            </a:r>
            <a:endParaRPr kumimoji="1" lang="en-US" altLang="ja-JP" b="1" dirty="0">
              <a:solidFill>
                <a:schemeClr val="tx2"/>
              </a:solidFill>
              <a:latin typeface="+mj-ea"/>
              <a:ea typeface="+mj-ea"/>
              <a:cs typeface="ヒラギノ角ゴ Std W8"/>
            </a:endParaRPr>
          </a:p>
        </p:txBody>
      </p:sp>
      <p:sp>
        <p:nvSpPr>
          <p:cNvPr id="27655" name="テキスト ボックス 12"/>
          <p:cNvSpPr txBox="1">
            <a:spLocks noChangeArrowheads="1"/>
          </p:cNvSpPr>
          <p:nvPr/>
        </p:nvSpPr>
        <p:spPr bwMode="auto">
          <a:xfrm>
            <a:off x="4168775" y="5676900"/>
            <a:ext cx="3751262" cy="831850"/>
          </a:xfrm>
          <a:prstGeom prst="rect">
            <a:avLst/>
          </a:prstGeom>
          <a:solidFill>
            <a:schemeClr val="tx2"/>
          </a:solidFill>
          <a:ln w="22225">
            <a:solidFill>
              <a:schemeClr val="tx2"/>
            </a:solidFill>
            <a:miter lim="800000"/>
            <a:headEnd/>
            <a:tailEnd/>
          </a:ln>
        </p:spPr>
        <p:txBody>
          <a:bodyPr>
            <a:spAutoFit/>
          </a:bodyPr>
          <a:lstStyle>
            <a:lvl1pPr>
              <a:defRPr sz="2400">
                <a:solidFill>
                  <a:schemeClr val="tx1"/>
                </a:solidFill>
                <a:latin typeface="Arial" panose="020B0604020202020204" pitchFamily="34" charset="0"/>
                <a:ea typeface="ヒラギノ角ゴ Pro W3" pitchFamily="-84" charset="-128"/>
              </a:defRPr>
            </a:lvl1pPr>
            <a:lvl2pPr marL="742950" indent="-285750">
              <a:defRPr sz="2400">
                <a:solidFill>
                  <a:schemeClr val="tx1"/>
                </a:solidFill>
                <a:latin typeface="Arial" panose="020B0604020202020204" pitchFamily="34" charset="0"/>
                <a:ea typeface="ヒラギノ角ゴ Pro W3" pitchFamily="-84" charset="-128"/>
              </a:defRPr>
            </a:lvl2pPr>
            <a:lvl3pPr marL="1143000" indent="-228600">
              <a:defRPr sz="2400">
                <a:solidFill>
                  <a:schemeClr val="tx1"/>
                </a:solidFill>
                <a:latin typeface="Arial" panose="020B0604020202020204" pitchFamily="34" charset="0"/>
                <a:ea typeface="ヒラギノ角ゴ Pro W3" pitchFamily="-84" charset="-128"/>
              </a:defRPr>
            </a:lvl3pPr>
            <a:lvl4pPr marL="1600200" indent="-228600">
              <a:defRPr sz="2400">
                <a:solidFill>
                  <a:schemeClr val="tx1"/>
                </a:solidFill>
                <a:latin typeface="Arial" panose="020B0604020202020204" pitchFamily="34" charset="0"/>
                <a:ea typeface="ヒラギノ角ゴ Pro W3" pitchFamily="-84" charset="-128"/>
              </a:defRPr>
            </a:lvl4pPr>
            <a:lvl5pPr marL="2057400" indent="-228600">
              <a:defRPr sz="2400">
                <a:solidFill>
                  <a:schemeClr val="tx1"/>
                </a:solidFill>
                <a:latin typeface="Arial" panose="020B0604020202020204"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9pPr>
          </a:lstStyle>
          <a:p>
            <a:pPr algn="ctr" eaLnBrk="1" hangingPunct="1"/>
            <a:r>
              <a:rPr kumimoji="1" lang="ja-JP" altLang="en-US" b="1" dirty="0">
                <a:solidFill>
                  <a:schemeClr val="bg1"/>
                </a:solidFill>
                <a:latin typeface="+mj-ea"/>
                <a:ea typeface="+mj-ea"/>
                <a:cs typeface="ヒラギノ角ゴ Std W8"/>
              </a:rPr>
              <a:t>グローバル補助金</a:t>
            </a:r>
            <a:endParaRPr kumimoji="1" lang="en-US" altLang="ja-JP" b="1" dirty="0">
              <a:solidFill>
                <a:schemeClr val="bg1"/>
              </a:solidFill>
              <a:latin typeface="+mj-ea"/>
              <a:ea typeface="+mj-ea"/>
              <a:cs typeface="ヒラギノ角ゴ Std W8"/>
            </a:endParaRPr>
          </a:p>
          <a:p>
            <a:pPr algn="ctr" eaLnBrk="1" hangingPunct="1"/>
            <a:r>
              <a:rPr kumimoji="1" lang="en-US" altLang="ja-JP" b="1" dirty="0">
                <a:solidFill>
                  <a:schemeClr val="bg1"/>
                </a:solidFill>
                <a:latin typeface="+mj-ea"/>
                <a:ea typeface="+mj-ea"/>
                <a:cs typeface="ヒラギノ角ゴ Std W8"/>
              </a:rPr>
              <a:t> (GG) </a:t>
            </a:r>
            <a:endParaRPr kumimoji="1" lang="ja-JP" altLang="en-US" b="1" dirty="0">
              <a:solidFill>
                <a:schemeClr val="bg1"/>
              </a:solidFill>
              <a:latin typeface="+mj-ea"/>
              <a:ea typeface="+mj-ea"/>
              <a:cs typeface="ヒラギノ角ゴ Std W8"/>
            </a:endParaRPr>
          </a:p>
        </p:txBody>
      </p:sp>
      <p:sp>
        <p:nvSpPr>
          <p:cNvPr id="16392" name="テキスト ボックス 27"/>
          <p:cNvSpPr txBox="1">
            <a:spLocks noChangeArrowheads="1"/>
          </p:cNvSpPr>
          <p:nvPr/>
        </p:nvSpPr>
        <p:spPr bwMode="auto">
          <a:xfrm>
            <a:off x="6292144" y="4841805"/>
            <a:ext cx="25225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300"/>
              </a:spcBef>
              <a:buClr>
                <a:srgbClr val="A04DA3"/>
              </a:buClr>
              <a:buFont typeface="Georgia" panose="02040502050405020303" pitchFamily="18" charset="0"/>
              <a:buChar char="•"/>
              <a:defRPr kumimoji="1" sz="2800">
                <a:solidFill>
                  <a:schemeClr val="tx1"/>
                </a:solidFill>
                <a:latin typeface="Georgia" panose="02040502050405020303" pitchFamily="18" charset="0"/>
                <a:ea typeface="HG明朝B" panose="02020809000000000000" pitchFamily="17" charset="-128"/>
              </a:defRPr>
            </a:lvl1pPr>
            <a:lvl2pPr marL="742950" indent="-285750" eaLnBrk="0" hangingPunct="0">
              <a:spcBef>
                <a:spcPts val="300"/>
              </a:spcBef>
              <a:buClr>
                <a:schemeClr val="accent2"/>
              </a:buClr>
              <a:buFont typeface="Georgia" panose="02040502050405020303" pitchFamily="18" charset="0"/>
              <a:buChar char="▫"/>
              <a:defRPr kumimoji="1" sz="2600">
                <a:solidFill>
                  <a:schemeClr val="accent2"/>
                </a:solidFill>
                <a:latin typeface="Georgia" panose="02040502050405020303" pitchFamily="18" charset="0"/>
                <a:ea typeface="HG明朝B" panose="02020809000000000000" pitchFamily="17" charset="-128"/>
              </a:defRPr>
            </a:lvl2pPr>
            <a:lvl3pPr marL="1143000" indent="-228600" eaLnBrk="0" hangingPunct="0">
              <a:spcBef>
                <a:spcPts val="300"/>
              </a:spcBef>
              <a:buClr>
                <a:schemeClr val="accent1"/>
              </a:buClr>
              <a:buFont typeface="Wingdings 2" panose="05020102010507070707" pitchFamily="18" charset="2"/>
              <a:buChar char=""/>
              <a:defRPr kumimoji="1" sz="2400">
                <a:solidFill>
                  <a:schemeClr val="accent1"/>
                </a:solidFill>
                <a:latin typeface="Georgia" panose="02040502050405020303" pitchFamily="18" charset="0"/>
                <a:ea typeface="HG明朝B" panose="02020809000000000000" pitchFamily="17" charset="-128"/>
              </a:defRPr>
            </a:lvl3pPr>
            <a:lvl4pPr marL="1600200" indent="-228600" eaLnBrk="0" hangingPunct="0">
              <a:spcBef>
                <a:spcPts val="300"/>
              </a:spcBef>
              <a:buClr>
                <a:schemeClr val="accent1"/>
              </a:buClr>
              <a:buFont typeface="Wingdings 2" panose="05020102010507070707" pitchFamily="18" charset="2"/>
              <a:buChar char=""/>
              <a:defRPr kumimoji="1" sz="2200">
                <a:solidFill>
                  <a:schemeClr val="accent1"/>
                </a:solidFill>
                <a:latin typeface="Georgia" panose="02040502050405020303" pitchFamily="18" charset="0"/>
                <a:ea typeface="HG明朝B" panose="02020809000000000000" pitchFamily="17" charset="-128"/>
              </a:defRPr>
            </a:lvl4pPr>
            <a:lvl5pPr marL="2057400" indent="-228600" eaLnBrk="0" hangingPunct="0">
              <a:spcBef>
                <a:spcPts val="300"/>
              </a:spcBef>
              <a:buClr>
                <a:srgbClr val="A04DA3"/>
              </a:buClr>
              <a:buFont typeface="Georgia" panose="02040502050405020303" pitchFamily="18" charset="0"/>
              <a:buChar char="▫"/>
              <a:defRPr kumimoji="1" sz="2000">
                <a:solidFill>
                  <a:srgbClr val="A04DA3"/>
                </a:solidFill>
                <a:latin typeface="Georgia" panose="02040502050405020303" pitchFamily="18" charset="0"/>
                <a:ea typeface="HG明朝B" panose="02020809000000000000" pitchFamily="17" charset="-128"/>
              </a:defRPr>
            </a:lvl5pPr>
            <a:lvl6pPr marL="2514600" indent="-228600" eaLnBrk="0" fontAlgn="base" hangingPunct="0">
              <a:spcBef>
                <a:spcPts val="300"/>
              </a:spcBef>
              <a:spcAft>
                <a:spcPct val="0"/>
              </a:spcAft>
              <a:buClr>
                <a:srgbClr val="A04DA3"/>
              </a:buClr>
              <a:buFont typeface="Georgia" panose="02040502050405020303" pitchFamily="18" charset="0"/>
              <a:buChar char="▫"/>
              <a:defRPr kumimoji="1" sz="2000">
                <a:solidFill>
                  <a:srgbClr val="A04DA3"/>
                </a:solidFill>
                <a:latin typeface="Georgia" panose="02040502050405020303" pitchFamily="18" charset="0"/>
                <a:ea typeface="HG明朝B" panose="02020809000000000000" pitchFamily="17" charset="-128"/>
              </a:defRPr>
            </a:lvl6pPr>
            <a:lvl7pPr marL="2971800" indent="-228600" eaLnBrk="0" fontAlgn="base" hangingPunct="0">
              <a:spcBef>
                <a:spcPts val="300"/>
              </a:spcBef>
              <a:spcAft>
                <a:spcPct val="0"/>
              </a:spcAft>
              <a:buClr>
                <a:srgbClr val="A04DA3"/>
              </a:buClr>
              <a:buFont typeface="Georgia" panose="02040502050405020303" pitchFamily="18" charset="0"/>
              <a:buChar char="▫"/>
              <a:defRPr kumimoji="1" sz="2000">
                <a:solidFill>
                  <a:srgbClr val="A04DA3"/>
                </a:solidFill>
                <a:latin typeface="Georgia" panose="02040502050405020303" pitchFamily="18" charset="0"/>
                <a:ea typeface="HG明朝B" panose="02020809000000000000" pitchFamily="17" charset="-128"/>
              </a:defRPr>
            </a:lvl7pPr>
            <a:lvl8pPr marL="3429000" indent="-228600" eaLnBrk="0" fontAlgn="base" hangingPunct="0">
              <a:spcBef>
                <a:spcPts val="300"/>
              </a:spcBef>
              <a:spcAft>
                <a:spcPct val="0"/>
              </a:spcAft>
              <a:buClr>
                <a:srgbClr val="A04DA3"/>
              </a:buClr>
              <a:buFont typeface="Georgia" panose="02040502050405020303" pitchFamily="18" charset="0"/>
              <a:buChar char="▫"/>
              <a:defRPr kumimoji="1" sz="2000">
                <a:solidFill>
                  <a:srgbClr val="A04DA3"/>
                </a:solidFill>
                <a:latin typeface="Georgia" panose="02040502050405020303" pitchFamily="18" charset="0"/>
                <a:ea typeface="HG明朝B" panose="02020809000000000000" pitchFamily="17" charset="-128"/>
              </a:defRPr>
            </a:lvl8pPr>
            <a:lvl9pPr marL="3886200" indent="-228600" eaLnBrk="0" fontAlgn="base" hangingPunct="0">
              <a:spcBef>
                <a:spcPts val="300"/>
              </a:spcBef>
              <a:spcAft>
                <a:spcPct val="0"/>
              </a:spcAft>
              <a:buClr>
                <a:srgbClr val="A04DA3"/>
              </a:buClr>
              <a:buFont typeface="Georgia" panose="02040502050405020303" pitchFamily="18" charset="0"/>
              <a:buChar char="▫"/>
              <a:defRPr kumimoji="1" sz="2000">
                <a:solidFill>
                  <a:srgbClr val="A04DA3"/>
                </a:solidFill>
                <a:latin typeface="Georgia" panose="02040502050405020303" pitchFamily="18" charset="0"/>
                <a:ea typeface="HG明朝B" panose="02020809000000000000" pitchFamily="17" charset="-128"/>
              </a:defRPr>
            </a:lvl9pPr>
          </a:lstStyle>
          <a:p>
            <a:pPr eaLnBrk="1" hangingPunct="1">
              <a:spcBef>
                <a:spcPct val="0"/>
              </a:spcBef>
              <a:buClrTx/>
              <a:buFontTx/>
              <a:buNone/>
              <a:defRPr/>
            </a:pPr>
            <a:r>
              <a:rPr lang="ja-JP" altLang="en-US" sz="1800" b="1" dirty="0" smtClean="0">
                <a:solidFill>
                  <a:schemeClr val="tx2">
                    <a:lumMod val="60000"/>
                    <a:lumOff val="40000"/>
                  </a:schemeClr>
                </a:solidFill>
                <a:latin typeface="HGSｺﾞｼｯｸE" panose="020B0900000000000000" pitchFamily="50" charset="-128"/>
                <a:ea typeface="HGSｺﾞｼｯｸE" panose="020B0900000000000000" pitchFamily="50" charset="-128"/>
              </a:rPr>
              <a:t>マッチング </a:t>
            </a:r>
            <a:r>
              <a:rPr lang="en-US" altLang="ja-JP" sz="1800" b="1" dirty="0" smtClean="0">
                <a:solidFill>
                  <a:schemeClr val="tx2">
                    <a:lumMod val="60000"/>
                    <a:lumOff val="40000"/>
                  </a:schemeClr>
                </a:solidFill>
                <a:latin typeface="HGSｺﾞｼｯｸE" panose="020B0900000000000000" pitchFamily="50" charset="-128"/>
                <a:ea typeface="HGSｺﾞｼｯｸE" panose="020B0900000000000000" pitchFamily="50" charset="-128"/>
              </a:rPr>
              <a:t>(</a:t>
            </a:r>
            <a:r>
              <a:rPr lang="ja-JP" altLang="en-US" sz="1800" b="1" dirty="0" smtClean="0">
                <a:solidFill>
                  <a:schemeClr val="tx2">
                    <a:lumMod val="60000"/>
                    <a:lumOff val="40000"/>
                  </a:schemeClr>
                </a:solidFill>
                <a:latin typeface="HGSｺﾞｼｯｸE" panose="020B0900000000000000" pitchFamily="50" charset="-128"/>
                <a:ea typeface="HGSｺﾞｼｯｸE" panose="020B0900000000000000" pitchFamily="50" charset="-128"/>
              </a:rPr>
              <a:t>上乗せ）</a:t>
            </a:r>
          </a:p>
        </p:txBody>
      </p:sp>
      <p:sp>
        <p:nvSpPr>
          <p:cNvPr id="27657" name="テキスト ボックス 23"/>
          <p:cNvSpPr txBox="1">
            <a:spLocks noChangeArrowheads="1"/>
          </p:cNvSpPr>
          <p:nvPr/>
        </p:nvSpPr>
        <p:spPr bwMode="auto">
          <a:xfrm>
            <a:off x="730249" y="4016086"/>
            <a:ext cx="4003675" cy="479425"/>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3D4726"/>
                </a:solidFill>
              </a14:hiddenFill>
            </a:ext>
          </a:extLst>
        </p:spPr>
        <p:txBody>
          <a:bodyPr>
            <a:spAutoFit/>
          </a:bodyPr>
          <a:lstStyle>
            <a:lvl1pPr>
              <a:defRPr sz="2400">
                <a:solidFill>
                  <a:schemeClr val="tx1"/>
                </a:solidFill>
                <a:latin typeface="Arial" panose="020B0604020202020204" pitchFamily="34" charset="0"/>
                <a:ea typeface="ヒラギノ角ゴ Pro W3" pitchFamily="-84" charset="-128"/>
              </a:defRPr>
            </a:lvl1pPr>
            <a:lvl2pPr marL="742950" indent="-285750">
              <a:defRPr sz="2400">
                <a:solidFill>
                  <a:schemeClr val="tx1"/>
                </a:solidFill>
                <a:latin typeface="Arial" panose="020B0604020202020204" pitchFamily="34" charset="0"/>
                <a:ea typeface="ヒラギノ角ゴ Pro W3" pitchFamily="-84" charset="-128"/>
              </a:defRPr>
            </a:lvl2pPr>
            <a:lvl3pPr marL="1143000" indent="-228600">
              <a:defRPr sz="2400">
                <a:solidFill>
                  <a:schemeClr val="tx1"/>
                </a:solidFill>
                <a:latin typeface="Arial" panose="020B0604020202020204" pitchFamily="34" charset="0"/>
                <a:ea typeface="ヒラギノ角ゴ Pro W3" pitchFamily="-84" charset="-128"/>
              </a:defRPr>
            </a:lvl3pPr>
            <a:lvl4pPr marL="1600200" indent="-228600">
              <a:defRPr sz="2400">
                <a:solidFill>
                  <a:schemeClr val="tx1"/>
                </a:solidFill>
                <a:latin typeface="Arial" panose="020B0604020202020204" pitchFamily="34" charset="0"/>
                <a:ea typeface="ヒラギノ角ゴ Pro W3" pitchFamily="-84" charset="-128"/>
              </a:defRPr>
            </a:lvl4pPr>
            <a:lvl5pPr marL="2057400" indent="-228600">
              <a:defRPr sz="2400">
                <a:solidFill>
                  <a:schemeClr val="tx1"/>
                </a:solidFill>
                <a:latin typeface="Arial" panose="020B0604020202020204"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9pPr>
          </a:lstStyle>
          <a:p>
            <a:pPr eaLnBrk="1" hangingPunct="1"/>
            <a:r>
              <a:rPr kumimoji="1" lang="en-US" altLang="ja-JP" dirty="0">
                <a:solidFill>
                  <a:schemeClr val="tx2"/>
                </a:solidFill>
                <a:latin typeface="+mj-ea"/>
                <a:ea typeface="+mj-ea"/>
                <a:cs typeface="ヒラギノ角ゴ Std W8"/>
              </a:rPr>
              <a:t>  </a:t>
            </a:r>
            <a:r>
              <a:rPr kumimoji="1" lang="ja-JP" altLang="en-US" b="1" dirty="0">
                <a:solidFill>
                  <a:schemeClr val="tx2"/>
                </a:solidFill>
                <a:latin typeface="+mj-ea"/>
                <a:ea typeface="+mj-ea"/>
              </a:rPr>
              <a:t>地区財団活動資金</a:t>
            </a:r>
            <a:r>
              <a:rPr kumimoji="1" lang="en-US" altLang="ja-JP" b="1" dirty="0">
                <a:solidFill>
                  <a:schemeClr val="tx2"/>
                </a:solidFill>
                <a:latin typeface="+mj-ea"/>
                <a:ea typeface="+mj-ea"/>
              </a:rPr>
              <a:t>(DDF)</a:t>
            </a:r>
            <a:endParaRPr kumimoji="1" lang="ja-JP" altLang="en-US" b="1" dirty="0">
              <a:solidFill>
                <a:schemeClr val="tx2"/>
              </a:solidFill>
              <a:latin typeface="+mj-ea"/>
              <a:ea typeface="+mj-ea"/>
            </a:endParaRPr>
          </a:p>
        </p:txBody>
      </p:sp>
      <p:sp>
        <p:nvSpPr>
          <p:cNvPr id="4" name="V 字形矢印 3"/>
          <p:cNvSpPr/>
          <p:nvPr/>
        </p:nvSpPr>
        <p:spPr>
          <a:xfrm rot="5400000">
            <a:off x="2488406" y="3461111"/>
            <a:ext cx="565150" cy="366712"/>
          </a:xfrm>
          <a:prstGeom prst="notchedRightArrow">
            <a:avLst/>
          </a:prstGeom>
          <a:solidFill>
            <a:schemeClr val="tx2"/>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3" name="V 字形矢印 22"/>
          <p:cNvSpPr/>
          <p:nvPr/>
        </p:nvSpPr>
        <p:spPr>
          <a:xfrm rot="5400000">
            <a:off x="5911850" y="3470817"/>
            <a:ext cx="565150" cy="366713"/>
          </a:xfrm>
          <a:prstGeom prst="notchedRightArrow">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6" name="V 字形矢印 25"/>
          <p:cNvSpPr/>
          <p:nvPr/>
        </p:nvSpPr>
        <p:spPr>
          <a:xfrm rot="5400000">
            <a:off x="2230437" y="4907612"/>
            <a:ext cx="1003300" cy="360362"/>
          </a:xfrm>
          <a:prstGeom prst="notchedRightArrow">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8" name="V 字形矢印 27"/>
          <p:cNvSpPr/>
          <p:nvPr/>
        </p:nvSpPr>
        <p:spPr>
          <a:xfrm rot="5400000">
            <a:off x="3837361" y="4902849"/>
            <a:ext cx="1000125" cy="366713"/>
          </a:xfrm>
          <a:prstGeom prst="notchedRightArrow">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8" name="曲折矢印 7"/>
          <p:cNvSpPr/>
          <p:nvPr/>
        </p:nvSpPr>
        <p:spPr>
          <a:xfrm rot="10800000">
            <a:off x="4597618" y="4605627"/>
            <a:ext cx="1638300" cy="647700"/>
          </a:xfrm>
          <a:prstGeom prst="bentArrow">
            <a:avLst>
              <a:gd name="adj1" fmla="val 25000"/>
              <a:gd name="adj2" fmla="val 17592"/>
              <a:gd name="adj3" fmla="val 34117"/>
              <a:gd name="adj4" fmla="val 8421"/>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solidFill>
                <a:schemeClr val="tx1"/>
              </a:solidFill>
            </a:endParaRPr>
          </a:p>
        </p:txBody>
      </p:sp>
      <p:sp>
        <p:nvSpPr>
          <p:cNvPr id="27663" name="タイトル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r>
              <a:rPr kumimoji="1" lang="ja-JP" altLang="en-US" sz="3200" dirty="0" smtClean="0">
                <a:latin typeface="Arial Narrow" panose="020B0606020202030204" pitchFamily="34" charset="0"/>
              </a:rPr>
              <a:t>年次基金の流れ（シェア・システム）</a:t>
            </a:r>
          </a:p>
        </p:txBody>
      </p:sp>
      <p:sp>
        <p:nvSpPr>
          <p:cNvPr id="3" name="スライド番号プレースホルダー 2"/>
          <p:cNvSpPr>
            <a:spLocks noGrp="1"/>
          </p:cNvSpPr>
          <p:nvPr>
            <p:ph type="sldNum" sz="quarter" idx="12"/>
          </p:nvPr>
        </p:nvSpPr>
        <p:spPr>
          <a:xfrm>
            <a:off x="8743616" y="6448251"/>
            <a:ext cx="364888" cy="365125"/>
          </a:xfrm>
        </p:spPr>
        <p:txBody>
          <a:bodyPr/>
          <a:lstStyle/>
          <a:p>
            <a:fld id="{48296678-7821-497A-A94A-DDC763C0106C}" type="slidenum">
              <a:rPr kumimoji="1" lang="ja-JP" altLang="en-US" smtClean="0"/>
              <a:t>7</a:t>
            </a:fld>
            <a:endParaRPr kumimoji="1" lang="ja-JP" altLang="en-US"/>
          </a:p>
        </p:txBody>
      </p:sp>
      <p:sp>
        <p:nvSpPr>
          <p:cNvPr id="6" name="テキスト ボックス 5"/>
          <p:cNvSpPr txBox="1"/>
          <p:nvPr/>
        </p:nvSpPr>
        <p:spPr>
          <a:xfrm>
            <a:off x="1736988" y="4630140"/>
            <a:ext cx="811441" cy="677108"/>
          </a:xfrm>
          <a:prstGeom prst="rect">
            <a:avLst/>
          </a:prstGeom>
          <a:noFill/>
        </p:spPr>
        <p:txBody>
          <a:bodyPr wrap="none" rtlCol="0">
            <a:spAutoFit/>
          </a:bodyPr>
          <a:lstStyle/>
          <a:p>
            <a:r>
              <a:rPr lang="en-US" altLang="ja-JP" sz="2000" b="1" dirty="0">
                <a:solidFill>
                  <a:schemeClr val="tx2">
                    <a:lumMod val="60000"/>
                    <a:lumOff val="40000"/>
                  </a:schemeClr>
                </a:solidFill>
                <a:latin typeface="HGPｺﾞｼｯｸE" panose="020B0900000000000000" pitchFamily="50" charset="-128"/>
                <a:ea typeface="HGPｺﾞｼｯｸE" panose="020B0900000000000000" pitchFamily="50" charset="-128"/>
                <a:cs typeface="ヒラギノ角ゴ Std W8"/>
              </a:rPr>
              <a:t>50</a:t>
            </a:r>
            <a:r>
              <a:rPr lang="ja-JP" altLang="en-US" sz="2000" b="1" dirty="0">
                <a:solidFill>
                  <a:schemeClr val="tx2">
                    <a:lumMod val="60000"/>
                    <a:lumOff val="40000"/>
                  </a:schemeClr>
                </a:solidFill>
                <a:latin typeface="HGPｺﾞｼｯｸE" panose="020B0900000000000000" pitchFamily="50" charset="-128"/>
                <a:ea typeface="HGPｺﾞｼｯｸE" panose="020B0900000000000000" pitchFamily="50" charset="-128"/>
                <a:cs typeface="ヒラギノ角ゴ Std W8"/>
              </a:rPr>
              <a:t>％</a:t>
            </a:r>
            <a:r>
              <a:rPr lang="en-US" altLang="ja-JP" sz="2000" b="1" dirty="0">
                <a:solidFill>
                  <a:schemeClr val="tx2">
                    <a:lumMod val="60000"/>
                    <a:lumOff val="40000"/>
                  </a:schemeClr>
                </a:solidFill>
                <a:latin typeface="HGPｺﾞｼｯｸE" panose="020B0900000000000000" pitchFamily="50" charset="-128"/>
                <a:ea typeface="HGPｺﾞｼｯｸE" panose="020B0900000000000000" pitchFamily="50" charset="-128"/>
                <a:cs typeface="ヒラギノ角ゴ Std W8"/>
              </a:rPr>
              <a:t> </a:t>
            </a:r>
            <a:endParaRPr lang="ja-JP" altLang="en-US" sz="2000" b="1" dirty="0">
              <a:solidFill>
                <a:schemeClr val="tx2">
                  <a:lumMod val="60000"/>
                  <a:lumOff val="40000"/>
                </a:schemeClr>
              </a:solidFill>
              <a:latin typeface="HGPｺﾞｼｯｸE" panose="020B0900000000000000" pitchFamily="50" charset="-128"/>
              <a:ea typeface="HGPｺﾞｼｯｸE" panose="020B0900000000000000" pitchFamily="50" charset="-128"/>
              <a:cs typeface="ヒラギノ角ゴ Std W8"/>
            </a:endParaRPr>
          </a:p>
          <a:p>
            <a:endParaRPr kumimoji="1" lang="ja-JP" altLang="en-US" dirty="0"/>
          </a:p>
        </p:txBody>
      </p:sp>
    </p:spTree>
    <p:extLst>
      <p:ext uri="{BB962C8B-B14F-4D97-AF65-F5344CB8AC3E}">
        <p14:creationId xmlns:p14="http://schemas.microsoft.com/office/powerpoint/2010/main" val="316286189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a:t>２</a:t>
            </a:r>
            <a:r>
              <a:rPr kumimoji="1" lang="ja-JP" altLang="en-US" dirty="0" smtClean="0"/>
              <a:t>つの補助金制度</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1863625206"/>
              </p:ext>
            </p:extLst>
          </p:nvPr>
        </p:nvGraphicFramePr>
        <p:xfrm>
          <a:off x="251520" y="2204864"/>
          <a:ext cx="8640960" cy="4294600"/>
        </p:xfrm>
        <a:graphic>
          <a:graphicData uri="http://schemas.openxmlformats.org/drawingml/2006/table">
            <a:tbl>
              <a:tblPr firstRow="1" bandRow="1">
                <a:tableStyleId>{9DCAF9ED-07DC-4A11-8D7F-57B35C25682E}</a:tableStyleId>
              </a:tblPr>
              <a:tblGrid>
                <a:gridCol w="4002129"/>
                <a:gridCol w="4638831"/>
              </a:tblGrid>
              <a:tr h="545975">
                <a:tc>
                  <a:txBody>
                    <a:bodyPr/>
                    <a:lstStyle/>
                    <a:p>
                      <a:pPr algn="ctr"/>
                      <a:r>
                        <a:rPr kumimoji="1" lang="ja-JP" altLang="en-US" sz="2400" dirty="0" smtClean="0"/>
                        <a:t>地区補助金</a:t>
                      </a:r>
                      <a:endParaRPr kumimoji="1" lang="en-US" altLang="ja-JP" sz="2400" dirty="0" smtClean="0"/>
                    </a:p>
                    <a:p>
                      <a:pPr algn="ctr"/>
                      <a:r>
                        <a:rPr kumimoji="1" lang="ja-JP" altLang="en-US" sz="2000" dirty="0" smtClean="0"/>
                        <a:t>（ＤＧ）</a:t>
                      </a:r>
                      <a:endParaRPr kumimoji="1" lang="ja-JP"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smtClean="0"/>
                        <a:t>グローバル補助金</a:t>
                      </a:r>
                      <a:endParaRPr kumimoji="1" lang="en-US" altLang="ja-JP" sz="2400" dirty="0" smtClean="0"/>
                    </a:p>
                    <a:p>
                      <a:pPr algn="ctr"/>
                      <a:r>
                        <a:rPr kumimoji="1" lang="ja-JP" altLang="en-US" sz="2000" dirty="0" smtClean="0"/>
                        <a:t>（ＧＧ）</a:t>
                      </a:r>
                      <a:endParaRPr kumimoji="1" lang="ja-JP"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4144">
                <a:tc gridSpan="2">
                  <a:txBody>
                    <a:bodyPr/>
                    <a:lstStyle/>
                    <a:p>
                      <a:pPr algn="ctr"/>
                      <a:r>
                        <a:rPr kumimoji="1" lang="ja-JP" altLang="en-US" sz="2400" dirty="0" smtClean="0"/>
                        <a:t>人道奉仕 ・ 奨学金 ･ 職業研修</a:t>
                      </a:r>
                      <a:endParaRPr kumimoji="1" lang="ja-JP" altLang="en-US" sz="2400"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2400" dirty="0" smtClean="0">
                        <a:solidFill>
                          <a:schemeClr val="tx2"/>
                        </a:solidFill>
                      </a:endParaRPr>
                    </a:p>
                  </a:txBody>
                  <a:tcPr anchor="ctr"/>
                </a:tc>
              </a:tr>
              <a:tr h="2998456">
                <a:tc>
                  <a:txBody>
                    <a:bodyPr/>
                    <a:lstStyle/>
                    <a:p>
                      <a:pPr algn="l">
                        <a:lnSpc>
                          <a:spcPct val="150000"/>
                        </a:lnSpc>
                      </a:pPr>
                      <a:r>
                        <a:rPr kumimoji="1" lang="ja-JP" altLang="en-US" sz="2400" dirty="0" smtClean="0">
                          <a:solidFill>
                            <a:schemeClr val="tx1">
                              <a:lumMod val="75000"/>
                              <a:lumOff val="25000"/>
                            </a:schemeClr>
                          </a:solidFill>
                        </a:rPr>
                        <a:t>・比較的小規模な活動</a:t>
                      </a:r>
                    </a:p>
                    <a:p>
                      <a:pPr algn="l">
                        <a:lnSpc>
                          <a:spcPct val="150000"/>
                        </a:lnSpc>
                      </a:pPr>
                      <a:r>
                        <a:rPr kumimoji="1" lang="ja-JP" altLang="en-US" sz="2400" dirty="0" smtClean="0">
                          <a:solidFill>
                            <a:schemeClr val="tx1">
                              <a:lumMod val="75000"/>
                              <a:lumOff val="25000"/>
                            </a:schemeClr>
                          </a:solidFill>
                        </a:rPr>
                        <a:t>・国内外における活動　　　</a:t>
                      </a:r>
                    </a:p>
                    <a:p>
                      <a:pPr algn="l">
                        <a:lnSpc>
                          <a:spcPct val="150000"/>
                        </a:lnSpc>
                      </a:pPr>
                      <a:r>
                        <a:rPr kumimoji="1" lang="ja-JP" altLang="en-US" sz="2400" dirty="0" smtClean="0">
                          <a:solidFill>
                            <a:schemeClr val="tx1">
                              <a:lumMod val="75000"/>
                              <a:lumOff val="25000"/>
                            </a:schemeClr>
                          </a:solidFill>
                        </a:rPr>
                        <a:t>・ＲＣの無い国での活動も可</a:t>
                      </a:r>
                    </a:p>
                    <a:p>
                      <a:pPr algn="l">
                        <a:lnSpc>
                          <a:spcPct val="150000"/>
                        </a:lnSpc>
                      </a:pPr>
                      <a:r>
                        <a:rPr kumimoji="1" lang="ja-JP" altLang="en-US" sz="2400" dirty="0" smtClean="0">
                          <a:solidFill>
                            <a:schemeClr val="tx1">
                              <a:lumMod val="75000"/>
                              <a:lumOff val="25000"/>
                            </a:schemeClr>
                          </a:solidFill>
                        </a:rPr>
                        <a:t>・地区財団活動資金</a:t>
                      </a:r>
                      <a:r>
                        <a:rPr kumimoji="1" lang="en-US" altLang="ja-JP" sz="2400" dirty="0" smtClean="0">
                          <a:solidFill>
                            <a:schemeClr val="tx1">
                              <a:lumMod val="75000"/>
                              <a:lumOff val="25000"/>
                            </a:schemeClr>
                          </a:solidFill>
                        </a:rPr>
                        <a:t>(DDF)</a:t>
                      </a:r>
                      <a:endParaRPr kumimoji="1" lang="ja-JP" altLang="en-US" sz="2400" dirty="0">
                        <a:solidFill>
                          <a:schemeClr val="tx1">
                            <a:lumMod val="75000"/>
                            <a:lumOff val="25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50000"/>
                        </a:lnSpc>
                      </a:pPr>
                      <a:r>
                        <a:rPr kumimoji="1" lang="ja-JP" altLang="en-US" sz="2400" dirty="0" smtClean="0">
                          <a:solidFill>
                            <a:schemeClr val="tx1">
                              <a:lumMod val="75000"/>
                              <a:lumOff val="25000"/>
                            </a:schemeClr>
                          </a:solidFill>
                        </a:rPr>
                        <a:t>・大規模活動（３万ドル以上）</a:t>
                      </a:r>
                    </a:p>
                    <a:p>
                      <a:pPr algn="l">
                        <a:lnSpc>
                          <a:spcPct val="150000"/>
                        </a:lnSpc>
                      </a:pPr>
                      <a:r>
                        <a:rPr kumimoji="1" lang="ja-JP" altLang="en-US" sz="2400" dirty="0" smtClean="0">
                          <a:solidFill>
                            <a:schemeClr val="tx1">
                              <a:lumMod val="75000"/>
                              <a:lumOff val="25000"/>
                            </a:schemeClr>
                          </a:solidFill>
                        </a:rPr>
                        <a:t>・６重点分野</a:t>
                      </a:r>
                    </a:p>
                    <a:p>
                      <a:pPr algn="l">
                        <a:lnSpc>
                          <a:spcPct val="150000"/>
                        </a:lnSpc>
                      </a:pPr>
                      <a:r>
                        <a:rPr kumimoji="1" lang="ja-JP" altLang="en-US" sz="2400" dirty="0" smtClean="0">
                          <a:solidFill>
                            <a:schemeClr val="tx1">
                              <a:lumMod val="75000"/>
                              <a:lumOff val="25000"/>
                            </a:schemeClr>
                          </a:solidFill>
                        </a:rPr>
                        <a:t>・海外クラブ・地区との共同提唱</a:t>
                      </a:r>
                      <a:endParaRPr kumimoji="1" lang="en-US" altLang="ja-JP" sz="2400" dirty="0" smtClean="0">
                        <a:solidFill>
                          <a:schemeClr val="tx1">
                            <a:lumMod val="75000"/>
                            <a:lumOff val="25000"/>
                          </a:schemeClr>
                        </a:solidFill>
                      </a:endParaRPr>
                    </a:p>
                    <a:p>
                      <a:pPr algn="l">
                        <a:lnSpc>
                          <a:spcPct val="150000"/>
                        </a:lnSpc>
                      </a:pPr>
                      <a:r>
                        <a:rPr kumimoji="1" lang="ja-JP" altLang="en-US" sz="2400" dirty="0" smtClean="0">
                          <a:solidFill>
                            <a:schemeClr val="tx1">
                              <a:lumMod val="75000"/>
                              <a:lumOff val="25000"/>
                            </a:schemeClr>
                          </a:solidFill>
                        </a:rPr>
                        <a:t>・地区財団活動資金（</a:t>
                      </a:r>
                      <a:r>
                        <a:rPr kumimoji="1" lang="en-US" altLang="ja-JP" sz="2400" dirty="0" smtClean="0">
                          <a:solidFill>
                            <a:schemeClr val="tx1">
                              <a:lumMod val="75000"/>
                              <a:lumOff val="25000"/>
                            </a:schemeClr>
                          </a:solidFill>
                        </a:rPr>
                        <a:t>DDF)</a:t>
                      </a:r>
                      <a:r>
                        <a:rPr kumimoji="1" lang="ja-JP" altLang="en-US" sz="2400" dirty="0" smtClean="0">
                          <a:solidFill>
                            <a:schemeClr val="tx1">
                              <a:lumMod val="75000"/>
                              <a:lumOff val="25000"/>
                            </a:schemeClr>
                          </a:solidFill>
                        </a:rPr>
                        <a:t>と</a:t>
                      </a:r>
                      <a:endParaRPr kumimoji="1" lang="en-US" altLang="ja-JP" sz="2400" dirty="0" smtClean="0">
                        <a:solidFill>
                          <a:schemeClr val="tx1">
                            <a:lumMod val="75000"/>
                            <a:lumOff val="25000"/>
                          </a:schemeClr>
                        </a:solidFill>
                      </a:endParaRPr>
                    </a:p>
                    <a:p>
                      <a:pPr algn="l">
                        <a:lnSpc>
                          <a:spcPct val="150000"/>
                        </a:lnSpc>
                      </a:pPr>
                      <a:r>
                        <a:rPr kumimoji="1" lang="ja-JP" altLang="en-US" sz="2400" dirty="0" smtClean="0">
                          <a:solidFill>
                            <a:schemeClr val="tx1">
                              <a:lumMod val="75000"/>
                              <a:lumOff val="25000"/>
                            </a:schemeClr>
                          </a:solidFill>
                        </a:rPr>
                        <a:t>　　　　　　国際財団活動資金（</a:t>
                      </a:r>
                      <a:r>
                        <a:rPr kumimoji="1" lang="en-US" altLang="ja-JP" sz="2400" dirty="0" smtClean="0">
                          <a:solidFill>
                            <a:schemeClr val="tx1">
                              <a:lumMod val="75000"/>
                              <a:lumOff val="25000"/>
                            </a:schemeClr>
                          </a:solidFill>
                        </a:rPr>
                        <a:t>WF)</a:t>
                      </a:r>
                      <a:endParaRPr kumimoji="1" lang="ja-JP" altLang="en-US" sz="2400" dirty="0" smtClean="0">
                        <a:solidFill>
                          <a:schemeClr val="tx1">
                            <a:lumMod val="75000"/>
                            <a:lumOff val="25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スライド番号プレースホルダー 4"/>
          <p:cNvSpPr>
            <a:spLocks noGrp="1"/>
          </p:cNvSpPr>
          <p:nvPr>
            <p:ph type="sldNum" sz="quarter" idx="12"/>
          </p:nvPr>
        </p:nvSpPr>
        <p:spPr>
          <a:xfrm>
            <a:off x="8748464" y="6453336"/>
            <a:ext cx="364888" cy="365125"/>
          </a:xfrm>
        </p:spPr>
        <p:txBody>
          <a:bodyPr/>
          <a:lstStyle/>
          <a:p>
            <a:fld id="{48296678-7821-497A-A94A-DDC763C0106C}" type="slidenum">
              <a:rPr kumimoji="1" lang="ja-JP" altLang="en-US" smtClean="0"/>
              <a:t>8</a:t>
            </a:fld>
            <a:endParaRPr kumimoji="1" lang="ja-JP" altLang="en-US" dirty="0"/>
          </a:p>
        </p:txBody>
      </p:sp>
    </p:spTree>
    <p:extLst>
      <p:ext uri="{BB962C8B-B14F-4D97-AF65-F5344CB8AC3E}">
        <p14:creationId xmlns:p14="http://schemas.microsoft.com/office/powerpoint/2010/main" val="25374866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48296678-7821-497A-A94A-DDC763C0106C}" type="slidenum">
              <a:rPr kumimoji="1" lang="ja-JP" altLang="en-US" smtClean="0"/>
              <a:t>9</a:t>
            </a:fld>
            <a:endParaRPr kumimoji="1" lang="ja-JP" altLang="en-US"/>
          </a:p>
        </p:txBody>
      </p:sp>
      <p:sp>
        <p:nvSpPr>
          <p:cNvPr id="4" name="タイトル 3"/>
          <p:cNvSpPr>
            <a:spLocks noGrp="1"/>
          </p:cNvSpPr>
          <p:nvPr>
            <p:ph type="title"/>
          </p:nvPr>
        </p:nvSpPr>
        <p:spPr>
          <a:xfrm>
            <a:off x="457201" y="620688"/>
            <a:ext cx="8229600" cy="1042376"/>
          </a:xfrm>
        </p:spPr>
        <p:txBody>
          <a:bodyPr/>
          <a:lstStyle/>
          <a:p>
            <a:r>
              <a:rPr kumimoji="1" lang="ja-JP" altLang="en-US" dirty="0" smtClean="0"/>
              <a:t>グローバル補助金の</a:t>
            </a:r>
            <a:r>
              <a:rPr kumimoji="1" lang="en-US" altLang="ja-JP" dirty="0" smtClean="0"/>
              <a:t>6</a:t>
            </a:r>
            <a:r>
              <a:rPr kumimoji="1" lang="ja-JP" altLang="en-US" dirty="0" smtClean="0"/>
              <a:t>重点分野</a:t>
            </a:r>
            <a:endParaRPr kumimoji="1" lang="ja-JP" altLang="en-US" dirty="0"/>
          </a:p>
        </p:txBody>
      </p:sp>
      <p:sp>
        <p:nvSpPr>
          <p:cNvPr id="10" name="コンテンツ プレースホルダー 9"/>
          <p:cNvSpPr>
            <a:spLocks noGrp="1"/>
          </p:cNvSpPr>
          <p:nvPr>
            <p:ph idx="1"/>
          </p:nvPr>
        </p:nvSpPr>
        <p:spPr>
          <a:xfrm>
            <a:off x="867834" y="2348880"/>
            <a:ext cx="7408333" cy="3672408"/>
          </a:xfrm>
        </p:spPr>
        <p:txBody>
          <a:bodyPr>
            <a:normAutofit/>
          </a:bodyPr>
          <a:lstStyle/>
          <a:p>
            <a:r>
              <a:rPr kumimoji="1" lang="ja-JP" altLang="en-US" sz="2800" dirty="0" smtClean="0"/>
              <a:t>平和と紛争予防／紛争</a:t>
            </a:r>
            <a:r>
              <a:rPr lang="ja-JP" altLang="en-US" sz="2800" dirty="0" smtClean="0"/>
              <a:t>解決</a:t>
            </a:r>
            <a:endParaRPr lang="en-US" altLang="ja-JP" sz="2800" dirty="0" smtClean="0"/>
          </a:p>
          <a:p>
            <a:r>
              <a:rPr kumimoji="1" lang="ja-JP" altLang="en-US" sz="2800" dirty="0" smtClean="0"/>
              <a:t>疾病予防と治療</a:t>
            </a:r>
            <a:endParaRPr kumimoji="1" lang="en-US" altLang="ja-JP" sz="2800" dirty="0" smtClean="0"/>
          </a:p>
          <a:p>
            <a:r>
              <a:rPr lang="ja-JP" altLang="en-US" sz="2800" dirty="0"/>
              <a:t>水</a:t>
            </a:r>
            <a:r>
              <a:rPr lang="ja-JP" altLang="en-US" sz="2800" dirty="0" smtClean="0"/>
              <a:t>と衛生</a:t>
            </a:r>
            <a:endParaRPr lang="en-US" altLang="ja-JP" sz="2800" dirty="0" smtClean="0"/>
          </a:p>
          <a:p>
            <a:r>
              <a:rPr kumimoji="1" lang="ja-JP" altLang="en-US" sz="2800" dirty="0"/>
              <a:t>母子</a:t>
            </a:r>
            <a:r>
              <a:rPr kumimoji="1" lang="ja-JP" altLang="en-US" sz="2800" dirty="0" smtClean="0"/>
              <a:t>の健康</a:t>
            </a:r>
            <a:endParaRPr kumimoji="1" lang="en-US" altLang="ja-JP" sz="2800" dirty="0" smtClean="0"/>
          </a:p>
          <a:p>
            <a:r>
              <a:rPr lang="ja-JP" altLang="en-US" sz="2800" dirty="0" smtClean="0"/>
              <a:t>基本的</a:t>
            </a:r>
            <a:r>
              <a:rPr lang="ja-JP" altLang="en-US" sz="2800" dirty="0"/>
              <a:t>教育</a:t>
            </a:r>
            <a:r>
              <a:rPr lang="ja-JP" altLang="en-US" sz="2800" dirty="0" smtClean="0"/>
              <a:t>と識字率向上</a:t>
            </a:r>
            <a:endParaRPr lang="en-US" altLang="ja-JP" sz="2800" dirty="0" smtClean="0"/>
          </a:p>
          <a:p>
            <a:r>
              <a:rPr kumimoji="1" lang="ja-JP" altLang="en-US" sz="2800" dirty="0"/>
              <a:t>経済</a:t>
            </a:r>
            <a:r>
              <a:rPr kumimoji="1" lang="ja-JP" altLang="en-US" sz="2800" dirty="0" smtClean="0"/>
              <a:t>と地域社会の発展</a:t>
            </a:r>
            <a:endParaRPr kumimoji="1" lang="ja-JP" altLang="en-US" sz="2800" dirty="0"/>
          </a:p>
        </p:txBody>
      </p:sp>
    </p:spTree>
    <p:extLst>
      <p:ext uri="{BB962C8B-B14F-4D97-AF65-F5344CB8AC3E}">
        <p14:creationId xmlns:p14="http://schemas.microsoft.com/office/powerpoint/2010/main" val="34471692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4678</TotalTime>
  <Words>1055</Words>
  <Application>Microsoft Office PowerPoint</Application>
  <PresentationFormat>画面に合わせる (4:3)</PresentationFormat>
  <Paragraphs>233</Paragraphs>
  <Slides>21</Slides>
  <Notes>3</Notes>
  <HiddenSlides>0</HiddenSlides>
  <MMClips>0</MMClips>
  <ScaleCrop>false</ScaleCrop>
  <HeadingPairs>
    <vt:vector size="6" baseType="variant">
      <vt:variant>
        <vt:lpstr>使用されているフォント</vt:lpstr>
      </vt:variant>
      <vt:variant>
        <vt:i4>16</vt:i4>
      </vt:variant>
      <vt:variant>
        <vt:lpstr>テーマ</vt:lpstr>
      </vt:variant>
      <vt:variant>
        <vt:i4>1</vt:i4>
      </vt:variant>
      <vt:variant>
        <vt:lpstr>スライド タイトル</vt:lpstr>
      </vt:variant>
      <vt:variant>
        <vt:i4>21</vt:i4>
      </vt:variant>
    </vt:vector>
  </HeadingPairs>
  <TitlesOfParts>
    <vt:vector size="38" baseType="lpstr">
      <vt:lpstr>HGPｺﾞｼｯｸE</vt:lpstr>
      <vt:lpstr>HGP明朝E</vt:lpstr>
      <vt:lpstr>HGSｺﾞｼｯｸE</vt:lpstr>
      <vt:lpstr>HG丸ｺﾞｼｯｸM-PRO</vt:lpstr>
      <vt:lpstr>ＭＳ Ｐゴシック</vt:lpstr>
      <vt:lpstr>ヒラギノ角ゴ Pro W3</vt:lpstr>
      <vt:lpstr>ヒラギノ角ゴ Std W8</vt:lpstr>
      <vt:lpstr>ヒラギノ角ゴ StdN W8</vt:lpstr>
      <vt:lpstr>ヒラギノ丸ゴ Pro</vt:lpstr>
      <vt:lpstr>Arial</vt:lpstr>
      <vt:lpstr>Arial Narrow</vt:lpstr>
      <vt:lpstr>Calibri</vt:lpstr>
      <vt:lpstr>Candara</vt:lpstr>
      <vt:lpstr>Georgia</vt:lpstr>
      <vt:lpstr>Symbol</vt:lpstr>
      <vt:lpstr>Times New Roman</vt:lpstr>
      <vt:lpstr>ウェーブ</vt:lpstr>
      <vt:lpstr>PowerPoint プレゼンテーション</vt:lpstr>
      <vt:lpstr>社会奉仕活動とは？</vt:lpstr>
      <vt:lpstr>社会奉仕事例</vt:lpstr>
      <vt:lpstr>ロータリー財団（TRF）とは何か</vt:lpstr>
      <vt:lpstr>ロータリー財団の歩み</vt:lpstr>
      <vt:lpstr>未来の夢計画 (FVP = Ｆｕｔｕｒｅ　Ｖｉｓｉｏｎ　Ｐｌａｎ)</vt:lpstr>
      <vt:lpstr>年次基金の流れ（シェア・システム）</vt:lpstr>
      <vt:lpstr>２つの補助金制度</vt:lpstr>
      <vt:lpstr>グローバル補助金の6重点分野</vt:lpstr>
      <vt:lpstr>地区補助金の申請要件</vt:lpstr>
      <vt:lpstr>地区補助金の申請額</vt:lpstr>
      <vt:lpstr>クラブ寄付実績による補助金分配率</vt:lpstr>
      <vt:lpstr>地区補助金活動・・・実例①　 社会奉仕</vt:lpstr>
      <vt:lpstr>地区補助金活動・・・実例②　 人道的国際奉仕活動</vt:lpstr>
      <vt:lpstr>地区補助金申請スケジュール</vt:lpstr>
      <vt:lpstr>地区補助金とグローバル補助金 授与と受託の条件</vt:lpstr>
      <vt:lpstr>地区補助金事業実施の注意点　その１</vt:lpstr>
      <vt:lpstr>地区補助金事業実施の注意点　その２</vt:lpstr>
      <vt:lpstr>地区補助金の活動報告書　その１</vt:lpstr>
      <vt:lpstr>地区補助金の活動報告書　その２</vt:lpstr>
      <vt:lpstr>PowerPoint プレゼンテーション</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ＦＶＰ（未来の夢計画）</dc:title>
  <dc:creator>ohno-y</dc:creator>
  <cp:lastModifiedBy>Akatsuki</cp:lastModifiedBy>
  <cp:revision>225</cp:revision>
  <cp:lastPrinted>2015-04-06T00:38:01Z</cp:lastPrinted>
  <dcterms:created xsi:type="dcterms:W3CDTF">2012-10-07T04:55:26Z</dcterms:created>
  <dcterms:modified xsi:type="dcterms:W3CDTF">2017-04-13T13:07:44Z</dcterms:modified>
</cp:coreProperties>
</file>