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311" r:id="rId3"/>
    <p:sldId id="316" r:id="rId4"/>
    <p:sldId id="320" r:id="rId5"/>
    <p:sldId id="321" r:id="rId6"/>
    <p:sldId id="331" r:id="rId7"/>
    <p:sldId id="329" r:id="rId8"/>
    <p:sldId id="340" r:id="rId9"/>
    <p:sldId id="282" r:id="rId10"/>
    <p:sldId id="339" r:id="rId11"/>
    <p:sldId id="332" r:id="rId12"/>
    <p:sldId id="333" r:id="rId13"/>
    <p:sldId id="334" r:id="rId14"/>
    <p:sldId id="296" r:id="rId15"/>
    <p:sldId id="274" r:id="rId16"/>
  </p:sldIdLst>
  <p:sldSz cx="13004800" cy="9753600"/>
  <p:notesSz cx="6770688" cy="990282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 uri="{2D200454-40CA-4A62-9FC3-DE9A4176ACB9}">
      <p15:notesGuideLst xmlns:p15="http://schemas.microsoft.com/office/powerpoint/2012/main">
        <p15:guide id="1" orient="horz" pos="3119" userDrawn="1">
          <p15:clr>
            <a:srgbClr val="A4A3A4"/>
          </p15:clr>
        </p15:guide>
        <p15:guide id="2" pos="213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6DD"/>
    <a:srgbClr val="FFFFCC"/>
    <a:srgbClr val="FFFFFF"/>
    <a:srgbClr val="FFFF99"/>
    <a:srgbClr val="FDFED4"/>
    <a:srgbClr val="0033CC"/>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n" i="on">
        <a:font>
          <a:latin typeface="Tw Cen MT"/>
          <a:ea typeface="Tw Cen MT"/>
          <a:cs typeface="Tw Cen MT"/>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E0F8"/>
          </a:solidFill>
        </a:fill>
      </a:tcStyle>
    </a:wholeTbl>
    <a:band2H>
      <a:tcTxStyle/>
      <a:tcStyle>
        <a:tcBdr/>
        <a:fill>
          <a:solidFill>
            <a:srgbClr val="E7F0FC"/>
          </a:solidFill>
        </a:fill>
      </a:tcStyle>
    </a:band2H>
    <a:firstCol>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Col>
    <a:lastRow>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lastRow>
    <a:firstRow>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Row>
  </a:tblStyle>
  <a:tblStyle styleId="{C7B018BB-80A7-4F77-B60F-C8B233D01FF8}" styleName="">
    <a:tblBg/>
    <a:wholeTbl>
      <a:tcTxStyle b="on" i="on">
        <a:font>
          <a:latin typeface="Tw Cen MT"/>
          <a:ea typeface="Tw Cen MT"/>
          <a:cs typeface="Tw Cen MT"/>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8E9D0"/>
          </a:solidFill>
        </a:fill>
      </a:tcStyle>
    </a:wholeTbl>
    <a:band2H>
      <a:tcTxStyle/>
      <a:tcStyle>
        <a:tcBdr/>
        <a:fill>
          <a:solidFill>
            <a:srgbClr val="EDF4E9"/>
          </a:solidFill>
        </a:fill>
      </a:tcStyle>
    </a:band2H>
    <a:firstCol>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Col>
    <a:lastRow>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lastRow>
    <a:firstRow>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Row>
  </a:tblStyle>
  <a:tblStyle styleId="{EEE7283C-3CF3-47DC-8721-378D4A62B228}" styleName="">
    <a:tblBg/>
    <a:wholeTbl>
      <a:tcTxStyle b="on" i="on">
        <a:font>
          <a:latin typeface="Tw Cen MT"/>
          <a:ea typeface="Tw Cen MT"/>
          <a:cs typeface="Tw Cen MT"/>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0D1EE"/>
          </a:solidFill>
        </a:fill>
      </a:tcStyle>
    </a:wholeTbl>
    <a:band2H>
      <a:tcTxStyle/>
      <a:tcStyle>
        <a:tcBdr/>
        <a:fill>
          <a:solidFill>
            <a:srgbClr val="F0E9F7"/>
          </a:solidFill>
        </a:fill>
      </a:tcStyle>
    </a:band2H>
    <a:firstCol>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Col>
    <a:lastRow>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lastRow>
    <a:firstRow>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Row>
  </a:tblStyle>
  <a:tblStyle styleId="{CF821DB8-F4EB-4A41-A1BA-3FCAFE7338EE}" styleName="">
    <a:tblBg/>
    <a:wholeTbl>
      <a:tcTxStyle b="on" i="on">
        <a:font>
          <a:latin typeface="Tw Cen MT"/>
          <a:ea typeface="Tw Cen MT"/>
          <a:cs typeface="Tw Cen M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Tw Cen MT"/>
          <a:ea typeface="Tw Cen MT"/>
          <a:cs typeface="Tw Cen M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n">
        <a:font>
          <a:latin typeface="Tw Cen MT"/>
          <a:ea typeface="Tw Cen MT"/>
          <a:cs typeface="Tw Cen MT"/>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Tw Cen MT"/>
          <a:ea typeface="Tw Cen MT"/>
          <a:cs typeface="Tw Cen MT"/>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n">
        <a:font>
          <a:latin typeface="Tw Cen MT"/>
          <a:ea typeface="Tw Cen MT"/>
          <a:cs typeface="Tw Cen MT"/>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firstCol>
    <a:lastRow>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lastRow>
    <a:firstRow>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firstRow>
  </a:tblStyle>
  <a:tblStyle styleId="{2708684C-4D16-4618-839F-0558EEFCDFE6}" styleName="">
    <a:tblBg/>
    <a:wholeTbl>
      <a:tcTxStyle b="on" i="on">
        <a:font>
          <a:latin typeface="Tw Cen MT"/>
          <a:ea typeface="Tw Cen MT"/>
          <a:cs typeface="Tw Cen MT"/>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Tw Cen MT"/>
          <a:ea typeface="Tw Cen MT"/>
          <a:cs typeface="Tw Cen MT"/>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Tw Cen MT"/>
          <a:ea typeface="Tw Cen MT"/>
          <a:cs typeface="Tw Cen MT"/>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Tw Cen MT"/>
          <a:ea typeface="Tw Cen MT"/>
          <a:cs typeface="Tw Cen MT"/>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64" autoAdjust="0"/>
    <p:restoredTop sz="72469" autoAdjust="0"/>
  </p:normalViewPr>
  <p:slideViewPr>
    <p:cSldViewPr snapToGrid="0">
      <p:cViewPr varScale="1">
        <p:scale>
          <a:sx n="56" d="100"/>
          <a:sy n="56" d="100"/>
        </p:scale>
        <p:origin x="2328" y="78"/>
      </p:cViewPr>
      <p:guideLst>
        <p:guide orient="horz" pos="3072"/>
        <p:guide pos="409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8" d="100"/>
          <a:sy n="78" d="100"/>
        </p:scale>
        <p:origin x="3984" y="96"/>
      </p:cViewPr>
      <p:guideLst>
        <p:guide orient="horz" pos="3119"/>
        <p:guide pos="213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74207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idx="2"/>
          </p:nvPr>
        </p:nvSpPr>
        <p:spPr>
          <a:xfrm>
            <a:off x="1158875" y="1238250"/>
            <a:ext cx="4454525" cy="3341688"/>
          </a:xfrm>
          <a:prstGeom prst="rect">
            <a:avLst/>
          </a:prstGeom>
          <a:noFill/>
          <a:ln w="12700">
            <a:solidFill>
              <a:prstClr val="black"/>
            </a:solidFill>
          </a:ln>
        </p:spPr>
        <p:txBody>
          <a:bodyPr vert="horz" lIns="87929" tIns="43964" rIns="87929" bIns="43964" rtlCol="0" anchor="ctr"/>
          <a:lstStyle/>
          <a:p>
            <a:endParaRPr lang="ja-JP" altLang="en-US"/>
          </a:p>
        </p:txBody>
      </p:sp>
      <p:sp>
        <p:nvSpPr>
          <p:cNvPr id="3" name="ノート プレースホルダー 2"/>
          <p:cNvSpPr>
            <a:spLocks noGrp="1"/>
          </p:cNvSpPr>
          <p:nvPr>
            <p:ph type="body" sz="quarter" idx="3"/>
          </p:nvPr>
        </p:nvSpPr>
        <p:spPr>
          <a:xfrm>
            <a:off x="677825" y="4766321"/>
            <a:ext cx="5416550" cy="3898460"/>
          </a:xfrm>
          <a:prstGeom prst="rect">
            <a:avLst/>
          </a:prstGeom>
        </p:spPr>
        <p:txBody>
          <a:bodyPr vert="horz" lIns="87929" tIns="43964" rIns="87929" bIns="4396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747968753"/>
      </p:ext>
    </p:extLst>
  </p:cSld>
  <p:clrMap bg1="lt1" tx1="dk1" bg2="lt2" tx2="dk2" accent1="accent1" accent2="accent2" accent3="accent3" accent4="accent4" accent5="accent5" accent6="accent6" hlink="hlink" folHlink="folHlink"/>
  <p:hf/>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centennial.rotary.org/ja/top-foundation-project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noRot="1" noChangeAspect="1"/>
          </p:cNvSpPr>
          <p:nvPr>
            <p:ph type="sldImg"/>
          </p:nvPr>
        </p:nvSpPr>
        <p:spPr>
          <a:xfrm>
            <a:off x="954088" y="369888"/>
            <a:ext cx="4948237" cy="3713162"/>
          </a:xfrm>
          <a:prstGeom prst="rect">
            <a:avLst/>
          </a:prstGeom>
        </p:spPr>
        <p:txBody>
          <a:bodyPr/>
          <a:lstStyle/>
          <a:p>
            <a:endParaRPr/>
          </a:p>
        </p:txBody>
      </p:sp>
      <p:sp>
        <p:nvSpPr>
          <p:cNvPr id="192" name="Shape 192"/>
          <p:cNvSpPr>
            <a:spLocks noGrp="1"/>
          </p:cNvSpPr>
          <p:nvPr>
            <p:ph type="body" sz="quarter" idx="1"/>
          </p:nvPr>
        </p:nvSpPr>
        <p:spPr>
          <a:xfrm>
            <a:off x="902759" y="4703844"/>
            <a:ext cx="4965172" cy="4456271"/>
          </a:xfrm>
          <a:prstGeom prst="rect">
            <a:avLst/>
          </a:prstGeom>
        </p:spPr>
        <p:txBody>
          <a:bodyPr/>
          <a:lstStyle/>
          <a:p>
            <a:r>
              <a:rPr kumimoji="1" lang="ja-JP" altLang="en-US" sz="1000" dirty="0"/>
              <a:t>・補助金とは奉仕の機会です</a:t>
            </a:r>
            <a:endParaRPr kumimoji="1" lang="en-US" altLang="ja-JP" sz="1000" dirty="0"/>
          </a:p>
          <a:p>
            <a:r>
              <a:rPr kumimoji="1" lang="ja-JP" altLang="en-US" sz="1000" dirty="0"/>
              <a:t>クラブそれぞれの予算を奉仕活動に充てることも大事ですが、</a:t>
            </a:r>
            <a:endParaRPr kumimoji="1" lang="en-US" altLang="ja-JP" sz="1000" dirty="0"/>
          </a:p>
          <a:p>
            <a:r>
              <a:rPr kumimoji="1" lang="ja-JP" altLang="en-US" sz="1000" dirty="0"/>
              <a:t>寄付（年次寄付）をして奉仕の機会を広げることも、</a:t>
            </a:r>
            <a:endParaRPr kumimoji="1" lang="en-US" altLang="ja-JP" sz="1000" dirty="0"/>
          </a:p>
          <a:p>
            <a:r>
              <a:rPr kumimoji="1" lang="ja-JP" altLang="en-US" sz="1000" dirty="0"/>
              <a:t>“チーム</a:t>
            </a:r>
            <a:r>
              <a:rPr kumimoji="1" lang="en-US" altLang="ja-JP" sz="1000" dirty="0"/>
              <a:t>2660</a:t>
            </a:r>
            <a:r>
              <a:rPr kumimoji="1" lang="ja-JP" altLang="en-US" sz="1000" dirty="0"/>
              <a:t>”（本日は地区のことをこう呼ぶことにします）の根幹精神</a:t>
            </a:r>
            <a:r>
              <a:rPr kumimoji="1" lang="en-US" altLang="ja-JP" sz="1000" dirty="0"/>
              <a:t>”The Ideal of service”</a:t>
            </a:r>
            <a:r>
              <a:rPr kumimoji="1" lang="ja-JP" altLang="en-US" sz="1000" dirty="0"/>
              <a:t>を実践する上で、極めて大事という見方があります。</a:t>
            </a:r>
            <a:endParaRPr kumimoji="1" lang="en-US" altLang="ja-JP" sz="1000" dirty="0"/>
          </a:p>
          <a:p>
            <a:endParaRPr kumimoji="1" lang="en-US" altLang="ja-JP" sz="1000" dirty="0"/>
          </a:p>
          <a:p>
            <a:r>
              <a:rPr kumimoji="1" lang="ja-JP" altLang="en-US" sz="1000" dirty="0"/>
              <a:t>またチーム</a:t>
            </a:r>
            <a:r>
              <a:rPr kumimoji="1" lang="en-US" altLang="ja-JP" sz="1000" dirty="0"/>
              <a:t>2660</a:t>
            </a:r>
            <a:r>
              <a:rPr kumimoji="1" lang="ja-JP" altLang="en-US" sz="1000" dirty="0"/>
              <a:t>の財団委員会としては、</a:t>
            </a:r>
            <a:r>
              <a:rPr kumimoji="1" lang="en-US" altLang="ja-JP" sz="1000" dirty="0"/>
              <a:t>2016-17</a:t>
            </a:r>
            <a:r>
              <a:rPr kumimoji="1" lang="ja-JP" altLang="en-US" sz="1000" dirty="0"/>
              <a:t>年度のロータリー全体目標の一つであります</a:t>
            </a:r>
            <a:endParaRPr kumimoji="1" lang="en-US" altLang="ja-JP" sz="1000" dirty="0"/>
          </a:p>
          <a:p>
            <a:r>
              <a:rPr kumimoji="1" lang="ja-JP" altLang="en-US" sz="1000" dirty="0"/>
              <a:t>「財団の補助金と６つの重点分野を通じて、ロータリーの人道的奉仕の質と影響を高める」</a:t>
            </a:r>
            <a:endParaRPr kumimoji="1" lang="en-US" altLang="ja-JP" sz="1000" dirty="0"/>
          </a:p>
          <a:p>
            <a:r>
              <a:rPr kumimoji="1" lang="ja-JP" altLang="en-US" sz="1000" dirty="0"/>
              <a:t>を推進させる役割を担っておりますので、ここにいる皆様に、財団補助金（地区補助金・グローバル補助金）を申請し活用いただくよう、働きかけて参ります。</a:t>
            </a:r>
            <a:endParaRPr kumimoji="1" lang="en-US" altLang="ja-JP" sz="1000" dirty="0"/>
          </a:p>
          <a:p>
            <a:r>
              <a:rPr kumimoji="1" lang="ja-JP" altLang="en-US" sz="1000" dirty="0"/>
              <a:t>また、戦略計画の三本柱のひとつに「人道的奉仕の重点化と増加」があがっていますので、より多くのクラブ（例年ＤＧ３０　ＧＧ１０）への使用を推進して参ります。</a:t>
            </a:r>
            <a:endParaRPr kumimoji="1" lang="en-US" altLang="ja-JP" sz="1000" dirty="0"/>
          </a:p>
          <a:p>
            <a:endParaRPr kumimoji="1" lang="en-US" altLang="ja-JP" sz="1000" dirty="0"/>
          </a:p>
          <a:p>
            <a:r>
              <a:rPr kumimoji="1" lang="ja-JP" altLang="en-US" sz="1000" dirty="0"/>
              <a:t>補助金を活用いただくうえで非常に大事なこと。</a:t>
            </a:r>
            <a:endParaRPr kumimoji="1" lang="en-US" altLang="ja-JP" sz="1000" dirty="0"/>
          </a:p>
          <a:p>
            <a:r>
              <a:rPr kumimoji="1" lang="ja-JP" altLang="en-US" sz="1000" dirty="0"/>
              <a:t>それは、補助金はいったいどこからやってくるのか、ということです。</a:t>
            </a:r>
            <a:endParaRPr kumimoji="1" lang="en-US" altLang="ja-JP" sz="1000" dirty="0"/>
          </a:p>
          <a:p>
            <a:pPr>
              <a:lnSpc>
                <a:spcPct val="117999"/>
              </a:lnSpc>
            </a:pPr>
            <a:endParaRPr sz="1000" dirty="0"/>
          </a:p>
        </p:txBody>
      </p:sp>
    </p:spTree>
    <p:extLst>
      <p:ext uri="{BB962C8B-B14F-4D97-AF65-F5344CB8AC3E}">
        <p14:creationId xmlns:p14="http://schemas.microsoft.com/office/powerpoint/2010/main" val="534540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0913" y="368300"/>
            <a:ext cx="4953000" cy="3714750"/>
          </a:xfrm>
          <a:prstGeom prst="rect">
            <a:avLst/>
          </a:prstGeom>
        </p:spPr>
      </p:sp>
      <p:sp>
        <p:nvSpPr>
          <p:cNvPr id="3" name="ノート プレースホルダー 2"/>
          <p:cNvSpPr>
            <a:spLocks noGrp="1"/>
          </p:cNvSpPr>
          <p:nvPr>
            <p:ph type="body" idx="1"/>
          </p:nvPr>
        </p:nvSpPr>
        <p:spPr>
          <a:xfrm>
            <a:off x="902759" y="4703844"/>
            <a:ext cx="4965172" cy="4456271"/>
          </a:xfrm>
          <a:prstGeom prst="rect">
            <a:avLst/>
          </a:prstGeom>
        </p:spPr>
        <p:txBody>
          <a:bodyPr/>
          <a:lstStyle/>
          <a:p>
            <a:r>
              <a:rPr lang="ja-JP" altLang="en-US" sz="1000" kern="1200" dirty="0">
                <a:solidFill>
                  <a:schemeClr val="tx1"/>
                </a:solidFill>
                <a:latin typeface="+mn-ea"/>
                <a:cs typeface="ヒラギノ角ゴ Pro W3" pitchFamily="-107" charset="-128"/>
              </a:rPr>
              <a:t>ロータリークラブが地元のニーズに応じた独自の活動を行う一方、ロータリーは世界全体で重点分野を定め、できるだけ大きな活動成果をもたらす努力もしています。グローバル補助金を通じて、以下の分野の活動を重点的に支援しています。</a:t>
            </a:r>
            <a:endParaRPr lang="en-US" altLang="ja-JP" sz="1000" kern="1200" dirty="0">
              <a:solidFill>
                <a:schemeClr val="tx1"/>
              </a:solidFill>
              <a:latin typeface="+mn-ea"/>
              <a:cs typeface="ヒラギノ角ゴ Pro W3" pitchFamily="-107" charset="-128"/>
            </a:endParaRPr>
          </a:p>
          <a:p>
            <a:pPr marL="170671" indent="-170671">
              <a:buFont typeface="Arial" pitchFamily="34" charset="0"/>
              <a:buChar char="•"/>
            </a:pPr>
            <a:r>
              <a:rPr lang="ja-JP" altLang="en-US" sz="1000" kern="1200" dirty="0">
                <a:solidFill>
                  <a:schemeClr val="tx1"/>
                </a:solidFill>
                <a:latin typeface="+mn-ea"/>
                <a:cs typeface="ヒラギノ角ゴ Pro W3" pitchFamily="-107" charset="-128"/>
              </a:rPr>
              <a:t>平和と紛争予防／紛争解決</a:t>
            </a:r>
            <a:endParaRPr lang="en-US" altLang="ja-JP" sz="1000" kern="1200" dirty="0">
              <a:solidFill>
                <a:schemeClr val="tx1"/>
              </a:solidFill>
              <a:latin typeface="+mn-ea"/>
              <a:cs typeface="ヒラギノ角ゴ Pro W3" pitchFamily="-107" charset="-128"/>
            </a:endParaRPr>
          </a:p>
          <a:p>
            <a:pPr marL="170671" indent="-170671" algn="l" defTabSz="910252" rtl="0" eaLnBrk="0" fontAlgn="base" hangingPunct="0">
              <a:lnSpc>
                <a:spcPct val="100000"/>
              </a:lnSpc>
              <a:buFont typeface="Arial" pitchFamily="34" charset="0"/>
              <a:buChar char="•"/>
              <a:defRPr/>
            </a:pPr>
            <a:r>
              <a:rPr lang="ja-JP" altLang="en-US" sz="1000" kern="1200" dirty="0">
                <a:solidFill>
                  <a:schemeClr val="tx1"/>
                </a:solidFill>
                <a:latin typeface="+mn-ea"/>
                <a:cs typeface="ヒラギノ角ゴ Pro W3" pitchFamily="-107" charset="-128"/>
              </a:rPr>
              <a:t>疾病予防と治療</a:t>
            </a:r>
            <a:endParaRPr lang="en-US" altLang="ja-JP" sz="1000" kern="1200" dirty="0">
              <a:solidFill>
                <a:schemeClr val="tx1"/>
              </a:solidFill>
              <a:latin typeface="+mn-ea"/>
              <a:cs typeface="ヒラギノ角ゴ Pro W3" pitchFamily="-107" charset="-128"/>
            </a:endParaRPr>
          </a:p>
          <a:p>
            <a:pPr marL="170671" indent="-170671" algn="l" defTabSz="910252" rtl="0" eaLnBrk="0" fontAlgn="base" hangingPunct="0">
              <a:lnSpc>
                <a:spcPct val="100000"/>
              </a:lnSpc>
              <a:buFont typeface="Arial" pitchFamily="34" charset="0"/>
              <a:buChar char="•"/>
              <a:defRPr/>
            </a:pPr>
            <a:r>
              <a:rPr lang="ja-JP" altLang="en-US" sz="1000" kern="1200" dirty="0">
                <a:solidFill>
                  <a:schemeClr val="tx1"/>
                </a:solidFill>
                <a:latin typeface="+mn-ea"/>
                <a:cs typeface="ヒラギノ角ゴ Pro W3" pitchFamily="-107" charset="-128"/>
              </a:rPr>
              <a:t>水と衛生</a:t>
            </a:r>
            <a:endParaRPr lang="en-US" altLang="ja-JP" sz="1000" kern="1200" dirty="0">
              <a:solidFill>
                <a:schemeClr val="tx1"/>
              </a:solidFill>
              <a:latin typeface="+mn-ea"/>
              <a:cs typeface="ヒラギノ角ゴ Pro W3" pitchFamily="-107" charset="-128"/>
            </a:endParaRPr>
          </a:p>
          <a:p>
            <a:pPr marL="170671" indent="-170671">
              <a:buFont typeface="Arial" pitchFamily="34" charset="0"/>
              <a:buChar char="•"/>
            </a:pPr>
            <a:r>
              <a:rPr lang="ja-JP" altLang="en-US" sz="1000" kern="1200" dirty="0">
                <a:solidFill>
                  <a:schemeClr val="tx1"/>
                </a:solidFill>
                <a:latin typeface="+mn-ea"/>
                <a:cs typeface="ヒラギノ角ゴ Pro W3" pitchFamily="-107" charset="-128"/>
              </a:rPr>
              <a:t>母子の健康</a:t>
            </a:r>
            <a:endParaRPr lang="en-US" altLang="ja-JP" sz="1000" kern="1200" dirty="0">
              <a:solidFill>
                <a:schemeClr val="tx1"/>
              </a:solidFill>
              <a:latin typeface="+mn-ea"/>
              <a:cs typeface="ヒラギノ角ゴ Pro W3" pitchFamily="-107" charset="-128"/>
            </a:endParaRPr>
          </a:p>
          <a:p>
            <a:pPr marL="170671" indent="-170671">
              <a:buFont typeface="Arial" pitchFamily="34" charset="0"/>
              <a:buChar char="•"/>
            </a:pPr>
            <a:r>
              <a:rPr lang="ja-JP" altLang="en-US" sz="1000" kern="1200" dirty="0">
                <a:solidFill>
                  <a:schemeClr val="tx1"/>
                </a:solidFill>
                <a:latin typeface="+mn-ea"/>
                <a:cs typeface="ヒラギノ角ゴ Pro W3" pitchFamily="-107" charset="-128"/>
              </a:rPr>
              <a:t>基本的教育と識字率向上</a:t>
            </a:r>
            <a:endParaRPr lang="en-US" altLang="ja-JP" sz="1000" kern="1200" dirty="0">
              <a:solidFill>
                <a:schemeClr val="tx1"/>
              </a:solidFill>
              <a:latin typeface="+mn-ea"/>
              <a:cs typeface="ヒラギノ角ゴ Pro W3" pitchFamily="-107" charset="-128"/>
            </a:endParaRPr>
          </a:p>
          <a:p>
            <a:pPr marL="170671" indent="-170671">
              <a:buFont typeface="Arial" pitchFamily="34" charset="0"/>
              <a:buChar char="•"/>
            </a:pPr>
            <a:r>
              <a:rPr lang="ja-JP" altLang="en-US" sz="1000" kern="1200" dirty="0">
                <a:solidFill>
                  <a:schemeClr val="tx1"/>
                </a:solidFill>
                <a:latin typeface="+mn-ea"/>
                <a:cs typeface="ヒラギノ角ゴ Pro W3" pitchFamily="-107" charset="-128"/>
              </a:rPr>
              <a:t>経済と地域社会の発展</a:t>
            </a:r>
            <a:endParaRPr kumimoji="1" lang="ja-JP" altLang="en-US" sz="1000" dirty="0">
              <a:latin typeface="+mn-ea"/>
            </a:endParaRPr>
          </a:p>
        </p:txBody>
      </p:sp>
    </p:spTree>
    <p:extLst>
      <p:ext uri="{BB962C8B-B14F-4D97-AF65-F5344CB8AC3E}">
        <p14:creationId xmlns:p14="http://schemas.microsoft.com/office/powerpoint/2010/main" val="2311144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0913" y="368300"/>
            <a:ext cx="4953000" cy="3714750"/>
          </a:xfrm>
          <a:prstGeom prst="rect">
            <a:avLst/>
          </a:prstGeom>
        </p:spPr>
      </p:sp>
      <p:sp>
        <p:nvSpPr>
          <p:cNvPr id="3" name="ノート プレースホルダー 2"/>
          <p:cNvSpPr>
            <a:spLocks noGrp="1"/>
          </p:cNvSpPr>
          <p:nvPr>
            <p:ph type="body" idx="1"/>
          </p:nvPr>
        </p:nvSpPr>
        <p:spPr>
          <a:xfrm>
            <a:off x="902759" y="4703844"/>
            <a:ext cx="4965172" cy="4456271"/>
          </a:xfrm>
          <a:prstGeom prst="rect">
            <a:avLst/>
          </a:prstGeom>
        </p:spPr>
        <p:txBody>
          <a:bodyPr/>
          <a:lstStyle/>
          <a:p>
            <a:r>
              <a:rPr lang="ja-JP" altLang="en-US" sz="1000" dirty="0">
                <a:latin typeface="+mn-ea"/>
              </a:rPr>
              <a:t>グローバル補助金は、オンラインで申請書を提出します。</a:t>
            </a:r>
            <a:endParaRPr lang="en-US" altLang="ja-JP" sz="1000" dirty="0">
              <a:latin typeface="+mn-ea"/>
            </a:endParaRPr>
          </a:p>
          <a:p>
            <a:r>
              <a:rPr lang="ja-JP" altLang="en-US" sz="1000" dirty="0">
                <a:latin typeface="+mn-ea"/>
              </a:rPr>
              <a:t>アドレスは、</a:t>
            </a:r>
            <a:r>
              <a:rPr lang="en-US" altLang="ja-JP" sz="1000" dirty="0">
                <a:latin typeface="+mn-ea"/>
              </a:rPr>
              <a:t>www.rotary.org/ja/grants</a:t>
            </a:r>
            <a:r>
              <a:rPr lang="ja-JP" altLang="en-US" sz="1000" dirty="0">
                <a:latin typeface="+mn-ea"/>
              </a:rPr>
              <a:t> です。</a:t>
            </a:r>
            <a:endParaRPr lang="en-US" altLang="ja-JP" sz="1000" dirty="0">
              <a:latin typeface="+mn-ea"/>
            </a:endParaRPr>
          </a:p>
          <a:p>
            <a:r>
              <a:rPr lang="ja-JP" altLang="en-US" sz="1000" dirty="0">
                <a:latin typeface="+mn-ea"/>
              </a:rPr>
              <a:t>年度を通じて、いつでも申請書を提出できますが、補助金での旅行が含まれる場合は、旅行開始の</a:t>
            </a:r>
            <a:r>
              <a:rPr lang="en-US" altLang="ja-JP" sz="1000" dirty="0">
                <a:latin typeface="+mn-ea"/>
              </a:rPr>
              <a:t>90</a:t>
            </a:r>
            <a:r>
              <a:rPr lang="ja-JP" altLang="en-US" sz="1000" dirty="0">
                <a:latin typeface="+mn-ea"/>
              </a:rPr>
              <a:t>日前までに申請書を提出する必要があります。</a:t>
            </a:r>
            <a:endParaRPr lang="en-US" altLang="ja-JP" sz="1000" dirty="0">
              <a:latin typeface="+mn-ea"/>
            </a:endParaRPr>
          </a:p>
          <a:p>
            <a:r>
              <a:rPr lang="ja-JP" altLang="en-US" sz="1000" dirty="0">
                <a:latin typeface="+mn-ea"/>
              </a:rPr>
              <a:t>通常、追加情報の要請は一回、情報は３－５項目程度求められます　但し、回答や情報が不十分である場合、さらに追加情報が求められることもあります。</a:t>
            </a:r>
            <a:endParaRPr lang="en-US" altLang="ja-JP" sz="1000" dirty="0">
              <a:latin typeface="+mn-ea"/>
            </a:endParaRPr>
          </a:p>
          <a:p>
            <a:r>
              <a:rPr lang="ja-JP" altLang="en-US" sz="1000" dirty="0">
                <a:latin typeface="+mn-ea"/>
              </a:rPr>
              <a:t>承認後も、代表提唱</a:t>
            </a:r>
            <a:r>
              <a:rPr lang="en-US" altLang="ja-JP" sz="1000" dirty="0">
                <a:latin typeface="+mn-ea"/>
              </a:rPr>
              <a:t>2</a:t>
            </a:r>
            <a:r>
              <a:rPr lang="ja-JP" altLang="en-US" sz="1000" dirty="0">
                <a:latin typeface="+mn-ea"/>
              </a:rPr>
              <a:t>クラブによる法的同意書の署名（クラブ会長）、プロジェクト口座の開設、各参加クラブの現金送金など、手続きに少なくとも一週間かかります</a:t>
            </a:r>
            <a:endParaRPr lang="en-US" altLang="ja-JP" sz="1000" dirty="0">
              <a:latin typeface="+mn-ea"/>
            </a:endParaRPr>
          </a:p>
          <a:p>
            <a:r>
              <a:rPr lang="ja-JP" altLang="en-US" sz="1000" dirty="0">
                <a:latin typeface="+mn-ea"/>
              </a:rPr>
              <a:t>この支払条件がすべて満たされた後、補助金の着金はさらに１－２週間かかります</a:t>
            </a:r>
            <a:endParaRPr lang="en-US" altLang="ja-JP" sz="1000" dirty="0">
              <a:latin typeface="+mn-ea"/>
            </a:endParaRPr>
          </a:p>
          <a:p>
            <a:endParaRPr lang="en-US" altLang="ja-JP" sz="1000" dirty="0">
              <a:latin typeface="+mn-ea"/>
            </a:endParaRPr>
          </a:p>
          <a:p>
            <a:r>
              <a:rPr lang="ja-JP" altLang="en-US" sz="1000" dirty="0">
                <a:latin typeface="+mn-ea"/>
              </a:rPr>
              <a:t>次のスライドから、グローバル補助金申請の</a:t>
            </a:r>
            <a:r>
              <a:rPr lang="en-US" altLang="ja-JP" sz="1000" dirty="0">
                <a:latin typeface="+mn-ea"/>
              </a:rPr>
              <a:t>10</a:t>
            </a:r>
            <a:r>
              <a:rPr lang="ja-JP" altLang="en-US" sz="1000" dirty="0">
                <a:latin typeface="+mn-ea"/>
              </a:rPr>
              <a:t>のヒントを順にご紹介いたします。</a:t>
            </a:r>
            <a:endParaRPr lang="en-US" altLang="ja-JP" sz="1000" dirty="0">
              <a:latin typeface="+mn-ea"/>
            </a:endParaRPr>
          </a:p>
          <a:p>
            <a:endParaRPr kumimoji="1" lang="ja-JP" altLang="en-US" sz="1000" dirty="0"/>
          </a:p>
        </p:txBody>
      </p:sp>
    </p:spTree>
    <p:extLst>
      <p:ext uri="{BB962C8B-B14F-4D97-AF65-F5344CB8AC3E}">
        <p14:creationId xmlns:p14="http://schemas.microsoft.com/office/powerpoint/2010/main" val="1562365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0913" y="741363"/>
            <a:ext cx="4953000" cy="3714750"/>
          </a:xfrm>
          <a:prstGeom prst="rect">
            <a:avLst/>
          </a:prstGeom>
        </p:spPr>
      </p:sp>
      <p:sp>
        <p:nvSpPr>
          <p:cNvPr id="3" name="ノート プレースホルダー 2"/>
          <p:cNvSpPr>
            <a:spLocks noGrp="1"/>
          </p:cNvSpPr>
          <p:nvPr>
            <p:ph type="body" idx="1"/>
          </p:nvPr>
        </p:nvSpPr>
        <p:spPr>
          <a:xfrm>
            <a:off x="902759" y="4703844"/>
            <a:ext cx="4965172" cy="4456271"/>
          </a:xfrm>
          <a:prstGeom prst="rect">
            <a:avLst/>
          </a:prstGeom>
        </p:spPr>
        <p:txBody>
          <a:bodyPr/>
          <a:lstStyle/>
          <a:p>
            <a:r>
              <a:rPr lang="ja-JP" altLang="en-US" sz="1000" dirty="0">
                <a:latin typeface="+mn-ea"/>
              </a:rPr>
              <a:t>グローバル補助金は、オンラインで申請書を提出します。</a:t>
            </a:r>
            <a:endParaRPr lang="en-US" altLang="ja-JP" sz="1000" dirty="0">
              <a:latin typeface="+mn-ea"/>
            </a:endParaRPr>
          </a:p>
          <a:p>
            <a:r>
              <a:rPr lang="ja-JP" altLang="en-US" sz="1000" dirty="0">
                <a:latin typeface="+mn-ea"/>
              </a:rPr>
              <a:t>アドレスは、</a:t>
            </a:r>
            <a:r>
              <a:rPr lang="en-US" altLang="ja-JP" sz="1000" dirty="0">
                <a:latin typeface="+mn-ea"/>
              </a:rPr>
              <a:t>https://grants.rotary.org/s_main.jsp?lang=7</a:t>
            </a:r>
            <a:r>
              <a:rPr lang="ja-JP" altLang="en-US" sz="1000" dirty="0">
                <a:latin typeface="+mn-ea"/>
              </a:rPr>
              <a:t>です。</a:t>
            </a:r>
            <a:endParaRPr lang="en-US" altLang="ja-JP" sz="1000" dirty="0">
              <a:latin typeface="+mn-ea"/>
            </a:endParaRPr>
          </a:p>
          <a:p>
            <a:r>
              <a:rPr lang="ja-JP" altLang="en-US" sz="1000" dirty="0">
                <a:latin typeface="+mn-ea"/>
              </a:rPr>
              <a:t>年度を通じて、いつでも申請書を提出できますが、補助金での旅行が含まれる場合は、旅行開始の</a:t>
            </a:r>
            <a:r>
              <a:rPr lang="en-US" altLang="ja-JP" sz="1000" dirty="0">
                <a:latin typeface="+mn-ea"/>
              </a:rPr>
              <a:t>90</a:t>
            </a:r>
            <a:r>
              <a:rPr lang="ja-JP" altLang="en-US" sz="1000" dirty="0">
                <a:latin typeface="+mn-ea"/>
              </a:rPr>
              <a:t>日前までに申請書を提出する必要があります。</a:t>
            </a:r>
            <a:endParaRPr lang="en-US" altLang="ja-JP" sz="1000" dirty="0">
              <a:latin typeface="+mn-ea"/>
            </a:endParaRPr>
          </a:p>
          <a:p>
            <a:endParaRPr lang="en-US" altLang="ja-JP" sz="1000" dirty="0">
              <a:latin typeface="+mn-ea"/>
            </a:endParaRPr>
          </a:p>
          <a:p>
            <a:r>
              <a:rPr lang="ja-JP" altLang="en-US" sz="1000" dirty="0">
                <a:latin typeface="+mn-ea"/>
              </a:rPr>
              <a:t>グローバル補助金申請の</a:t>
            </a:r>
            <a:r>
              <a:rPr lang="en-US" altLang="ja-JP" sz="1000" dirty="0">
                <a:latin typeface="+mn-ea"/>
              </a:rPr>
              <a:t>10</a:t>
            </a:r>
            <a:r>
              <a:rPr lang="ja-JP" altLang="en-US" sz="1000" dirty="0">
                <a:latin typeface="+mn-ea"/>
              </a:rPr>
              <a:t>のヒントを順にご紹介いたします。</a:t>
            </a:r>
            <a:endParaRPr lang="en-US" altLang="ja-JP" sz="1000" dirty="0">
              <a:latin typeface="+mn-ea"/>
            </a:endParaRPr>
          </a:p>
          <a:p>
            <a:endParaRPr kumimoji="1" lang="en-US" altLang="ja-JP" sz="1000" dirty="0">
              <a:latin typeface="Arial" pitchFamily="34" charset="0"/>
              <a:ea typeface="ヒラギノ角ゴ Pro W3" pitchFamily="-84" charset="-128"/>
            </a:endParaRPr>
          </a:p>
          <a:p>
            <a:endParaRPr kumimoji="1" lang="ja-JP" altLang="en-US" sz="1000" dirty="0"/>
          </a:p>
        </p:txBody>
      </p:sp>
    </p:spTree>
    <p:extLst>
      <p:ext uri="{BB962C8B-B14F-4D97-AF65-F5344CB8AC3E}">
        <p14:creationId xmlns:p14="http://schemas.microsoft.com/office/powerpoint/2010/main" val="1562365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3688" y="169863"/>
            <a:ext cx="1944687" cy="1458912"/>
          </a:xfrm>
          <a:prstGeom prst="rect">
            <a:avLst/>
          </a:prstGeom>
        </p:spPr>
      </p:sp>
      <p:sp>
        <p:nvSpPr>
          <p:cNvPr id="3" name="ノート プレースホルダー 2"/>
          <p:cNvSpPr>
            <a:spLocks noGrp="1"/>
          </p:cNvSpPr>
          <p:nvPr>
            <p:ph type="body" idx="1"/>
          </p:nvPr>
        </p:nvSpPr>
        <p:spPr>
          <a:xfrm>
            <a:off x="308653" y="1628198"/>
            <a:ext cx="6238031" cy="4456271"/>
          </a:xfrm>
          <a:prstGeom prst="rect">
            <a:avLst/>
          </a:prstGeom>
        </p:spPr>
        <p:txBody>
          <a:bodyPr/>
          <a:lstStyle/>
          <a:p>
            <a:pPr defTabSz="455125">
              <a:defRPr/>
            </a:pPr>
            <a:r>
              <a:rPr lang="en-US" altLang="ja-JP" sz="1000" dirty="0">
                <a:latin typeface="+mn-ea"/>
                <a:cs typeface="Meiryo UI" panose="020B0604030504040204" pitchFamily="50" charset="-128"/>
              </a:rPr>
              <a:t>#1</a:t>
            </a:r>
            <a:r>
              <a:rPr lang="ja-JP" altLang="en-US" sz="1000" dirty="0">
                <a:latin typeface="+mn-ea"/>
                <a:cs typeface="Meiryo UI" panose="020B0604030504040204" pitchFamily="50" charset="-128"/>
              </a:rPr>
              <a:t>　</a:t>
            </a:r>
            <a:r>
              <a:rPr lang="ja-JP" altLang="en-US" sz="1000" dirty="0">
                <a:latin typeface="+mn-ea"/>
              </a:rPr>
              <a:t>地域のニーズと強みを調べることが大切です。その際、現地の人と連絡を取り、地域で得られるリソースとその活用法を吟味し、生活の質を高めるために何が必要とされているかを調べます。最初に地域のニーズを理解しておけば、その後の手続きはずっとスムーズになります。そのため、プロジェクトの計画を立てる前に、現地の人と協力してニーズを見極め、現地で最も効果が高い方法を考えます。</a:t>
            </a:r>
            <a:endParaRPr lang="en-US" altLang="ja-JP" sz="1000" dirty="0">
              <a:latin typeface="+mn-ea"/>
            </a:endParaRPr>
          </a:p>
          <a:p>
            <a:endParaRPr kumimoji="1" lang="en-US" altLang="ja-JP" sz="1000" dirty="0">
              <a:latin typeface="+mn-ea"/>
            </a:endParaRPr>
          </a:p>
          <a:p>
            <a:r>
              <a:rPr lang="en-US" altLang="ja-JP" sz="1000" dirty="0">
                <a:latin typeface="+mn-ea"/>
                <a:cs typeface="Meiryo UI" panose="020B0604030504040204" pitchFamily="50" charset="-128"/>
              </a:rPr>
              <a:t>#2</a:t>
            </a:r>
            <a:r>
              <a:rPr lang="ja-JP" altLang="en-US" sz="1000" dirty="0">
                <a:latin typeface="+mn-ea"/>
                <a:cs typeface="Meiryo UI" panose="020B0604030504040204" pitchFamily="50" charset="-128"/>
              </a:rPr>
              <a:t> 　</a:t>
            </a:r>
            <a:r>
              <a:rPr lang="ja-JP" altLang="en-US" sz="1000" dirty="0">
                <a:latin typeface="+mn-ea"/>
              </a:rPr>
              <a:t>「重点分野の基本方針」の資料を読み、ニーズ調査で明らかになったニーズに最も該当する重点分野一つを選んでください。</a:t>
            </a:r>
            <a:endParaRPr lang="en-US" altLang="ja-JP" sz="1000" dirty="0">
              <a:latin typeface="+mn-ea"/>
            </a:endParaRPr>
          </a:p>
          <a:p>
            <a:r>
              <a:rPr lang="ja-JP" altLang="en-US" sz="1000" dirty="0">
                <a:latin typeface="+mn-ea"/>
              </a:rPr>
              <a:t>重点分野について考える前にプロジェクトを立案するのではなく、重点分野の方針をよく確認した上で、各重点分野の目標を満たすためのプロジェクトを計画してください。</a:t>
            </a:r>
            <a:endParaRPr lang="en-US" altLang="ja-JP" sz="1000" dirty="0">
              <a:latin typeface="+mn-ea"/>
            </a:endParaRPr>
          </a:p>
          <a:p>
            <a:endParaRPr kumimoji="1" lang="en-US" altLang="ja-JP" sz="1000" dirty="0">
              <a:latin typeface="+mn-ea"/>
            </a:endParaRPr>
          </a:p>
          <a:p>
            <a:pPr algn="l" defTabSz="910252" rtl="0" eaLnBrk="0" fontAlgn="base" hangingPunct="0">
              <a:lnSpc>
                <a:spcPct val="100000"/>
              </a:lnSpc>
              <a:spcBef>
                <a:spcPct val="30000"/>
              </a:spcBef>
              <a:spcAft>
                <a:spcPct val="0"/>
              </a:spcAft>
              <a:defRPr/>
            </a:pPr>
            <a:r>
              <a:rPr lang="en-US" altLang="ja-JP" sz="1000" dirty="0">
                <a:latin typeface="+mn-ea"/>
                <a:cs typeface="Meiryo UI" panose="020B0604030504040204" pitchFamily="50" charset="-128"/>
              </a:rPr>
              <a:t>#3</a:t>
            </a:r>
            <a:r>
              <a:rPr lang="ja-JP" altLang="en-US" sz="1000" dirty="0">
                <a:latin typeface="+mn-ea"/>
                <a:cs typeface="Meiryo UI" panose="020B0604030504040204" pitchFamily="50" charset="-128"/>
              </a:rPr>
              <a:t>　</a:t>
            </a:r>
            <a:r>
              <a:rPr lang="ja-JP" altLang="en-US" sz="1000" kern="1200" dirty="0">
                <a:solidFill>
                  <a:schemeClr val="tx1"/>
                </a:solidFill>
                <a:latin typeface="+mn-ea"/>
                <a:cs typeface="Arial" charset="0"/>
              </a:rPr>
              <a:t>プロジェクトを提案する際は、活動の詳しい内容を説明する実施計画を提供します。</a:t>
            </a:r>
            <a:endParaRPr lang="en-US" altLang="ja-JP" sz="1000" kern="1200" dirty="0">
              <a:solidFill>
                <a:schemeClr val="tx1"/>
              </a:solidFill>
              <a:latin typeface="+mn-ea"/>
              <a:cs typeface="Arial" charset="0"/>
            </a:endParaRPr>
          </a:p>
          <a:p>
            <a:pPr algn="l" defTabSz="910252" rtl="0" eaLnBrk="0" fontAlgn="base" hangingPunct="0">
              <a:lnSpc>
                <a:spcPct val="100000"/>
              </a:lnSpc>
              <a:spcBef>
                <a:spcPct val="30000"/>
              </a:spcBef>
              <a:spcAft>
                <a:spcPct val="0"/>
              </a:spcAft>
              <a:defRPr/>
            </a:pPr>
            <a:r>
              <a:rPr lang="ja-JP" altLang="en-US" sz="1000" kern="1200" dirty="0">
                <a:solidFill>
                  <a:schemeClr val="tx1"/>
                </a:solidFill>
                <a:latin typeface="+mn-ea"/>
                <a:cs typeface="Arial" charset="0"/>
              </a:rPr>
              <a:t>また、プロジェクトの立案過程で、必ず現地の人の意見を聞くことが大切です。</a:t>
            </a:r>
            <a:endParaRPr lang="en-US" altLang="ja-JP" sz="1000" kern="1200" dirty="0">
              <a:solidFill>
                <a:schemeClr val="tx1"/>
              </a:solidFill>
              <a:latin typeface="+mn-ea"/>
              <a:cs typeface="Arial" charset="0"/>
            </a:endParaRPr>
          </a:p>
          <a:p>
            <a:endParaRPr kumimoji="1" lang="en-US" altLang="ja-JP" sz="1000" dirty="0">
              <a:latin typeface="+mn-ea"/>
            </a:endParaRPr>
          </a:p>
          <a:p>
            <a:pPr algn="l" defTabSz="455125" rtl="0">
              <a:defRPr/>
            </a:pPr>
            <a:r>
              <a:rPr lang="en-US" altLang="ja-JP" sz="1000" dirty="0">
                <a:latin typeface="+mn-ea"/>
                <a:cs typeface="Meiryo UI" panose="020B0604030504040204" pitchFamily="50" charset="-128"/>
              </a:rPr>
              <a:t>#4</a:t>
            </a:r>
            <a:r>
              <a:rPr lang="ja-JP" altLang="en-US" sz="1000" dirty="0">
                <a:latin typeface="+mn-ea"/>
                <a:cs typeface="Meiryo UI" panose="020B0604030504040204" pitchFamily="50" charset="-128"/>
              </a:rPr>
              <a:t>　</a:t>
            </a:r>
            <a:r>
              <a:rPr lang="ja-JP" altLang="en-US" sz="1000" kern="1200" dirty="0">
                <a:solidFill>
                  <a:schemeClr val="tx1"/>
                </a:solidFill>
                <a:latin typeface="+mn-ea"/>
                <a:cs typeface="Arial" charset="0"/>
              </a:rPr>
              <a:t>援助国と実施国のロータリアンが、プロジェクトにおいてどのような役割を担うか、</a:t>
            </a:r>
            <a:endParaRPr lang="en-US" altLang="ja-JP" sz="1000" kern="1200" dirty="0">
              <a:solidFill>
                <a:schemeClr val="tx1"/>
              </a:solidFill>
              <a:latin typeface="+mn-ea"/>
              <a:cs typeface="Arial" charset="0"/>
            </a:endParaRPr>
          </a:p>
          <a:p>
            <a:pPr algn="l" defTabSz="455125" rtl="0">
              <a:defRPr/>
            </a:pPr>
            <a:r>
              <a:rPr lang="ja-JP" altLang="en-US" sz="1000" kern="1200" dirty="0">
                <a:solidFill>
                  <a:schemeClr val="tx1"/>
                </a:solidFill>
                <a:latin typeface="+mn-ea"/>
                <a:cs typeface="Arial" charset="0"/>
              </a:rPr>
              <a:t>詳しい情報を提供してください。</a:t>
            </a:r>
            <a:endParaRPr lang="en-US" altLang="ja-JP" sz="1000" kern="1200" dirty="0">
              <a:solidFill>
                <a:schemeClr val="tx1"/>
              </a:solidFill>
              <a:latin typeface="+mn-ea"/>
              <a:cs typeface="Arial" charset="0"/>
            </a:endParaRPr>
          </a:p>
          <a:p>
            <a:endParaRPr kumimoji="1" lang="en-US" altLang="ja-JP" sz="1000" dirty="0">
              <a:latin typeface="+mn-ea"/>
            </a:endParaRPr>
          </a:p>
          <a:p>
            <a:pPr algn="l" defTabSz="910252" rtl="0" eaLnBrk="0" fontAlgn="base" hangingPunct="0">
              <a:lnSpc>
                <a:spcPct val="100000"/>
              </a:lnSpc>
              <a:spcBef>
                <a:spcPct val="30000"/>
              </a:spcBef>
              <a:spcAft>
                <a:spcPct val="0"/>
              </a:spcAft>
              <a:defRPr/>
            </a:pPr>
            <a:r>
              <a:rPr lang="en-US" altLang="ja-JP" sz="1000" dirty="0">
                <a:latin typeface="+mn-ea"/>
                <a:cs typeface="Meiryo UI" panose="020B0604030504040204" pitchFamily="50" charset="-128"/>
              </a:rPr>
              <a:t>#5 </a:t>
            </a:r>
            <a:r>
              <a:rPr lang="ja-JP" altLang="en-US" sz="1000" dirty="0">
                <a:latin typeface="+mn-ea"/>
                <a:cs typeface="Meiryo UI" panose="020B0604030504040204" pitchFamily="50" charset="-128"/>
              </a:rPr>
              <a:t> 予算　</a:t>
            </a:r>
            <a:r>
              <a:rPr lang="ja-JP" altLang="en-US" sz="1000" kern="1200" dirty="0">
                <a:solidFill>
                  <a:schemeClr val="tx1"/>
                </a:solidFill>
                <a:latin typeface="+mn-ea"/>
                <a:cs typeface="Arial" charset="0"/>
              </a:rPr>
              <a:t>業者に関する情報と、その選定方法に関する情報と併せて、予算の詳細を提出してください。</a:t>
            </a:r>
            <a:endParaRPr lang="en-US" altLang="ja-JP" sz="1000" kern="1200" dirty="0">
              <a:solidFill>
                <a:schemeClr val="tx1"/>
              </a:solidFill>
              <a:latin typeface="+mn-ea"/>
              <a:cs typeface="Arial" charset="0"/>
            </a:endParaRPr>
          </a:p>
          <a:p>
            <a:pPr algn="l" defTabSz="910252" rtl="0" eaLnBrk="0" fontAlgn="base" hangingPunct="0">
              <a:lnSpc>
                <a:spcPct val="100000"/>
              </a:lnSpc>
              <a:spcBef>
                <a:spcPct val="30000"/>
              </a:spcBef>
              <a:spcAft>
                <a:spcPct val="0"/>
              </a:spcAft>
              <a:defRPr/>
            </a:pPr>
            <a:r>
              <a:rPr lang="ja-JP" altLang="en-US" sz="1000" kern="1200" dirty="0">
                <a:solidFill>
                  <a:schemeClr val="tx1"/>
                </a:solidFill>
                <a:latin typeface="+mn-ea"/>
                <a:cs typeface="Arial" charset="0"/>
              </a:rPr>
              <a:t>現在スクリーンには、オンライン申請のどの項目にこれらの情報を入力するかが示されています。</a:t>
            </a:r>
            <a:endParaRPr lang="en-US" altLang="ja-JP" sz="1000" kern="1200" dirty="0">
              <a:solidFill>
                <a:schemeClr val="tx1"/>
              </a:solidFill>
              <a:latin typeface="+mn-ea"/>
              <a:cs typeface="Arial" charset="0"/>
            </a:endParaRPr>
          </a:p>
          <a:p>
            <a:endParaRPr kumimoji="1" lang="en-US" altLang="ja-JP" sz="1000" dirty="0">
              <a:latin typeface="+mn-ea"/>
            </a:endParaRPr>
          </a:p>
          <a:p>
            <a:pPr algn="l" defTabSz="910252" rtl="0" eaLnBrk="0" fontAlgn="base" hangingPunct="0">
              <a:lnSpc>
                <a:spcPct val="100000"/>
              </a:lnSpc>
              <a:spcBef>
                <a:spcPct val="30000"/>
              </a:spcBef>
              <a:spcAft>
                <a:spcPct val="0"/>
              </a:spcAft>
              <a:defRPr/>
            </a:pPr>
            <a:r>
              <a:rPr lang="en-US" altLang="ja-JP" sz="1000" dirty="0">
                <a:latin typeface="+mn-ea"/>
                <a:cs typeface="Meiryo UI" panose="020B0604030504040204" pitchFamily="50" charset="-128"/>
              </a:rPr>
              <a:t>#6 </a:t>
            </a:r>
            <a:r>
              <a:rPr lang="ja-JP" altLang="en-US" sz="1000" dirty="0">
                <a:latin typeface="+mn-ea"/>
                <a:cs typeface="Meiryo UI" panose="020B0604030504040204" pitchFamily="50" charset="-128"/>
              </a:rPr>
              <a:t> 持続可能性　成果の継続が問われています！</a:t>
            </a:r>
            <a:endParaRPr lang="en-US" altLang="ja-JP" sz="1000" dirty="0">
              <a:latin typeface="+mn-ea"/>
              <a:cs typeface="Meiryo UI" panose="020B0604030504040204" pitchFamily="50" charset="-128"/>
            </a:endParaRPr>
          </a:p>
          <a:p>
            <a:pPr algn="l" defTabSz="910252" rtl="0" eaLnBrk="0" fontAlgn="base" hangingPunct="0">
              <a:lnSpc>
                <a:spcPct val="100000"/>
              </a:lnSpc>
              <a:spcBef>
                <a:spcPct val="30000"/>
              </a:spcBef>
              <a:spcAft>
                <a:spcPct val="0"/>
              </a:spcAft>
              <a:defRPr/>
            </a:pPr>
            <a:r>
              <a:rPr lang="ja-JP" altLang="en-US" sz="1000" kern="1200" dirty="0">
                <a:solidFill>
                  <a:schemeClr val="tx1"/>
                </a:solidFill>
                <a:latin typeface="+mn-ea"/>
                <a:cs typeface="Arial" charset="0"/>
              </a:rPr>
              <a:t>プロジェクトの効果を持続可能なものとするための、方法や要素を明確に説明してください。</a:t>
            </a:r>
            <a:endParaRPr lang="en-US" altLang="ja-JP" sz="1000" kern="1200" dirty="0">
              <a:solidFill>
                <a:schemeClr val="tx1"/>
              </a:solidFill>
              <a:latin typeface="+mn-ea"/>
              <a:cs typeface="Arial" charset="0"/>
            </a:endParaRPr>
          </a:p>
          <a:p>
            <a:pPr algn="l" defTabSz="910252" rtl="0" eaLnBrk="0" fontAlgn="base" hangingPunct="0">
              <a:lnSpc>
                <a:spcPct val="100000"/>
              </a:lnSpc>
              <a:spcBef>
                <a:spcPct val="30000"/>
              </a:spcBef>
              <a:spcAft>
                <a:spcPct val="0"/>
              </a:spcAft>
              <a:defRPr/>
            </a:pPr>
            <a:endParaRPr lang="en-US" altLang="ja-JP" sz="1000" kern="1200" dirty="0">
              <a:solidFill>
                <a:schemeClr val="tx1"/>
              </a:solidFill>
              <a:latin typeface="+mn-ea"/>
              <a:cs typeface="Arial" charset="0"/>
            </a:endParaRPr>
          </a:p>
          <a:p>
            <a:pPr algn="l" defTabSz="910252" rtl="0" eaLnBrk="0" fontAlgn="base" hangingPunct="0">
              <a:lnSpc>
                <a:spcPct val="100000"/>
              </a:lnSpc>
              <a:spcBef>
                <a:spcPct val="30000"/>
              </a:spcBef>
              <a:spcAft>
                <a:spcPct val="0"/>
              </a:spcAft>
              <a:defRPr/>
            </a:pPr>
            <a:r>
              <a:rPr lang="ja-JP" altLang="en-US" sz="1000" kern="1200" dirty="0">
                <a:solidFill>
                  <a:schemeClr val="tx1"/>
                </a:solidFill>
                <a:latin typeface="+mn-ea"/>
                <a:cs typeface="Arial" charset="0"/>
              </a:rPr>
              <a:t>参考資料： 持続可能なプロジェクトの立案　</a:t>
            </a:r>
            <a:r>
              <a:rPr lang="en-US" altLang="ja-JP" sz="1000" kern="1200" dirty="0">
                <a:solidFill>
                  <a:schemeClr val="tx1"/>
                </a:solidFill>
                <a:latin typeface="+mn-ea"/>
                <a:cs typeface="Arial" charset="0"/>
              </a:rPr>
              <a:t>6</a:t>
            </a:r>
            <a:r>
              <a:rPr lang="ja-JP" altLang="en-US" sz="1000" kern="1200" dirty="0" err="1">
                <a:solidFill>
                  <a:schemeClr val="tx1"/>
                </a:solidFill>
                <a:latin typeface="+mn-ea"/>
                <a:cs typeface="Arial" charset="0"/>
              </a:rPr>
              <a:t>つの</a:t>
            </a:r>
            <a:r>
              <a:rPr lang="ja-JP" altLang="en-US" sz="1000" kern="1200" dirty="0">
                <a:solidFill>
                  <a:schemeClr val="tx1"/>
                </a:solidFill>
                <a:latin typeface="+mn-ea"/>
                <a:cs typeface="Arial" charset="0"/>
              </a:rPr>
              <a:t>ステップ</a:t>
            </a:r>
            <a:endParaRPr lang="en-US" altLang="ja-JP" sz="1000" dirty="0">
              <a:latin typeface="+mn-ea"/>
            </a:endParaRPr>
          </a:p>
          <a:p>
            <a:endParaRPr kumimoji="1" lang="en-US" altLang="ja-JP" sz="1000" dirty="0">
              <a:latin typeface="+mn-ea"/>
            </a:endParaRPr>
          </a:p>
          <a:p>
            <a:pPr algn="l" defTabSz="910252" rtl="0" eaLnBrk="0" fontAlgn="base" hangingPunct="0">
              <a:lnSpc>
                <a:spcPct val="100000"/>
              </a:lnSpc>
              <a:spcBef>
                <a:spcPct val="30000"/>
              </a:spcBef>
              <a:spcAft>
                <a:spcPct val="0"/>
              </a:spcAft>
              <a:defRPr/>
            </a:pPr>
            <a:r>
              <a:rPr lang="en-US" altLang="ja-JP" sz="1000" dirty="0">
                <a:latin typeface="+mn-ea"/>
                <a:cs typeface="Meiryo UI" panose="020B0604030504040204" pitchFamily="50" charset="-128"/>
              </a:rPr>
              <a:t>#7 </a:t>
            </a:r>
            <a:r>
              <a:rPr lang="ja-JP" altLang="en-US" sz="1000" dirty="0">
                <a:latin typeface="+mn-ea"/>
                <a:cs typeface="Meiryo UI" panose="020B0604030504040204" pitchFamily="50" charset="-128"/>
              </a:rPr>
              <a:t> 研修に関する情報　</a:t>
            </a:r>
            <a:r>
              <a:rPr lang="ja-JP" altLang="en-US" sz="1000" kern="1200" dirty="0">
                <a:solidFill>
                  <a:schemeClr val="tx1"/>
                </a:solidFill>
                <a:latin typeface="+mn-ea"/>
                <a:cs typeface="Arial" charset="0"/>
              </a:rPr>
              <a:t>プロジェクトで実施される研修について詳しい情報を申請書で説明してください。研修の頻度、カリキュラム、研修対象（どのような職種か、成人と子どものどちらが対象となるか）、研修では誰が何を行うか、などの情報を含めてください。</a:t>
            </a:r>
            <a:endParaRPr lang="en-US" altLang="ja-JP" sz="1000" kern="1200" dirty="0">
              <a:solidFill>
                <a:schemeClr val="tx1"/>
              </a:solidFill>
              <a:latin typeface="+mn-ea"/>
              <a:cs typeface="Arial" charset="0"/>
            </a:endParaRPr>
          </a:p>
          <a:p>
            <a:pPr algn="l" defTabSz="910252" rtl="0" eaLnBrk="0" fontAlgn="base" hangingPunct="0">
              <a:lnSpc>
                <a:spcPct val="100000"/>
              </a:lnSpc>
              <a:spcBef>
                <a:spcPct val="30000"/>
              </a:spcBef>
              <a:spcAft>
                <a:spcPct val="0"/>
              </a:spcAft>
              <a:defRPr/>
            </a:pPr>
            <a:r>
              <a:rPr lang="ja-JP" altLang="en-US" sz="1000" kern="1200" dirty="0">
                <a:solidFill>
                  <a:schemeClr val="tx1"/>
                </a:solidFill>
                <a:latin typeface="+mn-ea"/>
                <a:cs typeface="Arial" charset="0"/>
              </a:rPr>
              <a:t>グローバル補助金では研修の要素が必要となるため、「該当しない」という回答はありえません。</a:t>
            </a:r>
            <a:endParaRPr lang="en-US" altLang="ja-JP" sz="1000" kern="1200" dirty="0">
              <a:solidFill>
                <a:schemeClr val="tx1"/>
              </a:solidFill>
              <a:latin typeface="+mn-ea"/>
              <a:cs typeface="Arial" charset="0"/>
            </a:endParaRPr>
          </a:p>
          <a:p>
            <a:pPr algn="l" defTabSz="910252" rtl="0" eaLnBrk="0" fontAlgn="base" hangingPunct="0">
              <a:lnSpc>
                <a:spcPct val="100000"/>
              </a:lnSpc>
              <a:spcBef>
                <a:spcPct val="30000"/>
              </a:spcBef>
              <a:spcAft>
                <a:spcPct val="0"/>
              </a:spcAft>
              <a:defRPr/>
            </a:pPr>
            <a:r>
              <a:rPr lang="ja-JP" altLang="en-US" sz="1000" kern="1200" dirty="0">
                <a:solidFill>
                  <a:schemeClr val="tx1"/>
                </a:solidFill>
                <a:latin typeface="+mn-ea"/>
                <a:cs typeface="Arial" charset="0"/>
              </a:rPr>
              <a:t>メンテナンスのための研修がプロジェクトの活動スケジュールに織り込まれていない⇒</a:t>
            </a:r>
            <a:r>
              <a:rPr lang="en-US" altLang="ja-JP" sz="1000" kern="1200" dirty="0">
                <a:solidFill>
                  <a:schemeClr val="tx1"/>
                </a:solidFill>
                <a:latin typeface="+mn-ea"/>
                <a:cs typeface="Arial" charset="0"/>
              </a:rPr>
              <a:t>×</a:t>
            </a:r>
          </a:p>
          <a:p>
            <a:pPr algn="l" defTabSz="910252" rtl="0" eaLnBrk="0" fontAlgn="base" hangingPunct="0">
              <a:lnSpc>
                <a:spcPct val="100000"/>
              </a:lnSpc>
              <a:spcBef>
                <a:spcPct val="30000"/>
              </a:spcBef>
              <a:spcAft>
                <a:spcPct val="0"/>
              </a:spcAft>
              <a:defRPr/>
            </a:pPr>
            <a:r>
              <a:rPr lang="ja-JP" altLang="en-US" sz="1000" kern="1200" dirty="0">
                <a:solidFill>
                  <a:schemeClr val="tx1"/>
                </a:solidFill>
                <a:latin typeface="+mn-ea"/>
                <a:cs typeface="Arial" charset="0"/>
              </a:rPr>
              <a:t>研修内容の説明が不十分⇒</a:t>
            </a:r>
            <a:r>
              <a:rPr lang="en-US" altLang="ja-JP" sz="1000" kern="1200" dirty="0">
                <a:solidFill>
                  <a:schemeClr val="tx1"/>
                </a:solidFill>
                <a:latin typeface="+mn-ea"/>
                <a:cs typeface="Arial" charset="0"/>
              </a:rPr>
              <a:t>×</a:t>
            </a:r>
          </a:p>
          <a:p>
            <a:pPr algn="l" defTabSz="910252" rtl="0" eaLnBrk="0" fontAlgn="base" hangingPunct="0">
              <a:lnSpc>
                <a:spcPct val="100000"/>
              </a:lnSpc>
              <a:spcBef>
                <a:spcPct val="30000"/>
              </a:spcBef>
              <a:spcAft>
                <a:spcPct val="0"/>
              </a:spcAft>
              <a:defRPr/>
            </a:pPr>
            <a:endParaRPr lang="en-US" altLang="ja-JP" sz="1000" dirty="0">
              <a:latin typeface="+mn-ea"/>
            </a:endParaRPr>
          </a:p>
          <a:p>
            <a:pPr algn="l" defTabSz="910252" rtl="0" eaLnBrk="0" fontAlgn="base" hangingPunct="0">
              <a:lnSpc>
                <a:spcPct val="100000"/>
              </a:lnSpc>
              <a:spcBef>
                <a:spcPct val="30000"/>
              </a:spcBef>
              <a:spcAft>
                <a:spcPct val="0"/>
              </a:spcAft>
              <a:defRPr/>
            </a:pPr>
            <a:r>
              <a:rPr lang="en-US" altLang="ja-JP" sz="1000" dirty="0">
                <a:latin typeface="+mn-ea"/>
                <a:cs typeface="Meiryo UI" panose="020B0604030504040204" pitchFamily="50" charset="-128"/>
              </a:rPr>
              <a:t>#8 </a:t>
            </a:r>
            <a:r>
              <a:rPr lang="ja-JP" altLang="en-US" sz="1000" dirty="0">
                <a:latin typeface="+mn-ea"/>
                <a:cs typeface="Meiryo UI" panose="020B0604030504040204" pitchFamily="50" charset="-128"/>
              </a:rPr>
              <a:t> 協力団体との覚書　</a:t>
            </a:r>
            <a:r>
              <a:rPr lang="ja-JP" altLang="en-US" sz="1000" kern="1200" dirty="0">
                <a:solidFill>
                  <a:schemeClr val="tx1"/>
                </a:solidFill>
                <a:latin typeface="+mn-ea"/>
                <a:cs typeface="Arial" charset="0"/>
              </a:rPr>
              <a:t>プロジェクトの協力団体と覚書（</a:t>
            </a:r>
            <a:r>
              <a:rPr lang="en-US" altLang="ja-JP" sz="1000" kern="1200" dirty="0">
                <a:solidFill>
                  <a:schemeClr val="tx1"/>
                </a:solidFill>
                <a:latin typeface="+mn-ea"/>
                <a:cs typeface="Arial" charset="0"/>
              </a:rPr>
              <a:t>MOU</a:t>
            </a:r>
            <a:r>
              <a:rPr lang="ja-JP" altLang="en-US" sz="1000" kern="1200" dirty="0">
                <a:solidFill>
                  <a:schemeClr val="tx1"/>
                </a:solidFill>
                <a:latin typeface="+mn-ea"/>
                <a:cs typeface="Arial" charset="0"/>
              </a:rPr>
              <a:t>）を完了する必要があります。</a:t>
            </a:r>
            <a:endParaRPr lang="en-US" altLang="ja-JP" sz="1000" kern="1200" dirty="0">
              <a:solidFill>
                <a:schemeClr val="tx1"/>
              </a:solidFill>
              <a:latin typeface="+mn-ea"/>
              <a:cs typeface="Arial" charset="0"/>
            </a:endParaRPr>
          </a:p>
          <a:p>
            <a:pPr algn="l" defTabSz="910252" rtl="0" eaLnBrk="0" fontAlgn="base" hangingPunct="0">
              <a:lnSpc>
                <a:spcPct val="100000"/>
              </a:lnSpc>
              <a:spcBef>
                <a:spcPct val="30000"/>
              </a:spcBef>
              <a:spcAft>
                <a:spcPct val="0"/>
              </a:spcAft>
              <a:defRPr/>
            </a:pPr>
            <a:r>
              <a:rPr lang="ja-JP" altLang="en-US" sz="1000" kern="1200" dirty="0">
                <a:solidFill>
                  <a:schemeClr val="tx1"/>
                </a:solidFill>
                <a:latin typeface="+mn-ea"/>
                <a:cs typeface="Arial" charset="0"/>
              </a:rPr>
              <a:t>覚書（</a:t>
            </a:r>
            <a:r>
              <a:rPr lang="en-US" altLang="ja-JP" sz="1000" kern="1200" dirty="0">
                <a:solidFill>
                  <a:schemeClr val="tx1"/>
                </a:solidFill>
                <a:latin typeface="+mn-ea"/>
                <a:cs typeface="Arial" charset="0"/>
              </a:rPr>
              <a:t>MOU</a:t>
            </a:r>
            <a:r>
              <a:rPr lang="ja-JP" altLang="en-US" sz="1000" kern="1200" dirty="0">
                <a:solidFill>
                  <a:schemeClr val="tx1"/>
                </a:solidFill>
                <a:latin typeface="+mn-ea"/>
                <a:cs typeface="Arial" charset="0"/>
              </a:rPr>
              <a:t>）は、補助金申請に含まれています。</a:t>
            </a:r>
            <a:endParaRPr lang="en-US" altLang="ja-JP" sz="1000" kern="1200" dirty="0">
              <a:solidFill>
                <a:schemeClr val="tx1"/>
              </a:solidFill>
              <a:latin typeface="+mn-ea"/>
              <a:cs typeface="Arial" charset="0"/>
            </a:endParaRPr>
          </a:p>
          <a:p>
            <a:pPr algn="l" defTabSz="910252" rtl="0" eaLnBrk="0" fontAlgn="base" hangingPunct="0">
              <a:lnSpc>
                <a:spcPct val="100000"/>
              </a:lnSpc>
              <a:spcBef>
                <a:spcPct val="30000"/>
              </a:spcBef>
              <a:spcAft>
                <a:spcPct val="0"/>
              </a:spcAft>
              <a:defRPr/>
            </a:pPr>
            <a:r>
              <a:rPr lang="ja-JP" altLang="en-US" sz="1000" kern="1200" dirty="0">
                <a:solidFill>
                  <a:schemeClr val="tx1"/>
                </a:solidFill>
                <a:latin typeface="+mn-ea"/>
                <a:cs typeface="Arial" charset="0"/>
              </a:rPr>
              <a:t>財団のテンプレートを使用しなければなりません</a:t>
            </a:r>
            <a:endParaRPr lang="en-US" altLang="ja-JP" sz="1000" dirty="0">
              <a:latin typeface="+mn-ea"/>
            </a:endParaRPr>
          </a:p>
          <a:p>
            <a:endParaRPr kumimoji="1" lang="en-US" altLang="ja-JP" sz="1000" dirty="0">
              <a:latin typeface="+mn-ea"/>
            </a:endParaRPr>
          </a:p>
          <a:p>
            <a:pPr algn="l" defTabSz="910252" rtl="0" eaLnBrk="0" fontAlgn="base" hangingPunct="0">
              <a:lnSpc>
                <a:spcPct val="100000"/>
              </a:lnSpc>
              <a:spcBef>
                <a:spcPct val="30000"/>
              </a:spcBef>
              <a:spcAft>
                <a:spcPct val="0"/>
              </a:spcAft>
              <a:defRPr/>
            </a:pPr>
            <a:r>
              <a:rPr lang="en-US" altLang="ja-JP" sz="1000" dirty="0">
                <a:latin typeface="+mn-ea"/>
                <a:cs typeface="Meiryo UI" panose="020B0604030504040204" pitchFamily="50" charset="-128"/>
              </a:rPr>
              <a:t>#9 </a:t>
            </a:r>
            <a:r>
              <a:rPr lang="ja-JP" altLang="en-US" sz="1000" dirty="0">
                <a:latin typeface="+mn-ea"/>
                <a:cs typeface="Meiryo UI" panose="020B0604030504040204" pitchFamily="50" charset="-128"/>
              </a:rPr>
              <a:t> 測定と評価　</a:t>
            </a:r>
            <a:r>
              <a:rPr lang="ja-JP" altLang="en-US" sz="1000" kern="1200" dirty="0">
                <a:solidFill>
                  <a:schemeClr val="tx1"/>
                </a:solidFill>
                <a:latin typeface="+mn-ea"/>
                <a:cs typeface="Arial" charset="0"/>
              </a:rPr>
              <a:t>プロジェクト成果の測定と評価に関する明確な情報を含めてください。</a:t>
            </a:r>
            <a:endParaRPr lang="en-US" altLang="ja-JP" sz="1000" kern="1200" dirty="0">
              <a:solidFill>
                <a:schemeClr val="tx1"/>
              </a:solidFill>
              <a:latin typeface="+mn-ea"/>
              <a:cs typeface="Arial" charset="0"/>
            </a:endParaRPr>
          </a:p>
          <a:p>
            <a:pPr algn="l" defTabSz="910252" rtl="0" eaLnBrk="0" fontAlgn="base" hangingPunct="0">
              <a:lnSpc>
                <a:spcPct val="100000"/>
              </a:lnSpc>
              <a:spcBef>
                <a:spcPct val="30000"/>
              </a:spcBef>
              <a:spcAft>
                <a:spcPct val="0"/>
              </a:spcAft>
              <a:defRPr/>
            </a:pPr>
            <a:r>
              <a:rPr lang="ja-JP" altLang="en-US" sz="1000" kern="1200" dirty="0">
                <a:solidFill>
                  <a:schemeClr val="tx1"/>
                </a:solidFill>
                <a:latin typeface="+mn-ea"/>
                <a:cs typeface="Arial" charset="0"/>
              </a:rPr>
              <a:t>現在スクリーンには、オンライン申請のどの項目にこれらの情報を入力するかが示されています。</a:t>
            </a:r>
            <a:endParaRPr lang="en-US" altLang="ja-JP" sz="1000" kern="1200" dirty="0">
              <a:solidFill>
                <a:schemeClr val="tx1"/>
              </a:solidFill>
              <a:latin typeface="+mn-ea"/>
              <a:cs typeface="Arial" charset="0"/>
            </a:endParaRPr>
          </a:p>
          <a:p>
            <a:pPr algn="l" defTabSz="910252" rtl="0" eaLnBrk="0" fontAlgn="base" hangingPunct="0">
              <a:lnSpc>
                <a:spcPct val="100000"/>
              </a:lnSpc>
              <a:spcBef>
                <a:spcPct val="30000"/>
              </a:spcBef>
              <a:spcAft>
                <a:spcPct val="0"/>
              </a:spcAft>
              <a:defRPr/>
            </a:pPr>
            <a:endParaRPr lang="en-US" altLang="ja-JP" sz="1000" kern="1200" dirty="0">
              <a:solidFill>
                <a:schemeClr val="tx1"/>
              </a:solidFill>
              <a:latin typeface="+mn-ea"/>
              <a:cs typeface="Arial" charset="0"/>
            </a:endParaRPr>
          </a:p>
          <a:p>
            <a:pPr algn="l" defTabSz="910252" rtl="0" eaLnBrk="0" fontAlgn="base" hangingPunct="0">
              <a:lnSpc>
                <a:spcPct val="100000"/>
              </a:lnSpc>
              <a:spcBef>
                <a:spcPct val="30000"/>
              </a:spcBef>
              <a:spcAft>
                <a:spcPct val="0"/>
              </a:spcAft>
              <a:defRPr/>
            </a:pPr>
            <a:r>
              <a:rPr lang="ja-JP" altLang="en-US" sz="1000" kern="1200" dirty="0">
                <a:solidFill>
                  <a:schemeClr val="tx1"/>
                </a:solidFill>
                <a:latin typeface="+mn-ea"/>
                <a:cs typeface="Arial" charset="0"/>
              </a:rPr>
              <a:t>参考資料： グローバル補助金　モニタリングと評価の計画について</a:t>
            </a:r>
            <a:endParaRPr lang="en-US" altLang="ja-JP" sz="1000" kern="1200" dirty="0">
              <a:solidFill>
                <a:schemeClr val="tx1"/>
              </a:solidFill>
              <a:latin typeface="+mn-ea"/>
              <a:cs typeface="Arial" charset="0"/>
            </a:endParaRPr>
          </a:p>
          <a:p>
            <a:endParaRPr kumimoji="1" lang="en-US" altLang="ja-JP" sz="1000" dirty="0">
              <a:latin typeface="+mn-ea"/>
            </a:endParaRPr>
          </a:p>
          <a:p>
            <a:pPr algn="l" defTabSz="910252" rtl="0" eaLnBrk="0" fontAlgn="base" hangingPunct="0">
              <a:lnSpc>
                <a:spcPct val="100000"/>
              </a:lnSpc>
              <a:spcBef>
                <a:spcPct val="30000"/>
              </a:spcBef>
              <a:spcAft>
                <a:spcPct val="0"/>
              </a:spcAft>
              <a:defRPr/>
            </a:pPr>
            <a:r>
              <a:rPr lang="en-US" altLang="ja-JP" sz="1000" dirty="0">
                <a:latin typeface="+mn-ea"/>
                <a:cs typeface="Meiryo UI" panose="020B0604030504040204" pitchFamily="50" charset="-128"/>
              </a:rPr>
              <a:t>#10 </a:t>
            </a:r>
            <a:r>
              <a:rPr lang="ja-JP" altLang="en-US" sz="1000" dirty="0">
                <a:latin typeface="+mn-ea"/>
                <a:cs typeface="Meiryo UI" panose="020B0604030504040204" pitchFamily="50" charset="-128"/>
              </a:rPr>
              <a:t> 申請書の完成　　</a:t>
            </a:r>
            <a:r>
              <a:rPr lang="ja-JP" altLang="en-US" sz="1000" kern="1200" dirty="0">
                <a:solidFill>
                  <a:schemeClr val="tx1"/>
                </a:solidFill>
                <a:latin typeface="+mn-ea"/>
                <a:cs typeface="Arial" charset="0"/>
              </a:rPr>
              <a:t>不備のない申請書を用意してください。</a:t>
            </a:r>
            <a:endParaRPr lang="en-US" altLang="ja-JP" sz="1000" kern="1200" dirty="0">
              <a:solidFill>
                <a:schemeClr val="tx1"/>
              </a:solidFill>
              <a:latin typeface="+mn-ea"/>
              <a:cs typeface="Arial" charset="0"/>
            </a:endParaRPr>
          </a:p>
          <a:p>
            <a:pPr algn="l" defTabSz="910252" rtl="0" eaLnBrk="0" fontAlgn="base" hangingPunct="0">
              <a:lnSpc>
                <a:spcPct val="100000"/>
              </a:lnSpc>
              <a:spcBef>
                <a:spcPct val="30000"/>
              </a:spcBef>
              <a:spcAft>
                <a:spcPct val="0"/>
              </a:spcAft>
              <a:defRPr/>
            </a:pPr>
            <a:r>
              <a:rPr lang="ja-JP" altLang="en-US" sz="1000" kern="1200" dirty="0">
                <a:solidFill>
                  <a:schemeClr val="tx1"/>
                </a:solidFill>
                <a:latin typeface="+mn-ea"/>
                <a:cs typeface="Arial" charset="0"/>
              </a:rPr>
              <a:t>申請書に空欄がある場合、申請手続きに遅れが生じる場合があります</a:t>
            </a:r>
            <a:endParaRPr lang="en-US" altLang="ja-JP" sz="1000" kern="1200" dirty="0">
              <a:solidFill>
                <a:schemeClr val="tx1"/>
              </a:solidFill>
              <a:latin typeface="+mn-ea"/>
              <a:cs typeface="Arial" charset="0"/>
            </a:endParaRPr>
          </a:p>
          <a:p>
            <a:pPr algn="l" defTabSz="455125" rtl="0">
              <a:defRPr/>
            </a:pPr>
            <a:endParaRPr lang="en-US" altLang="ja-JP" sz="1000" kern="1200" dirty="0">
              <a:solidFill>
                <a:schemeClr val="tx1"/>
              </a:solidFill>
              <a:latin typeface="+mn-ea"/>
              <a:cs typeface="Arial" charset="0"/>
            </a:endParaRPr>
          </a:p>
          <a:p>
            <a:r>
              <a:rPr kumimoji="1" lang="ja-JP" altLang="en-US" sz="1000" dirty="0">
                <a:latin typeface="+mn-ea"/>
              </a:rPr>
              <a:t>　</a:t>
            </a:r>
            <a:endParaRPr kumimoji="1" lang="en-US" altLang="ja-JP" sz="1000" dirty="0">
              <a:latin typeface="+mn-ea"/>
            </a:endParaRPr>
          </a:p>
          <a:p>
            <a:endParaRPr kumimoji="1" lang="ja-JP" altLang="en-US" sz="1000" dirty="0">
              <a:latin typeface="+mn-ea"/>
            </a:endParaRPr>
          </a:p>
        </p:txBody>
      </p:sp>
    </p:spTree>
    <p:extLst>
      <p:ext uri="{BB962C8B-B14F-4D97-AF65-F5344CB8AC3E}">
        <p14:creationId xmlns:p14="http://schemas.microsoft.com/office/powerpoint/2010/main" val="1562365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4088" y="369888"/>
            <a:ext cx="4948237" cy="3713162"/>
          </a:xfrm>
          <a:prstGeom prst="rect">
            <a:avLst/>
          </a:prstGeom>
        </p:spPr>
      </p:sp>
      <p:sp>
        <p:nvSpPr>
          <p:cNvPr id="3" name="ノート プレースホルダー 2"/>
          <p:cNvSpPr>
            <a:spLocks noGrp="1"/>
          </p:cNvSpPr>
          <p:nvPr>
            <p:ph type="body" idx="1"/>
          </p:nvPr>
        </p:nvSpPr>
        <p:spPr>
          <a:xfrm>
            <a:off x="902759" y="4703844"/>
            <a:ext cx="4965172" cy="4456271"/>
          </a:xfrm>
          <a:prstGeom prst="rect">
            <a:avLst/>
          </a:prstGeom>
        </p:spPr>
        <p:txBody>
          <a:bodyPr/>
          <a:lstStyle/>
          <a:p>
            <a:endParaRPr kumimoji="1" lang="ja-JP" altLang="en-US" dirty="0"/>
          </a:p>
        </p:txBody>
      </p:sp>
    </p:spTree>
    <p:extLst>
      <p:ext uri="{BB962C8B-B14F-4D97-AF65-F5344CB8AC3E}">
        <p14:creationId xmlns:p14="http://schemas.microsoft.com/office/powerpoint/2010/main" val="4138379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4088" y="369888"/>
            <a:ext cx="4948237" cy="3713162"/>
          </a:xfrm>
          <a:prstGeom prst="rect">
            <a:avLst/>
          </a:prstGeom>
        </p:spPr>
      </p:sp>
      <p:sp>
        <p:nvSpPr>
          <p:cNvPr id="3" name="ノート プレースホルダー 2"/>
          <p:cNvSpPr>
            <a:spLocks noGrp="1"/>
          </p:cNvSpPr>
          <p:nvPr>
            <p:ph type="body" idx="1"/>
          </p:nvPr>
        </p:nvSpPr>
        <p:spPr>
          <a:xfrm>
            <a:off x="902759" y="4703844"/>
            <a:ext cx="4965172" cy="4456271"/>
          </a:xfrm>
          <a:prstGeom prst="rect">
            <a:avLst/>
          </a:prstGeom>
        </p:spPr>
        <p:txBody>
          <a:bodyPr/>
          <a:lstStyle/>
          <a:p>
            <a:r>
              <a:rPr lang="ja-JP" altLang="ja-JP" sz="1000" dirty="0"/>
              <a:t>ご清聴、ありがとうございました。</a:t>
            </a:r>
            <a:endParaRPr kumimoji="1" lang="ja-JP" altLang="en-US" sz="1000" dirty="0"/>
          </a:p>
        </p:txBody>
      </p:sp>
    </p:spTree>
    <p:extLst>
      <p:ext uri="{BB962C8B-B14F-4D97-AF65-F5344CB8AC3E}">
        <p14:creationId xmlns:p14="http://schemas.microsoft.com/office/powerpoint/2010/main" val="3779930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4088" y="369888"/>
            <a:ext cx="4948237" cy="3713162"/>
          </a:xfrm>
          <a:prstGeom prst="rect">
            <a:avLst/>
          </a:prstGeom>
        </p:spPr>
      </p:sp>
      <p:sp>
        <p:nvSpPr>
          <p:cNvPr id="3" name="ノート プレースホルダー 2"/>
          <p:cNvSpPr>
            <a:spLocks noGrp="1"/>
          </p:cNvSpPr>
          <p:nvPr>
            <p:ph type="body" idx="1"/>
          </p:nvPr>
        </p:nvSpPr>
        <p:spPr>
          <a:xfrm>
            <a:off x="902759" y="4703844"/>
            <a:ext cx="4965172" cy="4456271"/>
          </a:xfrm>
          <a:prstGeom prst="rect">
            <a:avLst/>
          </a:prstGeom>
        </p:spPr>
        <p:txBody>
          <a:bodyPr/>
          <a:lstStyle/>
          <a:p>
            <a:pPr algn="l" defTabSz="910252" rtl="0" eaLnBrk="0" fontAlgn="base" hangingPunct="0">
              <a:lnSpc>
                <a:spcPct val="100000"/>
              </a:lnSpc>
              <a:spcBef>
                <a:spcPct val="30000"/>
              </a:spcBef>
              <a:spcAft>
                <a:spcPct val="0"/>
              </a:spcAft>
              <a:defRPr/>
            </a:pPr>
            <a:r>
              <a:rPr kumimoji="1" lang="ja-JP" altLang="en-US" sz="1000" dirty="0"/>
              <a:t>チーム</a:t>
            </a:r>
            <a:r>
              <a:rPr kumimoji="1" lang="en-US" altLang="ja-JP" sz="1000" dirty="0"/>
              <a:t>2660</a:t>
            </a:r>
            <a:r>
              <a:rPr kumimoji="1" lang="ja-JP" altLang="en-US" sz="1000" dirty="0"/>
              <a:t>がロータリー財団（ＴＲＦ）から「使って」と割り当てられる補助金（ＤＤＦ）とは、写真の「三年前の年次基金寄付」に大きく依存します。</a:t>
            </a:r>
            <a:endParaRPr kumimoji="1" lang="en-US" altLang="ja-JP" sz="1000" dirty="0"/>
          </a:p>
          <a:p>
            <a:pPr algn="l" defTabSz="910252" rtl="0" eaLnBrk="0" fontAlgn="base" hangingPunct="0">
              <a:lnSpc>
                <a:spcPct val="100000"/>
              </a:lnSpc>
              <a:spcBef>
                <a:spcPct val="30000"/>
              </a:spcBef>
              <a:spcAft>
                <a:spcPct val="0"/>
              </a:spcAft>
              <a:defRPr/>
            </a:pPr>
            <a:r>
              <a:rPr kumimoji="1" lang="ja-JP" altLang="en-US" sz="1000" dirty="0"/>
              <a:t>つまりチーム</a:t>
            </a:r>
            <a:r>
              <a:rPr kumimoji="1" lang="en-US" altLang="ja-JP" sz="1000" dirty="0"/>
              <a:t>2660</a:t>
            </a:r>
            <a:r>
              <a:rPr kumimoji="1" lang="ja-JP" altLang="en-US" sz="1000" dirty="0"/>
              <a:t>の総会員数が維持されるという前提でいえば、一人当たり約１６０ドルを最低維持しなければ、今後減少が見込まれます。</a:t>
            </a:r>
            <a:endParaRPr kumimoji="1" lang="en-US" altLang="ja-JP" sz="1000" dirty="0"/>
          </a:p>
          <a:p>
            <a:pPr algn="l" defTabSz="910252" rtl="0" eaLnBrk="0" fontAlgn="base" hangingPunct="0">
              <a:lnSpc>
                <a:spcPct val="100000"/>
              </a:lnSpc>
              <a:spcBef>
                <a:spcPct val="30000"/>
              </a:spcBef>
              <a:spcAft>
                <a:spcPct val="0"/>
              </a:spcAft>
              <a:defRPr/>
            </a:pPr>
            <a:r>
              <a:rPr kumimoji="1" lang="ja-JP" altLang="en-US" sz="1000" dirty="0"/>
              <a:t>減少するということは、各クラブが以前とほぼ同額の申請をしようとすれば、使えるクラブ数が減少するという見方ができます。</a:t>
            </a:r>
            <a:endParaRPr kumimoji="1" lang="en-US" altLang="ja-JP" sz="1000" dirty="0"/>
          </a:p>
          <a:p>
            <a:pPr algn="l" defTabSz="910252" rtl="0" eaLnBrk="0" fontAlgn="base" hangingPunct="0">
              <a:lnSpc>
                <a:spcPct val="100000"/>
              </a:lnSpc>
              <a:spcBef>
                <a:spcPct val="30000"/>
              </a:spcBef>
              <a:spcAft>
                <a:spcPct val="0"/>
              </a:spcAft>
              <a:defRPr/>
            </a:pPr>
            <a:r>
              <a:rPr kumimoji="1" lang="ja-JP" altLang="en-US" sz="1000" dirty="0"/>
              <a:t>また、使うクラブ数がほぼ同数であれば、使える額　つまりはそれぞれのプロジェクト総額が減少してしまう、という見方ができます。</a:t>
            </a:r>
            <a:endParaRPr kumimoji="1" lang="en-US" altLang="ja-JP" sz="1000" dirty="0"/>
          </a:p>
          <a:p>
            <a:pPr algn="l" defTabSz="910252" rtl="0" eaLnBrk="0" fontAlgn="base" hangingPunct="0">
              <a:lnSpc>
                <a:spcPct val="100000"/>
              </a:lnSpc>
              <a:spcBef>
                <a:spcPct val="30000"/>
              </a:spcBef>
              <a:spcAft>
                <a:spcPct val="0"/>
              </a:spcAft>
              <a:defRPr/>
            </a:pPr>
            <a:endParaRPr kumimoji="1" lang="en-US" altLang="ja-JP" sz="1000" dirty="0"/>
          </a:p>
          <a:p>
            <a:endParaRPr kumimoji="1" lang="ja-JP" altLang="en-US" sz="1000" dirty="0"/>
          </a:p>
        </p:txBody>
      </p:sp>
    </p:spTree>
    <p:extLst>
      <p:ext uri="{BB962C8B-B14F-4D97-AF65-F5344CB8AC3E}">
        <p14:creationId xmlns:p14="http://schemas.microsoft.com/office/powerpoint/2010/main" val="1562365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4088" y="369888"/>
            <a:ext cx="4948237" cy="3713162"/>
          </a:xfrm>
          <a:prstGeom prst="rect">
            <a:avLst/>
          </a:prstGeom>
        </p:spPr>
      </p:sp>
      <p:sp>
        <p:nvSpPr>
          <p:cNvPr id="3" name="ノート プレースホルダー 2"/>
          <p:cNvSpPr>
            <a:spLocks noGrp="1"/>
          </p:cNvSpPr>
          <p:nvPr>
            <p:ph type="body" idx="1"/>
          </p:nvPr>
        </p:nvSpPr>
        <p:spPr>
          <a:xfrm>
            <a:off x="902759" y="4703844"/>
            <a:ext cx="4965172" cy="4456271"/>
          </a:xfrm>
          <a:prstGeom prst="rect">
            <a:avLst/>
          </a:prstGeom>
        </p:spPr>
        <p:txBody>
          <a:bodyPr/>
          <a:lstStyle/>
          <a:p>
            <a:pPr algn="l" defTabSz="910252" rtl="0" eaLnBrk="0" fontAlgn="base" hangingPunct="0">
              <a:lnSpc>
                <a:spcPct val="100000"/>
              </a:lnSpc>
              <a:spcBef>
                <a:spcPct val="30000"/>
              </a:spcBef>
              <a:spcAft>
                <a:spcPct val="0"/>
              </a:spcAft>
              <a:defRPr/>
            </a:pPr>
            <a:r>
              <a:rPr kumimoji="1" lang="ja-JP" altLang="en-US" sz="1000" dirty="0"/>
              <a:t>おかげさまで過去多くのクラブに申請・活用いただきましたが、次年度以降も勢いをとめないために、</a:t>
            </a:r>
          </a:p>
          <a:p>
            <a:r>
              <a:rPr kumimoji="1" lang="ja-JP" altLang="en-US" sz="1000" dirty="0"/>
              <a:t>わかりやすく言えば３年後の奉仕機会を減らさないために、（三年後に　はねかえってきます）</a:t>
            </a:r>
            <a:endParaRPr kumimoji="1" lang="en-US" altLang="ja-JP" sz="1000" dirty="0"/>
          </a:p>
          <a:p>
            <a:r>
              <a:rPr kumimoji="1" lang="ja-JP" altLang="en-US" sz="1000" dirty="0"/>
              <a:t>年次基金の寄付よろしくお願いいたします。</a:t>
            </a:r>
          </a:p>
        </p:txBody>
      </p:sp>
    </p:spTree>
    <p:extLst>
      <p:ext uri="{BB962C8B-B14F-4D97-AF65-F5344CB8AC3E}">
        <p14:creationId xmlns:p14="http://schemas.microsoft.com/office/powerpoint/2010/main" val="1562365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4088" y="369888"/>
            <a:ext cx="4948237" cy="3713162"/>
          </a:xfrm>
          <a:prstGeom prst="rect">
            <a:avLst/>
          </a:prstGeom>
        </p:spPr>
      </p:sp>
      <p:sp>
        <p:nvSpPr>
          <p:cNvPr id="3" name="ノート プレースホルダー 2"/>
          <p:cNvSpPr>
            <a:spLocks noGrp="1"/>
          </p:cNvSpPr>
          <p:nvPr>
            <p:ph type="body" idx="1"/>
          </p:nvPr>
        </p:nvSpPr>
        <p:spPr>
          <a:xfrm>
            <a:off x="902759" y="4703844"/>
            <a:ext cx="4965172" cy="4456271"/>
          </a:xfrm>
          <a:prstGeom prst="rect">
            <a:avLst/>
          </a:prstGeom>
        </p:spPr>
        <p:txBody>
          <a:bodyPr/>
          <a:lstStyle/>
          <a:p>
            <a:r>
              <a:rPr kumimoji="1" lang="ja-JP" altLang="en-US" sz="1000" u="sng" dirty="0">
                <a:latin typeface="Arial" pitchFamily="34" charset="0"/>
                <a:ea typeface="ヒラギノ角ゴ Pro W3" pitchFamily="-84" charset="-128"/>
              </a:rPr>
              <a:t>クラブにとって資格認定は、グローバル補助金の利用するためのものですが、地区は地区補助金およびグローバル補助金を利用する為に資格認定を受けなければなりません。</a:t>
            </a:r>
            <a:r>
              <a:rPr kumimoji="1" lang="ja-JP" altLang="en-US" sz="1000" dirty="0">
                <a:latin typeface="Arial" pitchFamily="34" charset="0"/>
                <a:ea typeface="ヒラギノ角ゴ Pro W3" pitchFamily="-84" charset="-128"/>
              </a:rPr>
              <a:t>　</a:t>
            </a:r>
            <a:endParaRPr kumimoji="1" lang="en-US" altLang="ja-JP" sz="1000" dirty="0">
              <a:latin typeface="Arial" pitchFamily="34" charset="0"/>
              <a:ea typeface="ヒラギノ角ゴ Pro W3" pitchFamily="-84" charset="-128"/>
            </a:endParaRPr>
          </a:p>
          <a:p>
            <a:r>
              <a:rPr kumimoji="1" lang="ja-JP" altLang="en-US" sz="1000" dirty="0">
                <a:latin typeface="Arial" pitchFamily="34" charset="0"/>
                <a:ea typeface="ヒラギノ角ゴ Pro W3" pitchFamily="-84" charset="-128"/>
              </a:rPr>
              <a:t>当地区では補助金申請の有無を問わず、全クラブに資格認定を受けるよう強く推奨しています。それが本日のセミナー目的です。</a:t>
            </a:r>
          </a:p>
          <a:p>
            <a:r>
              <a:rPr kumimoji="1" lang="ja-JP" altLang="en-US" sz="1000" u="sng" dirty="0"/>
              <a:t>最新は</a:t>
            </a:r>
            <a:r>
              <a:rPr kumimoji="1" lang="en-US" altLang="ja-JP" sz="1000" u="sng" dirty="0"/>
              <a:t>2017.1</a:t>
            </a:r>
            <a:r>
              <a:rPr kumimoji="1" lang="ja-JP" altLang="en-US" sz="1000" u="sng" dirty="0"/>
              <a:t>です！</a:t>
            </a:r>
          </a:p>
        </p:txBody>
      </p:sp>
    </p:spTree>
    <p:extLst>
      <p:ext uri="{BB962C8B-B14F-4D97-AF65-F5344CB8AC3E}">
        <p14:creationId xmlns:p14="http://schemas.microsoft.com/office/powerpoint/2010/main" val="1210733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27125" y="263525"/>
            <a:ext cx="4557713" cy="3419475"/>
          </a:xfrm>
          <a:prstGeom prst="rect">
            <a:avLst/>
          </a:prstGeom>
        </p:spPr>
      </p:sp>
      <p:sp>
        <p:nvSpPr>
          <p:cNvPr id="3" name="ノート プレースホルダー 2"/>
          <p:cNvSpPr>
            <a:spLocks noGrp="1"/>
          </p:cNvSpPr>
          <p:nvPr>
            <p:ph type="body" idx="1"/>
          </p:nvPr>
        </p:nvSpPr>
        <p:spPr>
          <a:xfrm>
            <a:off x="309689" y="3864990"/>
            <a:ext cx="6192161" cy="5073936"/>
          </a:xfrm>
          <a:prstGeom prst="rect">
            <a:avLst/>
          </a:prstGeom>
        </p:spPr>
        <p:txBody>
          <a:bodyPr/>
          <a:lstStyle/>
          <a:p>
            <a:r>
              <a:rPr kumimoji="1" lang="ja-JP" altLang="en-US" sz="1000" dirty="0">
                <a:latin typeface="+mn-ea"/>
              </a:rPr>
              <a:t>ここから、具体的な補助金のお話しに入ります。</a:t>
            </a:r>
            <a:endParaRPr kumimoji="1" lang="en-US" altLang="ja-JP" sz="1000" dirty="0">
              <a:latin typeface="+mn-ea"/>
            </a:endParaRPr>
          </a:p>
          <a:p>
            <a:r>
              <a:rPr kumimoji="1" lang="ja-JP" altLang="en-US" sz="1000" dirty="0">
                <a:latin typeface="+mn-ea"/>
              </a:rPr>
              <a:t>補助金制度には二つあります。最高２０万ドルという大きな事業が可能なＧＧと４０万円以上で小規模なＤＧです</a:t>
            </a:r>
            <a:endParaRPr kumimoji="1" lang="en-US" altLang="ja-JP" sz="1000" dirty="0">
              <a:latin typeface="+mn-ea"/>
            </a:endParaRPr>
          </a:p>
          <a:p>
            <a:r>
              <a:rPr kumimoji="1" lang="ja-JP" altLang="en-US" sz="1000" dirty="0">
                <a:latin typeface="+mn-ea"/>
              </a:rPr>
              <a:t>☆ＧＧは物品の寄贈のみでは承認がおりません。成果の継続を担保するために重要とされる研修や訓練が活動に含まれる必要があります。</a:t>
            </a:r>
            <a:endParaRPr kumimoji="1" lang="en-US" altLang="ja-JP" sz="1000" dirty="0">
              <a:latin typeface="+mn-ea"/>
            </a:endParaRPr>
          </a:p>
          <a:p>
            <a:endParaRPr kumimoji="1" lang="en-US" altLang="ja-JP" sz="1000" dirty="0">
              <a:latin typeface="+mn-ea"/>
            </a:endParaRPr>
          </a:p>
          <a:p>
            <a:r>
              <a:rPr kumimoji="1" lang="ja-JP" altLang="en-US" sz="1000" dirty="0">
                <a:latin typeface="+mn-ea"/>
              </a:rPr>
              <a:t>ここからは、地区補助金（ＤＧ）について詳しく述べさせて頂きます。</a:t>
            </a:r>
            <a:endParaRPr kumimoji="1" lang="en-US" altLang="ja-JP" sz="1000" dirty="0">
              <a:latin typeface="+mn-ea"/>
            </a:endParaRPr>
          </a:p>
          <a:p>
            <a:endParaRPr kumimoji="1" lang="en-US" altLang="ja-JP" sz="1000" dirty="0">
              <a:latin typeface="+mn-ea"/>
            </a:endParaRPr>
          </a:p>
          <a:p>
            <a:r>
              <a:rPr kumimoji="1" lang="ja-JP" altLang="en-US" sz="1000" dirty="0">
                <a:latin typeface="+mn-ea"/>
              </a:rPr>
              <a:t>貴クラブの状況は今から言う３つのパターンに分類されるかと察します。</a:t>
            </a:r>
            <a:endParaRPr kumimoji="1" lang="en-US" altLang="ja-JP" sz="1000" dirty="0">
              <a:latin typeface="+mn-ea"/>
            </a:endParaRPr>
          </a:p>
          <a:p>
            <a:r>
              <a:rPr kumimoji="1" lang="ja-JP" altLang="en-US" sz="1000" dirty="0">
                <a:latin typeface="+mn-ea"/>
              </a:rPr>
              <a:t>①現在の国際奉仕委員長などがＧＧを既に計画・クラブ予算取り済、皆様が委員長の次年度に即申請⇒実行　というプランで着実に動くクラブ</a:t>
            </a:r>
            <a:endParaRPr kumimoji="1" lang="en-US" altLang="ja-JP" sz="1000" dirty="0">
              <a:latin typeface="+mn-ea"/>
            </a:endParaRPr>
          </a:p>
          <a:p>
            <a:pPr algn="l" defTabSz="910252" rtl="0" eaLnBrk="0" fontAlgn="base" hangingPunct="0">
              <a:lnSpc>
                <a:spcPct val="100000"/>
              </a:lnSpc>
              <a:spcBef>
                <a:spcPct val="30000"/>
              </a:spcBef>
              <a:spcAft>
                <a:spcPct val="0"/>
              </a:spcAft>
              <a:defRPr/>
            </a:pPr>
            <a:r>
              <a:rPr kumimoji="1" lang="ja-JP" altLang="en-US" sz="1000" dirty="0">
                <a:latin typeface="+mn-ea"/>
              </a:rPr>
              <a:t>②皆様が委員長の次年度を計画年度とし、現在はニーズ探し（実施国クラブ探し）に翻弄中　もしまとまれば申請⇒実行　というプランでゆっくり動くクラブ</a:t>
            </a:r>
            <a:endParaRPr kumimoji="1" lang="en-US" altLang="ja-JP" sz="1000" dirty="0">
              <a:latin typeface="+mn-ea"/>
            </a:endParaRPr>
          </a:p>
          <a:p>
            <a:r>
              <a:rPr kumimoji="1" lang="ja-JP" altLang="en-US" sz="1000" dirty="0">
                <a:latin typeface="+mn-ea"/>
              </a:rPr>
              <a:t>③現在、特に動きのないクラブ</a:t>
            </a:r>
            <a:endParaRPr kumimoji="1" lang="en-US" altLang="ja-JP" sz="1000" dirty="0">
              <a:latin typeface="+mn-ea"/>
            </a:endParaRPr>
          </a:p>
          <a:p>
            <a:r>
              <a:rPr kumimoji="1" lang="ja-JP" altLang="en-US" sz="1000" dirty="0">
                <a:latin typeface="+mn-ea"/>
              </a:rPr>
              <a:t>言えること</a:t>
            </a:r>
            <a:r>
              <a:rPr kumimoji="1" lang="ja-JP" altLang="en-US" sz="1000" dirty="0" err="1">
                <a:latin typeface="+mn-ea"/>
              </a:rPr>
              <a:t>、、</a:t>
            </a:r>
            <a:r>
              <a:rPr kumimoji="1" lang="ja-JP" altLang="en-US" sz="1000" dirty="0">
                <a:latin typeface="+mn-ea"/>
              </a:rPr>
              <a:t>それは、計画をするならば「急いでください」です。</a:t>
            </a:r>
            <a:endParaRPr kumimoji="1" lang="en-US" altLang="ja-JP" sz="1000" dirty="0">
              <a:latin typeface="+mn-ea"/>
            </a:endParaRPr>
          </a:p>
          <a:p>
            <a:r>
              <a:rPr kumimoji="1" lang="ja-JP" altLang="en-US" sz="1000" dirty="0">
                <a:latin typeface="+mn-ea"/>
              </a:rPr>
              <a:t>あまり大きくいうべきでないとの見方もありますが、事実として、七月より「早いもの勝ち」と言えます。（割り当て予算）</a:t>
            </a:r>
            <a:endParaRPr kumimoji="1" lang="en-US" altLang="ja-JP" sz="1000" dirty="0">
              <a:latin typeface="+mn-ea"/>
            </a:endParaRPr>
          </a:p>
          <a:p>
            <a:r>
              <a:rPr kumimoji="1" lang="ja-JP" altLang="en-US" sz="1000" dirty="0">
                <a:latin typeface="+mn-ea"/>
              </a:rPr>
              <a:t>今の年度の状況は、実は「キャンセル待ち」の様相です（ＴＲＦの審査が厳しいため）</a:t>
            </a:r>
            <a:endParaRPr kumimoji="1" lang="en-US" altLang="ja-JP" sz="1000" dirty="0">
              <a:latin typeface="+mn-ea"/>
            </a:endParaRPr>
          </a:p>
          <a:p>
            <a:endParaRPr kumimoji="1" lang="en-US" altLang="ja-JP" sz="1000" dirty="0">
              <a:latin typeface="+mn-ea"/>
            </a:endParaRPr>
          </a:p>
          <a:p>
            <a:r>
              <a:rPr kumimoji="1" lang="ja-JP" altLang="en-US" sz="1000" dirty="0">
                <a:latin typeface="+mn-ea"/>
              </a:rPr>
              <a:t>貴クラブの状況は今から言う４つのパターンに分類されるかと察します。</a:t>
            </a:r>
            <a:endParaRPr kumimoji="1" lang="en-US" altLang="ja-JP" sz="1000" dirty="0">
              <a:latin typeface="+mn-ea"/>
            </a:endParaRPr>
          </a:p>
          <a:p>
            <a:r>
              <a:rPr kumimoji="1" lang="ja-JP" altLang="en-US" sz="1000" dirty="0">
                <a:latin typeface="+mn-ea"/>
              </a:rPr>
              <a:t>①現在貴クラブの次年度国内社会奉仕委員長などが既に３月１日申請開始のＤＧを申請し承認をとられ（８月～活動）、</a:t>
            </a:r>
            <a:endParaRPr kumimoji="1" lang="en-US" altLang="ja-JP" sz="1000" dirty="0">
              <a:latin typeface="+mn-ea"/>
            </a:endParaRPr>
          </a:p>
          <a:p>
            <a:r>
              <a:rPr kumimoji="1" lang="ja-JP" altLang="en-US" sz="1000" dirty="0">
                <a:latin typeface="+mn-ea"/>
              </a:rPr>
              <a:t>皆様が委員長の次年度には「その次のＤＧ（来年３月１日申請開始予定）を国際奉仕で計画（実行は皆様の次の委員長）」　というプランでゆっくり動くクラブ</a:t>
            </a:r>
            <a:endParaRPr kumimoji="1" lang="en-US" altLang="ja-JP" sz="1000" dirty="0">
              <a:latin typeface="+mn-ea"/>
            </a:endParaRPr>
          </a:p>
          <a:p>
            <a:pPr algn="l" defTabSz="910252" rtl="0" eaLnBrk="0" fontAlgn="base" hangingPunct="0">
              <a:lnSpc>
                <a:spcPct val="100000"/>
              </a:lnSpc>
              <a:spcBef>
                <a:spcPct val="30000"/>
              </a:spcBef>
              <a:spcAft>
                <a:spcPct val="0"/>
              </a:spcAft>
              <a:defRPr/>
            </a:pPr>
            <a:r>
              <a:rPr kumimoji="1" lang="ja-JP" altLang="en-US" sz="1000" dirty="0">
                <a:latin typeface="+mn-ea"/>
              </a:rPr>
              <a:t>②現在、貴クラブ次年度国内社会奉仕委員長が特にＤＧについて動きないため、皆様が国際奉仕でニーズ探し・クラブ予算取り中　もしまとまれば申請⇒実行　というプランでゆっくり動くクラブ</a:t>
            </a:r>
            <a:endParaRPr kumimoji="1" lang="en-US" altLang="ja-JP" sz="1000" dirty="0">
              <a:latin typeface="+mn-ea"/>
            </a:endParaRPr>
          </a:p>
          <a:p>
            <a:pPr algn="l" defTabSz="910252" rtl="0" eaLnBrk="0" fontAlgn="base" hangingPunct="0">
              <a:lnSpc>
                <a:spcPct val="100000"/>
              </a:lnSpc>
              <a:spcBef>
                <a:spcPct val="30000"/>
              </a:spcBef>
              <a:spcAft>
                <a:spcPct val="0"/>
              </a:spcAft>
              <a:defRPr/>
            </a:pPr>
            <a:r>
              <a:rPr kumimoji="1" lang="ja-JP" altLang="en-US" sz="1000" dirty="0">
                <a:latin typeface="+mn-ea"/>
              </a:rPr>
              <a:t>③皆様が国際奉仕で既に計画中・クラブ予算取り済　まとまり次第申請⇒実行　というプランで着実に動くクラブ</a:t>
            </a:r>
            <a:endParaRPr kumimoji="1" lang="en-US" altLang="ja-JP" sz="1000" dirty="0">
              <a:latin typeface="+mn-ea"/>
            </a:endParaRPr>
          </a:p>
          <a:p>
            <a:r>
              <a:rPr kumimoji="1" lang="ja-JP" altLang="en-US" sz="1000" dirty="0">
                <a:latin typeface="+mn-ea"/>
              </a:rPr>
              <a:t>④現在、特に動きのないクラブ</a:t>
            </a:r>
            <a:endParaRPr kumimoji="1" lang="en-US" altLang="ja-JP" sz="1000" dirty="0">
              <a:latin typeface="+mn-ea"/>
            </a:endParaRPr>
          </a:p>
          <a:p>
            <a:r>
              <a:rPr kumimoji="1" lang="ja-JP" altLang="en-US" sz="1000" dirty="0">
                <a:latin typeface="+mn-ea"/>
              </a:rPr>
              <a:t>言えること</a:t>
            </a:r>
            <a:r>
              <a:rPr kumimoji="1" lang="ja-JP" altLang="en-US" sz="1000" dirty="0" err="1">
                <a:latin typeface="+mn-ea"/>
              </a:rPr>
              <a:t>、、</a:t>
            </a:r>
            <a:r>
              <a:rPr kumimoji="1" lang="ja-JP" altLang="en-US" sz="1000" dirty="0">
                <a:latin typeface="+mn-ea"/>
              </a:rPr>
              <a:t>それは、計画をするならば「急いでください」です。</a:t>
            </a:r>
            <a:endParaRPr kumimoji="1" lang="en-US" altLang="ja-JP" sz="1000" dirty="0">
              <a:latin typeface="+mn-ea"/>
            </a:endParaRPr>
          </a:p>
          <a:p>
            <a:r>
              <a:rPr kumimoji="1" lang="ja-JP" altLang="en-US" sz="1000" dirty="0">
                <a:latin typeface="+mn-ea"/>
              </a:rPr>
              <a:t>あまり大きくいうべきでないとの見方もありますが、事実として、３月より「早いもの勝ち」と言えます。（割り当て予算）</a:t>
            </a:r>
            <a:endParaRPr kumimoji="1" lang="en-US" altLang="ja-JP" sz="1000" dirty="0">
              <a:latin typeface="+mn-ea"/>
            </a:endParaRPr>
          </a:p>
          <a:p>
            <a:endParaRPr kumimoji="1" lang="en-US" altLang="ja-JP" sz="1000" dirty="0">
              <a:latin typeface="Arial" pitchFamily="34" charset="0"/>
              <a:ea typeface="ヒラギノ角ゴ Pro W3" pitchFamily="-84" charset="-128"/>
            </a:endParaRPr>
          </a:p>
        </p:txBody>
      </p:sp>
    </p:spTree>
    <p:extLst>
      <p:ext uri="{BB962C8B-B14F-4D97-AF65-F5344CB8AC3E}">
        <p14:creationId xmlns:p14="http://schemas.microsoft.com/office/powerpoint/2010/main" val="1562365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4088" y="369888"/>
            <a:ext cx="4948237" cy="3713162"/>
          </a:xfrm>
          <a:prstGeom prst="rect">
            <a:avLst/>
          </a:prstGeom>
        </p:spPr>
      </p:sp>
      <p:sp>
        <p:nvSpPr>
          <p:cNvPr id="3" name="ノート プレースホルダー 2"/>
          <p:cNvSpPr>
            <a:spLocks noGrp="1"/>
          </p:cNvSpPr>
          <p:nvPr>
            <p:ph type="body" idx="1"/>
          </p:nvPr>
        </p:nvSpPr>
        <p:spPr>
          <a:xfrm>
            <a:off x="902759" y="4703844"/>
            <a:ext cx="4965172" cy="4456271"/>
          </a:xfrm>
          <a:prstGeom prst="rect">
            <a:avLst/>
          </a:prstGeom>
        </p:spPr>
        <p:txBody>
          <a:bodyPr/>
          <a:lstStyle/>
          <a:p>
            <a:endParaRPr kumimoji="1" lang="ja-JP" altLang="en-US" dirty="0"/>
          </a:p>
        </p:txBody>
      </p:sp>
    </p:spTree>
    <p:extLst>
      <p:ext uri="{BB962C8B-B14F-4D97-AF65-F5344CB8AC3E}">
        <p14:creationId xmlns:p14="http://schemas.microsoft.com/office/powerpoint/2010/main" val="1562365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4088" y="369888"/>
            <a:ext cx="4948237" cy="3713162"/>
          </a:xfrm>
          <a:prstGeom prst="rect">
            <a:avLst/>
          </a:prstGeom>
        </p:spPr>
      </p:sp>
      <p:sp>
        <p:nvSpPr>
          <p:cNvPr id="3" name="ノート プレースホルダー 2"/>
          <p:cNvSpPr>
            <a:spLocks noGrp="1"/>
          </p:cNvSpPr>
          <p:nvPr>
            <p:ph type="body" idx="1"/>
          </p:nvPr>
        </p:nvSpPr>
        <p:spPr>
          <a:xfrm>
            <a:off x="902759" y="4703844"/>
            <a:ext cx="4965172" cy="4456271"/>
          </a:xfrm>
          <a:prstGeom prst="rect">
            <a:avLst/>
          </a:prstGeom>
        </p:spPr>
        <p:txBody>
          <a:bodyPr/>
          <a:lstStyle/>
          <a:p>
            <a:endParaRPr kumimoji="1" lang="ja-JP" altLang="en-US" dirty="0"/>
          </a:p>
        </p:txBody>
      </p:sp>
    </p:spTree>
    <p:extLst>
      <p:ext uri="{BB962C8B-B14F-4D97-AF65-F5344CB8AC3E}">
        <p14:creationId xmlns:p14="http://schemas.microsoft.com/office/powerpoint/2010/main" val="1562365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4088" y="369888"/>
            <a:ext cx="4948237" cy="3713162"/>
          </a:xfrm>
          <a:prstGeom prst="rect">
            <a:avLst/>
          </a:prstGeom>
        </p:spPr>
      </p:sp>
      <p:sp>
        <p:nvSpPr>
          <p:cNvPr id="3" name="ノート プレースホルダー 2"/>
          <p:cNvSpPr>
            <a:spLocks noGrp="1"/>
          </p:cNvSpPr>
          <p:nvPr>
            <p:ph type="body" idx="1"/>
          </p:nvPr>
        </p:nvSpPr>
        <p:spPr>
          <a:xfrm>
            <a:off x="902759" y="4703844"/>
            <a:ext cx="4965172" cy="4456271"/>
          </a:xfrm>
          <a:prstGeom prst="rect">
            <a:avLst/>
          </a:prstGeom>
        </p:spPr>
        <p:txBody>
          <a:bodyPr/>
          <a:lstStyle/>
          <a:p>
            <a:r>
              <a:rPr lang="ja-JP" altLang="en-US" sz="1000" dirty="0"/>
              <a:t>世界中のロータリー会員は、ロータリー財団を通じて、平和の推進、疾病との闘い、きれいな水の提供、母子の健康、教育の支援、地元経済の発展といった無数のプロジェクトを実施し、大勢の人びとを支援してきました。また、世界からポリオ（小児まひ）を撲滅する取り組みにおいても、ロータリーがリーダーシップを執り、予防接種や研究、監視活動などを支援しています。今年度、財団</a:t>
            </a:r>
            <a:r>
              <a:rPr lang="en-US" altLang="ja-JP" sz="1000" dirty="0"/>
              <a:t>100</a:t>
            </a:r>
            <a:r>
              <a:rPr lang="ja-JP" altLang="en-US" sz="1000" dirty="0"/>
              <a:t>周年を記念して、大きな成果を残した</a:t>
            </a:r>
            <a:r>
              <a:rPr lang="en-US" altLang="ja-JP" sz="1000" dirty="0"/>
              <a:t>20</a:t>
            </a:r>
            <a:r>
              <a:rPr lang="ja-JP" altLang="en-US" sz="1000" dirty="0"/>
              <a:t>のグローバル補助金プロジェクトを選び、ご紹介しています。インタラクティブマップで</a:t>
            </a:r>
            <a:r>
              <a:rPr lang="ja-JP" altLang="en-US" sz="1000" dirty="0">
                <a:hlinkClick r:id="rId3"/>
              </a:rPr>
              <a:t>これらのプロジェクトをご覧ください</a:t>
            </a:r>
            <a:r>
              <a:rPr lang="ja-JP" altLang="en-US" sz="1000" dirty="0"/>
              <a:t>。</a:t>
            </a:r>
            <a:endParaRPr kumimoji="1" lang="ja-JP" altLang="en-US" sz="1000" dirty="0"/>
          </a:p>
        </p:txBody>
      </p:sp>
    </p:spTree>
    <p:extLst>
      <p:ext uri="{BB962C8B-B14F-4D97-AF65-F5344CB8AC3E}">
        <p14:creationId xmlns:p14="http://schemas.microsoft.com/office/powerpoint/2010/main" val="1562365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4088" y="369888"/>
            <a:ext cx="4948237" cy="3713162"/>
          </a:xfrm>
          <a:prstGeom prst="rect">
            <a:avLst/>
          </a:prstGeom>
        </p:spPr>
      </p:sp>
      <p:sp>
        <p:nvSpPr>
          <p:cNvPr id="3" name="ノート プレースホルダー 2"/>
          <p:cNvSpPr>
            <a:spLocks noGrp="1"/>
          </p:cNvSpPr>
          <p:nvPr>
            <p:ph type="body" idx="1"/>
          </p:nvPr>
        </p:nvSpPr>
        <p:spPr>
          <a:xfrm>
            <a:off x="902759" y="4703844"/>
            <a:ext cx="4965172" cy="4456271"/>
          </a:xfrm>
          <a:prstGeom prst="rect">
            <a:avLst/>
          </a:prstGeom>
        </p:spPr>
        <p:txBody>
          <a:bodyPr/>
          <a:lstStyle/>
          <a:p>
            <a:pPr lvl="0">
              <a:lnSpc>
                <a:spcPct val="200000"/>
              </a:lnSpc>
            </a:pPr>
            <a:r>
              <a:rPr lang="ja-JP" altLang="en-US" sz="1000" dirty="0">
                <a:latin typeface="HG丸ｺﾞｼｯｸM-PRO" panose="020F0600000000000000" pitchFamily="50" charset="-128"/>
                <a:ea typeface="HG丸ｺﾞｼｯｸM-PRO" panose="020F0600000000000000" pitchFamily="50" charset="-128"/>
              </a:rPr>
              <a:t>提唱クラブは申請ＤＤＦ額の１０％以上拠出（地区要件）</a:t>
            </a:r>
            <a:endParaRPr lang="en-US" altLang="ja-JP" sz="1000" dirty="0">
              <a:latin typeface="HG丸ｺﾞｼｯｸM-PRO" panose="020F0600000000000000" pitchFamily="50" charset="-128"/>
              <a:ea typeface="HG丸ｺﾞｼｯｸM-PRO" panose="020F0600000000000000" pitchFamily="50" charset="-128"/>
            </a:endParaRPr>
          </a:p>
          <a:p>
            <a:pPr lvl="0">
              <a:lnSpc>
                <a:spcPct val="200000"/>
              </a:lnSpc>
            </a:pPr>
            <a:r>
              <a:rPr lang="ja-JP" altLang="en-US" sz="1000" dirty="0">
                <a:latin typeface="HG丸ｺﾞｼｯｸM-PRO" panose="020F0600000000000000" pitchFamily="50" charset="-128"/>
                <a:ea typeface="HG丸ｺﾞｼｯｸM-PRO" panose="020F0600000000000000" pitchFamily="50" charset="-128"/>
              </a:rPr>
              <a:t>　→クラブ予算検討</a:t>
            </a:r>
            <a:endParaRPr lang="en-US" altLang="ja-JP" sz="1000" dirty="0">
              <a:latin typeface="HG丸ｺﾞｼｯｸM-PRO" panose="020F0600000000000000" pitchFamily="50" charset="-128"/>
              <a:ea typeface="HG丸ｺﾞｼｯｸM-PRO" panose="020F0600000000000000" pitchFamily="50" charset="-128"/>
            </a:endParaRPr>
          </a:p>
          <a:p>
            <a:endParaRPr kumimoji="1" lang="ja-JP" altLang="en-US" sz="1000" dirty="0"/>
          </a:p>
        </p:txBody>
      </p:sp>
    </p:spTree>
    <p:extLst>
      <p:ext uri="{BB962C8B-B14F-4D97-AF65-F5344CB8AC3E}">
        <p14:creationId xmlns:p14="http://schemas.microsoft.com/office/powerpoint/2010/main" val="23111447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タイトル スライド">
    <p:spTree>
      <p:nvGrpSpPr>
        <p:cNvPr id="1" name=""/>
        <p:cNvGrpSpPr/>
        <p:nvPr/>
      </p:nvGrpSpPr>
      <p:grpSpPr>
        <a:xfrm>
          <a:off x="0" y="0"/>
          <a:ext cx="0" cy="0"/>
          <a:chOff x="0" y="0"/>
          <a:chExt cx="0" cy="0"/>
        </a:xfrm>
      </p:grpSpPr>
      <p:pic>
        <p:nvPicPr>
          <p:cNvPr id="13" name="image1.png" descr="\\DROBO-FS\QuickDrops\JB\PPTX NG\Droplets\LightingOverlay.png"/>
          <p:cNvPicPr>
            <a:picLocks noChangeAspect="1"/>
          </p:cNvPicPr>
          <p:nvPr/>
        </p:nvPicPr>
        <p:blipFill>
          <a:blip r:embed="rId2">
            <a:extLst/>
          </a:blip>
          <a:stretch>
            <a:fillRect/>
          </a:stretch>
        </p:blipFill>
        <p:spPr>
          <a:xfrm>
            <a:off x="1" y="-2"/>
            <a:ext cx="13004804" cy="9753602"/>
          </a:xfrm>
          <a:prstGeom prst="rect">
            <a:avLst/>
          </a:prstGeom>
          <a:ln w="12700">
            <a:miter lim="400000"/>
          </a:ln>
        </p:spPr>
      </p:pic>
      <p:pic>
        <p:nvPicPr>
          <p:cNvPr id="14" name="image2.png" descr="Droplets-SD-Title-R1d.png"/>
          <p:cNvPicPr>
            <a:picLocks noChangeAspect="1"/>
          </p:cNvPicPr>
          <p:nvPr/>
        </p:nvPicPr>
        <p:blipFill>
          <a:blip r:embed="rId3">
            <a:extLst/>
          </a:blip>
          <a:stretch>
            <a:fillRect/>
          </a:stretch>
        </p:blipFill>
        <p:spPr>
          <a:xfrm>
            <a:off x="0" y="0"/>
            <a:ext cx="13004800" cy="9753600"/>
          </a:xfrm>
          <a:prstGeom prst="rect">
            <a:avLst/>
          </a:prstGeom>
          <a:ln w="12700">
            <a:miter lim="400000"/>
          </a:ln>
        </p:spPr>
      </p:pic>
      <p:sp>
        <p:nvSpPr>
          <p:cNvPr id="15" name="Shape 15"/>
          <p:cNvSpPr>
            <a:spLocks noGrp="1"/>
          </p:cNvSpPr>
          <p:nvPr>
            <p:ph type="title"/>
          </p:nvPr>
        </p:nvSpPr>
        <p:spPr>
          <a:xfrm>
            <a:off x="1867746" y="0"/>
            <a:ext cx="9269308" cy="5418667"/>
          </a:xfrm>
          <a:prstGeom prst="rect">
            <a:avLst/>
          </a:prstGeom>
        </p:spPr>
        <p:txBody>
          <a:bodyPr anchor="b"/>
          <a:lstStyle>
            <a:lvl1pPr>
              <a:defRPr sz="6800"/>
            </a:lvl1pPr>
          </a:lstStyle>
          <a:p>
            <a:r>
              <a:t>タイトルテキスト</a:t>
            </a:r>
          </a:p>
        </p:txBody>
      </p:sp>
      <p:sp>
        <p:nvSpPr>
          <p:cNvPr id="16" name="Shape 16"/>
          <p:cNvSpPr>
            <a:spLocks noGrp="1"/>
          </p:cNvSpPr>
          <p:nvPr>
            <p:ph type="body" sz="half" idx="1"/>
          </p:nvPr>
        </p:nvSpPr>
        <p:spPr>
          <a:xfrm>
            <a:off x="1867746" y="5527042"/>
            <a:ext cx="9269308" cy="4226559"/>
          </a:xfrm>
          <a:prstGeom prst="rect">
            <a:avLst/>
          </a:prstGeom>
        </p:spPr>
        <p:txBody>
          <a:bodyPr/>
          <a:lstStyle>
            <a:lvl1pPr marL="0" indent="0" algn="ctr">
              <a:buClrTx/>
              <a:buSzTx/>
              <a:buFontTx/>
              <a:buNone/>
              <a:defRPr sz="3100">
                <a:solidFill>
                  <a:srgbClr val="808080"/>
                </a:solidFill>
              </a:defRPr>
            </a:lvl1pPr>
            <a:lvl2pPr marL="0" indent="650229" algn="ctr">
              <a:buClrTx/>
              <a:buSzTx/>
              <a:buFontTx/>
              <a:buNone/>
              <a:defRPr sz="3100">
                <a:solidFill>
                  <a:srgbClr val="808080"/>
                </a:solidFill>
              </a:defRPr>
            </a:lvl2pPr>
            <a:lvl3pPr marL="0" indent="1300459" algn="ctr">
              <a:buClrTx/>
              <a:buSzTx/>
              <a:buFontTx/>
              <a:buNone/>
              <a:defRPr sz="3100">
                <a:solidFill>
                  <a:srgbClr val="808080"/>
                </a:solidFill>
              </a:defRPr>
            </a:lvl3pPr>
            <a:lvl4pPr marL="0" indent="1950690" algn="ctr">
              <a:buClrTx/>
              <a:buSzTx/>
              <a:buFontTx/>
              <a:buNone/>
              <a:defRPr sz="3100">
                <a:solidFill>
                  <a:srgbClr val="808080"/>
                </a:solidFill>
              </a:defRPr>
            </a:lvl4pPr>
            <a:lvl5pPr marL="0" indent="2600918" algn="ctr">
              <a:buClrTx/>
              <a:buSzTx/>
              <a:buFontTx/>
              <a:buNone/>
              <a:defRPr sz="3100">
                <a:solidFill>
                  <a:srgbClr val="808080"/>
                </a:solidFill>
              </a:defRPr>
            </a:lvl5pPr>
          </a:lstStyle>
          <a:p>
            <a:r>
              <a:t>本文レベル1</a:t>
            </a:r>
          </a:p>
          <a:p>
            <a:pPr lvl="1"/>
            <a:r>
              <a:t>本文レベル2</a:t>
            </a:r>
          </a:p>
          <a:p>
            <a:pPr lvl="2"/>
            <a:r>
              <a:t>本文レベル3</a:t>
            </a:r>
          </a:p>
          <a:p>
            <a:pPr lvl="3"/>
            <a:r>
              <a:t>本文レベル4</a:t>
            </a:r>
          </a:p>
          <a:p>
            <a:pPr lvl="4"/>
            <a:r>
              <a:t>本文レベル 5</a:t>
            </a:r>
          </a:p>
        </p:txBody>
      </p:sp>
      <p:sp>
        <p:nvSpPr>
          <p:cNvPr id="17" name="Shape 1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パノラマ写真 (キャプション付き)">
    <p:spTree>
      <p:nvGrpSpPr>
        <p:cNvPr id="1" name=""/>
        <p:cNvGrpSpPr/>
        <p:nvPr/>
      </p:nvGrpSpPr>
      <p:grpSpPr>
        <a:xfrm>
          <a:off x="0" y="0"/>
          <a:ext cx="0" cy="0"/>
          <a:chOff x="0" y="0"/>
          <a:chExt cx="0" cy="0"/>
        </a:xfrm>
      </p:grpSpPr>
      <p:sp>
        <p:nvSpPr>
          <p:cNvPr id="93" name="Shape 93"/>
          <p:cNvSpPr>
            <a:spLocks noGrp="1"/>
          </p:cNvSpPr>
          <p:nvPr>
            <p:ph type="title"/>
          </p:nvPr>
        </p:nvSpPr>
        <p:spPr>
          <a:xfrm>
            <a:off x="974713" y="3662043"/>
            <a:ext cx="11055396" cy="3592691"/>
          </a:xfrm>
          <a:prstGeom prst="rect">
            <a:avLst/>
          </a:prstGeom>
        </p:spPr>
        <p:txBody>
          <a:bodyPr anchor="b"/>
          <a:lstStyle>
            <a:lvl1pPr>
              <a:defRPr sz="4500"/>
            </a:lvl1pPr>
          </a:lstStyle>
          <a:p>
            <a:r>
              <a:t>タイトルテキスト</a:t>
            </a:r>
          </a:p>
        </p:txBody>
      </p:sp>
      <p:sp>
        <p:nvSpPr>
          <p:cNvPr id="94" name="Shape 94"/>
          <p:cNvSpPr>
            <a:spLocks noGrp="1"/>
          </p:cNvSpPr>
          <p:nvPr>
            <p:ph type="body" sz="half" idx="1"/>
          </p:nvPr>
        </p:nvSpPr>
        <p:spPr>
          <a:xfrm>
            <a:off x="974693" y="7265745"/>
            <a:ext cx="11055417" cy="2487856"/>
          </a:xfrm>
          <a:prstGeom prst="rect">
            <a:avLst/>
          </a:prstGeom>
        </p:spPr>
        <p:txBody>
          <a:bodyPr/>
          <a:lstStyle>
            <a:lvl1pPr marL="0" indent="0" algn="ctr">
              <a:buClrTx/>
              <a:buSzTx/>
              <a:buFontTx/>
              <a:buNone/>
              <a:defRPr sz="2200"/>
            </a:lvl1pPr>
            <a:lvl2pPr marL="0" indent="650229" algn="ctr">
              <a:buClrTx/>
              <a:buSzTx/>
              <a:buFontTx/>
              <a:buNone/>
              <a:defRPr sz="2200"/>
            </a:lvl2pPr>
            <a:lvl3pPr marL="0" indent="1300459" algn="ctr">
              <a:buClrTx/>
              <a:buSzTx/>
              <a:buFontTx/>
              <a:buNone/>
              <a:defRPr sz="2200"/>
            </a:lvl3pPr>
            <a:lvl4pPr marL="0" indent="1950690" algn="ctr">
              <a:buClrTx/>
              <a:buSzTx/>
              <a:buFontTx/>
              <a:buNone/>
              <a:defRPr sz="2200"/>
            </a:lvl4pPr>
            <a:lvl5pPr marL="0" indent="2600918" algn="ctr">
              <a:buClrTx/>
              <a:buSzTx/>
              <a:buFontTx/>
              <a:buNone/>
              <a:defRPr sz="2200"/>
            </a:lvl5pPr>
          </a:lstStyle>
          <a:p>
            <a:r>
              <a:t>本文レベル1</a:t>
            </a:r>
          </a:p>
          <a:p>
            <a:pPr lvl="1"/>
            <a:r>
              <a:t>本文レベル2</a:t>
            </a:r>
          </a:p>
          <a:p>
            <a:pPr lvl="2"/>
            <a:r>
              <a:t>本文レベル3</a:t>
            </a:r>
          </a:p>
          <a:p>
            <a:pPr lvl="3"/>
            <a:r>
              <a:t>本文レベル4</a:t>
            </a:r>
          </a:p>
          <a:p>
            <a:pPr lvl="4"/>
            <a:r>
              <a:t>本文レベル 5</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タイトルとキャプション">
    <p:spTree>
      <p:nvGrpSpPr>
        <p:cNvPr id="1" name=""/>
        <p:cNvGrpSpPr/>
        <p:nvPr/>
      </p:nvGrpSpPr>
      <p:grpSpPr>
        <a:xfrm>
          <a:off x="0" y="0"/>
          <a:ext cx="0" cy="0"/>
          <a:chOff x="0" y="0"/>
          <a:chExt cx="0" cy="0"/>
        </a:xfrm>
      </p:grpSpPr>
      <p:sp>
        <p:nvSpPr>
          <p:cNvPr id="102" name="Shape 102"/>
          <p:cNvSpPr>
            <a:spLocks noGrp="1"/>
          </p:cNvSpPr>
          <p:nvPr>
            <p:ph type="title"/>
          </p:nvPr>
        </p:nvSpPr>
        <p:spPr>
          <a:xfrm>
            <a:off x="974693" y="767704"/>
            <a:ext cx="11055417" cy="5072870"/>
          </a:xfrm>
          <a:prstGeom prst="rect">
            <a:avLst/>
          </a:prstGeom>
        </p:spPr>
        <p:txBody>
          <a:bodyPr/>
          <a:lstStyle>
            <a:lvl1pPr>
              <a:defRPr sz="4500"/>
            </a:lvl1pPr>
          </a:lstStyle>
          <a:p>
            <a:r>
              <a:t>タイトルテキスト</a:t>
            </a:r>
          </a:p>
        </p:txBody>
      </p:sp>
      <p:sp>
        <p:nvSpPr>
          <p:cNvPr id="103" name="Shape 103"/>
          <p:cNvSpPr>
            <a:spLocks noGrp="1"/>
          </p:cNvSpPr>
          <p:nvPr>
            <p:ph type="body" sz="half" idx="1"/>
          </p:nvPr>
        </p:nvSpPr>
        <p:spPr>
          <a:xfrm>
            <a:off x="974693" y="5840573"/>
            <a:ext cx="11055417" cy="2535419"/>
          </a:xfrm>
          <a:prstGeom prst="rect">
            <a:avLst/>
          </a:prstGeom>
        </p:spPr>
        <p:txBody>
          <a:bodyPr anchor="ctr"/>
          <a:lstStyle>
            <a:lvl1pPr marL="0" indent="0" algn="ctr">
              <a:buClrTx/>
              <a:buSzTx/>
              <a:buFontTx/>
              <a:buNone/>
              <a:defRPr sz="2200"/>
            </a:lvl1pPr>
            <a:lvl2pPr marL="0" indent="650229" algn="ctr">
              <a:buClrTx/>
              <a:buSzTx/>
              <a:buFontTx/>
              <a:buNone/>
              <a:defRPr sz="2200"/>
            </a:lvl2pPr>
            <a:lvl3pPr marL="0" indent="1300459" algn="ctr">
              <a:buClrTx/>
              <a:buSzTx/>
              <a:buFontTx/>
              <a:buNone/>
              <a:defRPr sz="2200"/>
            </a:lvl3pPr>
            <a:lvl4pPr marL="0" indent="1950690" algn="ctr">
              <a:buClrTx/>
              <a:buSzTx/>
              <a:buFontTx/>
              <a:buNone/>
              <a:defRPr sz="2200"/>
            </a:lvl4pPr>
            <a:lvl5pPr marL="0" indent="2600918" algn="ctr">
              <a:buClrTx/>
              <a:buSzTx/>
              <a:buFontTx/>
              <a:buNone/>
              <a:defRPr sz="2200"/>
            </a:lvl5pPr>
          </a:lstStyle>
          <a:p>
            <a:r>
              <a:t>本文レベル1</a:t>
            </a:r>
          </a:p>
          <a:p>
            <a:pPr lvl="1"/>
            <a:r>
              <a:t>本文レベル2</a:t>
            </a:r>
          </a:p>
          <a:p>
            <a:pPr lvl="2"/>
            <a:r>
              <a:t>本文レベル3</a:t>
            </a:r>
          </a:p>
          <a:p>
            <a:pPr lvl="3"/>
            <a:r>
              <a:t>本文レベル4</a:t>
            </a:r>
          </a:p>
          <a:p>
            <a:pPr lvl="4"/>
            <a:r>
              <a:t>本文レベル 5</a:t>
            </a:r>
          </a:p>
        </p:txBody>
      </p:sp>
      <p:sp>
        <p:nvSpPr>
          <p:cNvPr id="104" name="Shape 10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引用 (キャプション付き)">
    <p:spTree>
      <p:nvGrpSpPr>
        <p:cNvPr id="1" name=""/>
        <p:cNvGrpSpPr/>
        <p:nvPr/>
      </p:nvGrpSpPr>
      <p:grpSpPr>
        <a:xfrm>
          <a:off x="0" y="0"/>
          <a:ext cx="0" cy="0"/>
          <a:chOff x="0" y="0"/>
          <a:chExt cx="0" cy="0"/>
        </a:xfrm>
      </p:grpSpPr>
      <p:sp>
        <p:nvSpPr>
          <p:cNvPr id="111" name="Shape 111"/>
          <p:cNvSpPr>
            <a:spLocks noGrp="1"/>
          </p:cNvSpPr>
          <p:nvPr>
            <p:ph type="title"/>
          </p:nvPr>
        </p:nvSpPr>
        <p:spPr>
          <a:xfrm>
            <a:off x="1542625" y="1230307"/>
            <a:ext cx="9922936" cy="3903962"/>
          </a:xfrm>
          <a:prstGeom prst="rect">
            <a:avLst/>
          </a:prstGeom>
        </p:spPr>
        <p:txBody>
          <a:bodyPr/>
          <a:lstStyle>
            <a:lvl1pPr>
              <a:defRPr sz="4500"/>
            </a:lvl1pPr>
          </a:lstStyle>
          <a:p>
            <a:r>
              <a:t>タイトルテキスト</a:t>
            </a:r>
          </a:p>
        </p:txBody>
      </p:sp>
      <p:sp>
        <p:nvSpPr>
          <p:cNvPr id="112" name="Shape 112"/>
          <p:cNvSpPr>
            <a:spLocks noGrp="1"/>
          </p:cNvSpPr>
          <p:nvPr>
            <p:ph type="body" sz="half" idx="1"/>
          </p:nvPr>
        </p:nvSpPr>
        <p:spPr>
          <a:xfrm>
            <a:off x="1835355" y="5134268"/>
            <a:ext cx="9335786" cy="3284322"/>
          </a:xfrm>
          <a:prstGeom prst="rect">
            <a:avLst/>
          </a:prstGeom>
        </p:spPr>
        <p:txBody>
          <a:bodyPr/>
          <a:lstStyle>
            <a:lvl1pPr marL="0" indent="0">
              <a:buClrTx/>
              <a:buSzTx/>
              <a:buFontTx/>
              <a:buNone/>
              <a:defRPr sz="1900"/>
            </a:lvl1pPr>
            <a:lvl2pPr marL="0" indent="650229">
              <a:buClrTx/>
              <a:buSzTx/>
              <a:buFontTx/>
              <a:buNone/>
              <a:defRPr sz="1900"/>
            </a:lvl2pPr>
            <a:lvl3pPr marL="0" indent="1300459">
              <a:buClrTx/>
              <a:buSzTx/>
              <a:buFontTx/>
              <a:buNone/>
              <a:defRPr sz="1900"/>
            </a:lvl3pPr>
            <a:lvl4pPr marL="0" indent="1950690">
              <a:buClrTx/>
              <a:buSzTx/>
              <a:buFontTx/>
              <a:buNone/>
              <a:defRPr sz="1900"/>
            </a:lvl4pPr>
            <a:lvl5pPr marL="0" indent="2600918">
              <a:buClrTx/>
              <a:buSzTx/>
              <a:buFontTx/>
              <a:buNone/>
              <a:defRPr sz="1900"/>
            </a:lvl5pPr>
          </a:lstStyle>
          <a:p>
            <a:r>
              <a:t>本文レベル1</a:t>
            </a:r>
          </a:p>
          <a:p>
            <a:pPr lvl="1"/>
            <a:r>
              <a:t>本文レベル2</a:t>
            </a:r>
          </a:p>
          <a:p>
            <a:pPr lvl="2"/>
            <a:r>
              <a:t>本文レベル3</a:t>
            </a:r>
          </a:p>
          <a:p>
            <a:pPr lvl="3"/>
            <a:r>
              <a:t>本文レベル4</a:t>
            </a:r>
          </a:p>
          <a:p>
            <a:pPr lvl="4"/>
            <a:r>
              <a:t>本文レベル 5</a:t>
            </a:r>
          </a:p>
        </p:txBody>
      </p:sp>
      <p:sp>
        <p:nvSpPr>
          <p:cNvPr id="113" name="Shape 113"/>
          <p:cNvSpPr>
            <a:spLocks noGrp="1"/>
          </p:cNvSpPr>
          <p:nvPr>
            <p:ph type="sldNum" sz="quarter" idx="2"/>
          </p:nvPr>
        </p:nvSpPr>
        <p:spPr>
          <a:prstGeom prst="rect">
            <a:avLst/>
          </a:prstGeom>
        </p:spPr>
        <p:txBody>
          <a:bodyPr/>
          <a:lstStyle/>
          <a:p>
            <a:fld id="{86CB4B4D-7CA3-9044-876B-883B54F8677D}" type="slidenum">
              <a:t>‹#›</a:t>
            </a:fld>
            <a:endParaRPr/>
          </a:p>
        </p:txBody>
      </p:sp>
      <p:sp>
        <p:nvSpPr>
          <p:cNvPr id="114" name="Shape 114"/>
          <p:cNvSpPr/>
          <p:nvPr/>
        </p:nvSpPr>
        <p:spPr>
          <a:xfrm>
            <a:off x="1049068" y="832499"/>
            <a:ext cx="777797" cy="1692149"/>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nchor="ctr">
            <a:spAutoFit/>
          </a:bodyPr>
          <a:lstStyle>
            <a:lvl1pPr>
              <a:defRPr sz="11300" cap="all">
                <a:effectLst>
                  <a:outerShdw blurRad="25400" dist="38100" dir="14040000" rotWithShape="0">
                    <a:srgbClr val="000000">
                      <a:alpha val="25000"/>
                    </a:srgbClr>
                  </a:outerShdw>
                </a:effectLst>
              </a:defRPr>
            </a:lvl1pPr>
          </a:lstStyle>
          <a:p>
            <a:pPr>
              <a:defRPr sz="3200"/>
            </a:pPr>
            <a:r>
              <a:rPr sz="11300"/>
              <a:t>“</a:t>
            </a:r>
          </a:p>
        </p:txBody>
      </p:sp>
      <p:sp>
        <p:nvSpPr>
          <p:cNvPr id="115" name="Shape 115"/>
          <p:cNvSpPr/>
          <p:nvPr/>
        </p:nvSpPr>
        <p:spPr>
          <a:xfrm>
            <a:off x="11164630" y="4007121"/>
            <a:ext cx="787402" cy="1692149"/>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nchor="ctr">
            <a:spAutoFit/>
          </a:bodyPr>
          <a:lstStyle>
            <a:lvl1pPr algn="r">
              <a:defRPr sz="11300" cap="all">
                <a:effectLst>
                  <a:outerShdw blurRad="25400" dist="38100" dir="14040000" rotWithShape="0">
                    <a:srgbClr val="000000">
                      <a:alpha val="25000"/>
                    </a:srgbClr>
                  </a:outerShdw>
                </a:effectLst>
              </a:defRPr>
            </a:lvl1pPr>
          </a:lstStyle>
          <a:p>
            <a:pPr>
              <a:defRPr sz="3200"/>
            </a:pPr>
            <a:r>
              <a:rPr sz="1130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名札">
    <p:spTree>
      <p:nvGrpSpPr>
        <p:cNvPr id="1" name=""/>
        <p:cNvGrpSpPr/>
        <p:nvPr/>
      </p:nvGrpSpPr>
      <p:grpSpPr>
        <a:xfrm>
          <a:off x="0" y="0"/>
          <a:ext cx="0" cy="0"/>
          <a:chOff x="0" y="0"/>
          <a:chExt cx="0" cy="0"/>
        </a:xfrm>
      </p:grpSpPr>
      <p:sp>
        <p:nvSpPr>
          <p:cNvPr id="122" name="Shape 122"/>
          <p:cNvSpPr>
            <a:spLocks noGrp="1"/>
          </p:cNvSpPr>
          <p:nvPr>
            <p:ph type="title"/>
          </p:nvPr>
        </p:nvSpPr>
        <p:spPr>
          <a:xfrm>
            <a:off x="974693" y="603337"/>
            <a:ext cx="11055417" cy="6010790"/>
          </a:xfrm>
          <a:prstGeom prst="rect">
            <a:avLst/>
          </a:prstGeom>
        </p:spPr>
        <p:txBody>
          <a:bodyPr anchor="b"/>
          <a:lstStyle>
            <a:lvl1pPr>
              <a:defRPr sz="4500"/>
            </a:lvl1pPr>
          </a:lstStyle>
          <a:p>
            <a:r>
              <a:t>タイトルテキスト</a:t>
            </a:r>
          </a:p>
        </p:txBody>
      </p:sp>
      <p:sp>
        <p:nvSpPr>
          <p:cNvPr id="123" name="Shape 123"/>
          <p:cNvSpPr>
            <a:spLocks noGrp="1"/>
          </p:cNvSpPr>
          <p:nvPr>
            <p:ph type="body" sz="half" idx="1"/>
          </p:nvPr>
        </p:nvSpPr>
        <p:spPr>
          <a:xfrm>
            <a:off x="974693" y="6630876"/>
            <a:ext cx="11055417" cy="3122724"/>
          </a:xfrm>
          <a:prstGeom prst="rect">
            <a:avLst/>
          </a:prstGeom>
        </p:spPr>
        <p:txBody>
          <a:bodyPr/>
          <a:lstStyle>
            <a:lvl1pPr marL="0" indent="0" algn="ctr">
              <a:buClrTx/>
              <a:buSzTx/>
              <a:buFontTx/>
              <a:buNone/>
              <a:defRPr sz="2200"/>
            </a:lvl1pPr>
            <a:lvl2pPr marL="0" indent="650229" algn="ctr">
              <a:buClrTx/>
              <a:buSzTx/>
              <a:buFontTx/>
              <a:buNone/>
              <a:defRPr sz="2200"/>
            </a:lvl2pPr>
            <a:lvl3pPr marL="0" indent="1300459" algn="ctr">
              <a:buClrTx/>
              <a:buSzTx/>
              <a:buFontTx/>
              <a:buNone/>
              <a:defRPr sz="2200"/>
            </a:lvl3pPr>
            <a:lvl4pPr marL="0" indent="1950690" algn="ctr">
              <a:buClrTx/>
              <a:buSzTx/>
              <a:buFontTx/>
              <a:buNone/>
              <a:defRPr sz="2200"/>
            </a:lvl4pPr>
            <a:lvl5pPr marL="0" indent="2600918" algn="ctr">
              <a:buClrTx/>
              <a:buSzTx/>
              <a:buFontTx/>
              <a:buNone/>
              <a:defRPr sz="2200"/>
            </a:lvl5pPr>
          </a:lstStyle>
          <a:p>
            <a:r>
              <a:t>本文レベル1</a:t>
            </a:r>
          </a:p>
          <a:p>
            <a:pPr lvl="1"/>
            <a:r>
              <a:t>本文レベル2</a:t>
            </a:r>
          </a:p>
          <a:p>
            <a:pPr lvl="2"/>
            <a:r>
              <a:t>本文レベル3</a:t>
            </a:r>
          </a:p>
          <a:p>
            <a:pPr lvl="3"/>
            <a:r>
              <a:t>本文レベル4</a:t>
            </a:r>
          </a:p>
          <a:p>
            <a:pPr lvl="4"/>
            <a:r>
              <a:t>本文レベル 5</a:t>
            </a:r>
          </a:p>
        </p:txBody>
      </p:sp>
      <p:sp>
        <p:nvSpPr>
          <p:cNvPr id="124" name="Shape 12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3 段">
    <p:spTree>
      <p:nvGrpSpPr>
        <p:cNvPr id="1" name=""/>
        <p:cNvGrpSpPr/>
        <p:nvPr/>
      </p:nvGrpSpPr>
      <p:grpSpPr>
        <a:xfrm>
          <a:off x="0" y="0"/>
          <a:ext cx="0" cy="0"/>
          <a:chOff x="0" y="0"/>
          <a:chExt cx="0" cy="0"/>
        </a:xfrm>
      </p:grpSpPr>
      <p:sp>
        <p:nvSpPr>
          <p:cNvPr id="131" name="Shape 131"/>
          <p:cNvSpPr>
            <a:spLocks noGrp="1"/>
          </p:cNvSpPr>
          <p:nvPr>
            <p:ph type="title"/>
          </p:nvPr>
        </p:nvSpPr>
        <p:spPr>
          <a:xfrm>
            <a:off x="974693" y="810135"/>
            <a:ext cx="11055417" cy="2396504"/>
          </a:xfrm>
          <a:prstGeom prst="rect">
            <a:avLst/>
          </a:prstGeom>
        </p:spPr>
        <p:txBody>
          <a:bodyPr/>
          <a:lstStyle/>
          <a:p>
            <a:r>
              <a:t>タイトルテキスト</a:t>
            </a:r>
          </a:p>
        </p:txBody>
      </p:sp>
      <p:sp>
        <p:nvSpPr>
          <p:cNvPr id="132" name="Shape 132"/>
          <p:cNvSpPr>
            <a:spLocks noGrp="1"/>
          </p:cNvSpPr>
          <p:nvPr>
            <p:ph type="body" sz="quarter" idx="1"/>
          </p:nvPr>
        </p:nvSpPr>
        <p:spPr>
          <a:xfrm>
            <a:off x="974693" y="3206638"/>
            <a:ext cx="3518909" cy="979468"/>
          </a:xfrm>
          <a:prstGeom prst="rect">
            <a:avLst/>
          </a:prstGeom>
        </p:spPr>
        <p:txBody>
          <a:bodyPr anchor="b">
            <a:noAutofit/>
          </a:bodyPr>
          <a:lstStyle>
            <a:lvl1pPr marL="0" indent="0" algn="ctr">
              <a:lnSpc>
                <a:spcPct val="75000"/>
              </a:lnSpc>
              <a:buClrTx/>
              <a:buSzTx/>
              <a:buFontTx/>
              <a:buNone/>
              <a:defRPr sz="3400"/>
            </a:lvl1pPr>
            <a:lvl2pPr marL="0" indent="650229" algn="ctr">
              <a:lnSpc>
                <a:spcPct val="75000"/>
              </a:lnSpc>
              <a:buClrTx/>
              <a:buSzTx/>
              <a:buFontTx/>
              <a:buNone/>
              <a:defRPr sz="3400"/>
            </a:lvl2pPr>
            <a:lvl3pPr marL="0" indent="1300459" algn="ctr">
              <a:lnSpc>
                <a:spcPct val="75000"/>
              </a:lnSpc>
              <a:buClrTx/>
              <a:buSzTx/>
              <a:buFontTx/>
              <a:buNone/>
              <a:defRPr sz="3400"/>
            </a:lvl3pPr>
            <a:lvl4pPr marL="0" indent="1950690" algn="ctr">
              <a:lnSpc>
                <a:spcPct val="75000"/>
              </a:lnSpc>
              <a:buClrTx/>
              <a:buSzTx/>
              <a:buFontTx/>
              <a:buNone/>
              <a:defRPr sz="3400"/>
            </a:lvl4pPr>
            <a:lvl5pPr marL="0" indent="2600918" algn="ctr">
              <a:lnSpc>
                <a:spcPct val="75000"/>
              </a:lnSpc>
              <a:buClrTx/>
              <a:buSzTx/>
              <a:buFontTx/>
              <a:buNone/>
              <a:defRPr sz="3400"/>
            </a:lvl5pPr>
          </a:lstStyle>
          <a:p>
            <a:r>
              <a:t>本文レベル1</a:t>
            </a:r>
          </a:p>
          <a:p>
            <a:pPr lvl="1"/>
            <a:r>
              <a:t>本文レベル2</a:t>
            </a:r>
          </a:p>
          <a:p>
            <a:pPr lvl="2"/>
            <a:r>
              <a:t>本文レベル3</a:t>
            </a:r>
          </a:p>
          <a:p>
            <a:pPr lvl="3"/>
            <a:r>
              <a:t>本文レベル4</a:t>
            </a:r>
          </a:p>
          <a:p>
            <a:pPr lvl="4"/>
            <a:r>
              <a:t>本文レベル 5</a:t>
            </a:r>
          </a:p>
        </p:txBody>
      </p:sp>
      <p:sp>
        <p:nvSpPr>
          <p:cNvPr id="133" name="Shape 13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3 つの画像列">
    <p:spTree>
      <p:nvGrpSpPr>
        <p:cNvPr id="1" name=""/>
        <p:cNvGrpSpPr/>
        <p:nvPr/>
      </p:nvGrpSpPr>
      <p:grpSpPr>
        <a:xfrm>
          <a:off x="0" y="0"/>
          <a:ext cx="0" cy="0"/>
          <a:chOff x="0" y="0"/>
          <a:chExt cx="0" cy="0"/>
        </a:xfrm>
      </p:grpSpPr>
      <p:sp>
        <p:nvSpPr>
          <p:cNvPr id="140" name="Shape 140"/>
          <p:cNvSpPr>
            <a:spLocks noGrp="1"/>
          </p:cNvSpPr>
          <p:nvPr>
            <p:ph type="title"/>
          </p:nvPr>
        </p:nvSpPr>
        <p:spPr>
          <a:xfrm>
            <a:off x="974693" y="125200"/>
            <a:ext cx="11055417" cy="3768040"/>
          </a:xfrm>
          <a:prstGeom prst="rect">
            <a:avLst/>
          </a:prstGeom>
        </p:spPr>
        <p:txBody>
          <a:bodyPr/>
          <a:lstStyle/>
          <a:p>
            <a:r>
              <a:t>タイトルテキスト</a:t>
            </a:r>
          </a:p>
        </p:txBody>
      </p:sp>
      <p:sp>
        <p:nvSpPr>
          <p:cNvPr id="141" name="Shape 141"/>
          <p:cNvSpPr>
            <a:spLocks noGrp="1"/>
          </p:cNvSpPr>
          <p:nvPr>
            <p:ph type="body" sz="quarter" idx="1"/>
          </p:nvPr>
        </p:nvSpPr>
        <p:spPr>
          <a:xfrm>
            <a:off x="974693" y="3893239"/>
            <a:ext cx="3516171" cy="2906523"/>
          </a:xfrm>
          <a:prstGeom prst="rect">
            <a:avLst/>
          </a:prstGeom>
        </p:spPr>
        <p:txBody>
          <a:bodyPr anchor="b">
            <a:noAutofit/>
          </a:bodyPr>
          <a:lstStyle>
            <a:lvl1pPr marL="0" indent="0" algn="ctr">
              <a:lnSpc>
                <a:spcPct val="75000"/>
              </a:lnSpc>
              <a:buClrTx/>
              <a:buSzTx/>
              <a:buFontTx/>
              <a:buNone/>
              <a:defRPr sz="3100"/>
            </a:lvl1pPr>
            <a:lvl2pPr marL="0" indent="650229" algn="ctr">
              <a:lnSpc>
                <a:spcPct val="75000"/>
              </a:lnSpc>
              <a:buClrTx/>
              <a:buSzTx/>
              <a:buFontTx/>
              <a:buNone/>
              <a:defRPr sz="3100"/>
            </a:lvl2pPr>
            <a:lvl3pPr marL="0" indent="1300459" algn="ctr">
              <a:lnSpc>
                <a:spcPct val="75000"/>
              </a:lnSpc>
              <a:buClrTx/>
              <a:buSzTx/>
              <a:buFontTx/>
              <a:buNone/>
              <a:defRPr sz="3100"/>
            </a:lvl3pPr>
            <a:lvl4pPr marL="0" indent="1950690" algn="ctr">
              <a:lnSpc>
                <a:spcPct val="75000"/>
              </a:lnSpc>
              <a:buClrTx/>
              <a:buSzTx/>
              <a:buFontTx/>
              <a:buNone/>
              <a:defRPr sz="3100"/>
            </a:lvl4pPr>
            <a:lvl5pPr marL="0" indent="2600918" algn="ctr">
              <a:lnSpc>
                <a:spcPct val="75000"/>
              </a:lnSpc>
              <a:buClrTx/>
              <a:buSzTx/>
              <a:buFontTx/>
              <a:buNone/>
              <a:defRPr sz="3100"/>
            </a:lvl5pPr>
          </a:lstStyle>
          <a:p>
            <a:r>
              <a:t>本文レベル1</a:t>
            </a:r>
          </a:p>
          <a:p>
            <a:pPr lvl="1"/>
            <a:r>
              <a:t>本文レベル2</a:t>
            </a:r>
          </a:p>
          <a:p>
            <a:pPr lvl="2"/>
            <a:r>
              <a:t>本文レベル3</a:t>
            </a:r>
          </a:p>
          <a:p>
            <a:pPr lvl="3"/>
            <a:r>
              <a:t>本文レベル4</a:t>
            </a:r>
          </a:p>
          <a:p>
            <a:pPr lvl="4"/>
            <a:r>
              <a:t>本文レベル 5</a:t>
            </a:r>
          </a:p>
        </p:txBody>
      </p:sp>
      <p:sp>
        <p:nvSpPr>
          <p:cNvPr id="142" name="Shape 14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タイトルと&#10;縦書きテキスト">
    <p:spTree>
      <p:nvGrpSpPr>
        <p:cNvPr id="1" name=""/>
        <p:cNvGrpSpPr/>
        <p:nvPr/>
      </p:nvGrpSpPr>
      <p:grpSpPr>
        <a:xfrm>
          <a:off x="0" y="0"/>
          <a:ext cx="0" cy="0"/>
          <a:chOff x="0" y="0"/>
          <a:chExt cx="0" cy="0"/>
        </a:xfrm>
      </p:grpSpPr>
      <p:sp>
        <p:nvSpPr>
          <p:cNvPr id="149" name="Shape 149"/>
          <p:cNvSpPr>
            <a:spLocks noGrp="1"/>
          </p:cNvSpPr>
          <p:nvPr>
            <p:ph type="title"/>
          </p:nvPr>
        </p:nvSpPr>
        <p:spPr>
          <a:xfrm>
            <a:off x="974693" y="662926"/>
            <a:ext cx="11055416" cy="2703608"/>
          </a:xfrm>
          <a:prstGeom prst="rect">
            <a:avLst/>
          </a:prstGeom>
        </p:spPr>
        <p:txBody>
          <a:bodyPr/>
          <a:lstStyle/>
          <a:p>
            <a:r>
              <a:t>タイトルテキスト</a:t>
            </a:r>
          </a:p>
        </p:txBody>
      </p:sp>
      <p:sp>
        <p:nvSpPr>
          <p:cNvPr id="150" name="Shape 150"/>
          <p:cNvSpPr>
            <a:spLocks noGrp="1"/>
          </p:cNvSpPr>
          <p:nvPr>
            <p:ph type="body" idx="1"/>
          </p:nvPr>
        </p:nvSpPr>
        <p:spPr>
          <a:xfrm>
            <a:off x="974693" y="3366534"/>
            <a:ext cx="11055417" cy="6387067"/>
          </a:xfrm>
          <a:prstGeom prst="rect">
            <a:avLst/>
          </a:prstGeom>
        </p:spPr>
        <p:txBody>
          <a:bodyPr/>
          <a:lstStyle/>
          <a:p>
            <a:r>
              <a:t>本文レベル1</a:t>
            </a:r>
          </a:p>
          <a:p>
            <a:pPr lvl="1"/>
            <a:r>
              <a:t>本文レベル2</a:t>
            </a:r>
          </a:p>
          <a:p>
            <a:pPr lvl="2"/>
            <a:r>
              <a:t>本文レベル3</a:t>
            </a:r>
          </a:p>
          <a:p>
            <a:pPr lvl="3"/>
            <a:r>
              <a:t>本文レベル4</a:t>
            </a:r>
          </a:p>
          <a:p>
            <a:pPr lvl="4"/>
            <a:r>
              <a:t>本文レベル 5</a:t>
            </a:r>
          </a:p>
        </p:txBody>
      </p:sp>
      <p:sp>
        <p:nvSpPr>
          <p:cNvPr id="151" name="Shape 15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縦書きタイトルと&#10;縦書きテキスト">
    <p:spTree>
      <p:nvGrpSpPr>
        <p:cNvPr id="1" name=""/>
        <p:cNvGrpSpPr/>
        <p:nvPr/>
      </p:nvGrpSpPr>
      <p:grpSpPr>
        <a:xfrm>
          <a:off x="0" y="0"/>
          <a:ext cx="0" cy="0"/>
          <a:chOff x="0" y="0"/>
          <a:chExt cx="0" cy="0"/>
        </a:xfrm>
      </p:grpSpPr>
      <p:sp>
        <p:nvSpPr>
          <p:cNvPr id="158" name="Shape 158"/>
          <p:cNvSpPr>
            <a:spLocks noGrp="1"/>
          </p:cNvSpPr>
          <p:nvPr>
            <p:ph type="title"/>
          </p:nvPr>
        </p:nvSpPr>
        <p:spPr>
          <a:xfrm>
            <a:off x="9306560" y="0"/>
            <a:ext cx="2723549" cy="9103366"/>
          </a:xfrm>
          <a:prstGeom prst="rect">
            <a:avLst/>
          </a:prstGeom>
        </p:spPr>
        <p:txBody>
          <a:bodyPr/>
          <a:lstStyle>
            <a:lvl1pPr algn="l"/>
          </a:lstStyle>
          <a:p>
            <a:r>
              <a:t>タイトルテキスト</a:t>
            </a:r>
          </a:p>
        </p:txBody>
      </p:sp>
      <p:sp>
        <p:nvSpPr>
          <p:cNvPr id="159" name="Shape 159"/>
          <p:cNvSpPr>
            <a:spLocks noGrp="1"/>
          </p:cNvSpPr>
          <p:nvPr>
            <p:ph type="body" idx="1"/>
          </p:nvPr>
        </p:nvSpPr>
        <p:spPr>
          <a:xfrm>
            <a:off x="974693" y="866990"/>
            <a:ext cx="8169307" cy="8886611"/>
          </a:xfrm>
          <a:prstGeom prst="rect">
            <a:avLst/>
          </a:prstGeom>
        </p:spPr>
        <p:txBody>
          <a:bodyPr/>
          <a:lstStyle/>
          <a:p>
            <a:r>
              <a:t>本文レベル1</a:t>
            </a:r>
          </a:p>
          <a:p>
            <a:pPr lvl="1"/>
            <a:r>
              <a:t>本文レベル2</a:t>
            </a:r>
          </a:p>
          <a:p>
            <a:pPr lvl="2"/>
            <a:r>
              <a:t>本文レベル3</a:t>
            </a:r>
          </a:p>
          <a:p>
            <a:pPr lvl="3"/>
            <a:r>
              <a:t>本文レベル4</a:t>
            </a:r>
          </a:p>
          <a:p>
            <a:pPr lvl="4"/>
            <a:r>
              <a:t>本文レベル 5</a:t>
            </a:r>
          </a:p>
        </p:txBody>
      </p:sp>
      <p:sp>
        <p:nvSpPr>
          <p:cNvPr id="160" name="Shape 16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タイトル（中央）">
    <p:spTree>
      <p:nvGrpSpPr>
        <p:cNvPr id="1" name=""/>
        <p:cNvGrpSpPr/>
        <p:nvPr/>
      </p:nvGrpSpPr>
      <p:grpSpPr>
        <a:xfrm>
          <a:off x="0" y="0"/>
          <a:ext cx="0" cy="0"/>
          <a:chOff x="0" y="0"/>
          <a:chExt cx="0" cy="0"/>
        </a:xfrm>
      </p:grpSpPr>
      <p:pic>
        <p:nvPicPr>
          <p:cNvPr id="167" name="image1.png" descr="\\DROBO-FS\QuickDrops\JB\PPTX NG\Droplets\LightingOverlay.png"/>
          <p:cNvPicPr>
            <a:picLocks noChangeAspect="1"/>
          </p:cNvPicPr>
          <p:nvPr/>
        </p:nvPicPr>
        <p:blipFill>
          <a:blip r:embed="rId2">
            <a:extLst/>
          </a:blip>
          <a:stretch>
            <a:fillRect/>
          </a:stretch>
        </p:blipFill>
        <p:spPr>
          <a:xfrm>
            <a:off x="1" y="-2"/>
            <a:ext cx="13004804" cy="9753602"/>
          </a:xfrm>
          <a:prstGeom prst="rect">
            <a:avLst/>
          </a:prstGeom>
          <a:ln w="12700">
            <a:miter lim="400000"/>
          </a:ln>
        </p:spPr>
      </p:pic>
      <p:sp>
        <p:nvSpPr>
          <p:cNvPr id="168" name="Shape 168"/>
          <p:cNvSpPr>
            <a:spLocks noGrp="1"/>
          </p:cNvSpPr>
          <p:nvPr>
            <p:ph type="title"/>
          </p:nvPr>
        </p:nvSpPr>
        <p:spPr>
          <a:xfrm>
            <a:off x="1270000" y="3225800"/>
            <a:ext cx="10464800" cy="3302000"/>
          </a:xfrm>
          <a:prstGeom prst="rect">
            <a:avLst/>
          </a:prstGeom>
        </p:spPr>
        <p:txBody>
          <a:bodyPr/>
          <a:lstStyle/>
          <a:p>
            <a:r>
              <a:t>タイトルテキスト</a:t>
            </a:r>
          </a:p>
        </p:txBody>
      </p:sp>
      <p:sp>
        <p:nvSpPr>
          <p:cNvPr id="169" name="Shape 16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itle Only">
    <p:bg>
      <p:bgPr>
        <a:solidFill>
          <a:srgbClr val="FFFFFF"/>
        </a:solidFill>
        <a:effectLst/>
      </p:bgPr>
    </p:bg>
    <p:spTree>
      <p:nvGrpSpPr>
        <p:cNvPr id="1" name=""/>
        <p:cNvGrpSpPr/>
        <p:nvPr/>
      </p:nvGrpSpPr>
      <p:grpSpPr>
        <a:xfrm>
          <a:off x="0" y="0"/>
          <a:ext cx="0" cy="0"/>
          <a:chOff x="0" y="0"/>
          <a:chExt cx="0" cy="0"/>
        </a:xfrm>
      </p:grpSpPr>
      <p:sp>
        <p:nvSpPr>
          <p:cNvPr id="176" name="Shape 176"/>
          <p:cNvSpPr/>
          <p:nvPr/>
        </p:nvSpPr>
        <p:spPr>
          <a:xfrm>
            <a:off x="-1" y="-1"/>
            <a:ext cx="13004801" cy="1300481"/>
          </a:xfrm>
          <a:prstGeom prst="rect">
            <a:avLst/>
          </a:prstGeom>
          <a:solidFill>
            <a:srgbClr val="005DAA"/>
          </a:solidFill>
          <a:ln w="12700">
            <a:miter lim="400000"/>
          </a:ln>
          <a:effectLst>
            <a:outerShdw blurRad="50800" dist="25400" dir="5400000" rotWithShape="0">
              <a:srgbClr val="000000">
                <a:alpha val="35000"/>
              </a:srgbClr>
            </a:outerShdw>
          </a:effectLst>
        </p:spPr>
        <p:txBody>
          <a:bodyPr lIns="65023" tIns="65023" rIns="65023" bIns="65023"/>
          <a:lstStyle/>
          <a:p>
            <a:pPr algn="ctr" defTabSz="914400">
              <a:defRPr sz="3400">
                <a:solidFill>
                  <a:srgbClr val="E7E7E8"/>
                </a:solidFill>
                <a:latin typeface="Calibri"/>
                <a:ea typeface="Calibri"/>
                <a:cs typeface="Calibri"/>
                <a:sym typeface="Calibri"/>
              </a:defRPr>
            </a:pPr>
            <a:endParaRPr/>
          </a:p>
        </p:txBody>
      </p:sp>
      <p:pic>
        <p:nvPicPr>
          <p:cNvPr id="177" name="image2.png" descr="TRF100_lockup_R.png"/>
          <p:cNvPicPr>
            <a:picLocks noChangeAspect="1"/>
          </p:cNvPicPr>
          <p:nvPr/>
        </p:nvPicPr>
        <p:blipFill>
          <a:blip r:embed="rId2">
            <a:extLst/>
          </a:blip>
          <a:stretch>
            <a:fillRect/>
          </a:stretch>
        </p:blipFill>
        <p:spPr>
          <a:xfrm>
            <a:off x="650239" y="8778241"/>
            <a:ext cx="2778189" cy="650241"/>
          </a:xfrm>
          <a:prstGeom prst="rect">
            <a:avLst/>
          </a:prstGeom>
          <a:ln w="12700">
            <a:miter lim="400000"/>
          </a:ln>
        </p:spPr>
      </p:pic>
      <p:sp>
        <p:nvSpPr>
          <p:cNvPr id="178" name="Shape 178"/>
          <p:cNvSpPr>
            <a:spLocks noGrp="1"/>
          </p:cNvSpPr>
          <p:nvPr>
            <p:ph type="title"/>
          </p:nvPr>
        </p:nvSpPr>
        <p:spPr>
          <a:xfrm>
            <a:off x="650239" y="390596"/>
            <a:ext cx="10512215" cy="1885245"/>
          </a:xfrm>
          <a:prstGeom prst="rect">
            <a:avLst/>
          </a:prstGeom>
        </p:spPr>
        <p:txBody>
          <a:bodyPr lIns="65023" tIns="65023" rIns="65023" bIns="65023" anchor="t"/>
          <a:lstStyle>
            <a:lvl1pPr algn="l" defTabSz="457200">
              <a:lnSpc>
                <a:spcPct val="100000"/>
              </a:lnSpc>
              <a:defRPr sz="2400" b="1" cap="none">
                <a:solidFill>
                  <a:srgbClr val="FFFFFF"/>
                </a:solidFill>
                <a:latin typeface="Arial Narrow"/>
                <a:ea typeface="Arial Narrow"/>
                <a:cs typeface="Arial Narrow"/>
                <a:sym typeface="Arial Narrow"/>
              </a:defRPr>
            </a:lvl1pPr>
          </a:lstStyle>
          <a:p>
            <a:r>
              <a:t>タイトルテキスト</a:t>
            </a:r>
          </a:p>
        </p:txBody>
      </p:sp>
      <p:sp>
        <p:nvSpPr>
          <p:cNvPr id="179" name="Shape 179"/>
          <p:cNvSpPr>
            <a:spLocks noGrp="1"/>
          </p:cNvSpPr>
          <p:nvPr>
            <p:ph type="sldNum" sz="quarter" idx="2"/>
          </p:nvPr>
        </p:nvSpPr>
        <p:spPr>
          <a:xfrm>
            <a:off x="9320107" y="8779792"/>
            <a:ext cx="3034454" cy="520701"/>
          </a:xfrm>
          <a:prstGeom prst="rect">
            <a:avLst/>
          </a:prstGeom>
        </p:spPr>
        <p:txBody>
          <a:bodyPr lIns="65023" tIns="65023" rIns="65023" bIns="65023"/>
          <a:lstStyle>
            <a:lvl1pPr defTabSz="914400">
              <a:defRPr sz="1600">
                <a:latin typeface="Times New Roman"/>
                <a:ea typeface="Times New Roman"/>
                <a:cs typeface="Times New Roman"/>
                <a:sym typeface="Times New Roman"/>
              </a:defRPr>
            </a:lvl1pPr>
          </a:lstStyle>
          <a:p>
            <a:fld id="{86CB4B4D-7CA3-9044-876B-883B54F8677D}"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タイトルとコンテンツ">
    <p:spTree>
      <p:nvGrpSpPr>
        <p:cNvPr id="1" name=""/>
        <p:cNvGrpSpPr/>
        <p:nvPr/>
      </p:nvGrpSpPr>
      <p:grpSpPr>
        <a:xfrm>
          <a:off x="0" y="0"/>
          <a:ext cx="0" cy="0"/>
          <a:chOff x="0" y="0"/>
          <a:chExt cx="0" cy="0"/>
        </a:xfrm>
      </p:grpSpPr>
      <p:sp>
        <p:nvSpPr>
          <p:cNvPr id="24" name="Shape 24"/>
          <p:cNvSpPr>
            <a:spLocks noGrp="1"/>
          </p:cNvSpPr>
          <p:nvPr>
            <p:ph type="title"/>
          </p:nvPr>
        </p:nvSpPr>
        <p:spPr>
          <a:prstGeom prst="rect">
            <a:avLst/>
          </a:prstGeom>
        </p:spPr>
        <p:txBody>
          <a:bodyPr/>
          <a:lstStyle/>
          <a:p>
            <a:r>
              <a:t>タイトルテキスト</a:t>
            </a:r>
          </a:p>
        </p:txBody>
      </p:sp>
      <p:sp>
        <p:nvSpPr>
          <p:cNvPr id="25" name="Shape 25"/>
          <p:cNvSpPr>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 5</a:t>
            </a:r>
          </a:p>
        </p:txBody>
      </p:sp>
      <p:sp>
        <p:nvSpPr>
          <p:cNvPr id="26" name="Shape 2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セクション見出し">
    <p:spTree>
      <p:nvGrpSpPr>
        <p:cNvPr id="1" name=""/>
        <p:cNvGrpSpPr/>
        <p:nvPr/>
      </p:nvGrpSpPr>
      <p:grpSpPr>
        <a:xfrm>
          <a:off x="0" y="0"/>
          <a:ext cx="0" cy="0"/>
          <a:chOff x="0" y="0"/>
          <a:chExt cx="0" cy="0"/>
        </a:xfrm>
      </p:grpSpPr>
      <p:sp>
        <p:nvSpPr>
          <p:cNvPr id="33" name="Shape 33"/>
          <p:cNvSpPr>
            <a:spLocks noGrp="1"/>
          </p:cNvSpPr>
          <p:nvPr>
            <p:ph type="title"/>
          </p:nvPr>
        </p:nvSpPr>
        <p:spPr>
          <a:xfrm>
            <a:off x="974693" y="0"/>
            <a:ext cx="11041869" cy="5070769"/>
          </a:xfrm>
          <a:prstGeom prst="rect">
            <a:avLst/>
          </a:prstGeom>
        </p:spPr>
        <p:txBody>
          <a:bodyPr anchor="b"/>
          <a:lstStyle>
            <a:lvl1pPr>
              <a:defRPr sz="5600"/>
            </a:lvl1pPr>
          </a:lstStyle>
          <a:p>
            <a:r>
              <a:t>タイトルテキスト</a:t>
            </a:r>
          </a:p>
        </p:txBody>
      </p:sp>
      <p:sp>
        <p:nvSpPr>
          <p:cNvPr id="34" name="Shape 34"/>
          <p:cNvSpPr>
            <a:spLocks noGrp="1"/>
          </p:cNvSpPr>
          <p:nvPr>
            <p:ph type="body" sz="half" idx="1"/>
          </p:nvPr>
        </p:nvSpPr>
        <p:spPr>
          <a:xfrm>
            <a:off x="974693" y="5201718"/>
            <a:ext cx="11041869" cy="4384261"/>
          </a:xfrm>
          <a:prstGeom prst="rect">
            <a:avLst/>
          </a:prstGeom>
        </p:spPr>
        <p:txBody>
          <a:bodyPr/>
          <a:lstStyle>
            <a:lvl1pPr marL="0" indent="0" algn="ctr">
              <a:buClrTx/>
              <a:buSzTx/>
              <a:buFontTx/>
              <a:buNone/>
              <a:defRPr>
                <a:solidFill>
                  <a:srgbClr val="808080"/>
                </a:solidFill>
              </a:defRPr>
            </a:lvl1pPr>
            <a:lvl2pPr marL="0" indent="650229" algn="ctr">
              <a:buClrTx/>
              <a:buSzTx/>
              <a:buFontTx/>
              <a:buNone/>
              <a:defRPr>
                <a:solidFill>
                  <a:srgbClr val="808080"/>
                </a:solidFill>
              </a:defRPr>
            </a:lvl2pPr>
            <a:lvl3pPr marL="0" indent="1300459" algn="ctr">
              <a:buClrTx/>
              <a:buSzTx/>
              <a:buFontTx/>
              <a:buNone/>
              <a:defRPr>
                <a:solidFill>
                  <a:srgbClr val="808080"/>
                </a:solidFill>
              </a:defRPr>
            </a:lvl3pPr>
            <a:lvl4pPr marL="0" indent="1950690" algn="ctr">
              <a:buClrTx/>
              <a:buSzTx/>
              <a:buFontTx/>
              <a:buNone/>
              <a:defRPr>
                <a:solidFill>
                  <a:srgbClr val="808080"/>
                </a:solidFill>
              </a:defRPr>
            </a:lvl4pPr>
            <a:lvl5pPr marL="0" indent="2600918" algn="ctr">
              <a:buClrTx/>
              <a:buSzTx/>
              <a:buFontTx/>
              <a:buNone/>
              <a:defRPr>
                <a:solidFill>
                  <a:srgbClr val="808080"/>
                </a:solidFill>
              </a:defRPr>
            </a:lvl5pPr>
          </a:lstStyle>
          <a:p>
            <a:r>
              <a:t>本文レベル1</a:t>
            </a:r>
          </a:p>
          <a:p>
            <a:pPr lvl="1"/>
            <a:r>
              <a:t>本文レベル2</a:t>
            </a:r>
          </a:p>
          <a:p>
            <a:pPr lvl="2"/>
            <a:r>
              <a:t>本文レベル3</a:t>
            </a:r>
          </a:p>
          <a:p>
            <a:pPr lvl="3"/>
            <a:r>
              <a:t>本文レベル4</a:t>
            </a:r>
          </a:p>
          <a:p>
            <a:pPr lvl="4"/>
            <a:r>
              <a:t>本文レベル 5</a:t>
            </a:r>
          </a:p>
        </p:txBody>
      </p:sp>
      <p:sp>
        <p:nvSpPr>
          <p:cNvPr id="35" name="Shape 3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2 つのコンテンツ">
    <p:spTree>
      <p:nvGrpSpPr>
        <p:cNvPr id="1" name=""/>
        <p:cNvGrpSpPr/>
        <p:nvPr/>
      </p:nvGrpSpPr>
      <p:grpSpPr>
        <a:xfrm>
          <a:off x="0" y="0"/>
          <a:ext cx="0" cy="0"/>
          <a:chOff x="0" y="0"/>
          <a:chExt cx="0" cy="0"/>
        </a:xfrm>
      </p:grpSpPr>
      <p:sp>
        <p:nvSpPr>
          <p:cNvPr id="42" name="Shape 42"/>
          <p:cNvSpPr>
            <a:spLocks noGrp="1"/>
          </p:cNvSpPr>
          <p:nvPr>
            <p:ph type="title"/>
          </p:nvPr>
        </p:nvSpPr>
        <p:spPr>
          <a:prstGeom prst="rect">
            <a:avLst/>
          </a:prstGeom>
        </p:spPr>
        <p:txBody>
          <a:bodyPr/>
          <a:lstStyle/>
          <a:p>
            <a:r>
              <a:t>タイトルテキスト</a:t>
            </a:r>
          </a:p>
        </p:txBody>
      </p:sp>
      <p:sp>
        <p:nvSpPr>
          <p:cNvPr id="43" name="Shape 43"/>
          <p:cNvSpPr>
            <a:spLocks noGrp="1"/>
          </p:cNvSpPr>
          <p:nvPr>
            <p:ph type="body" sz="half" idx="1"/>
          </p:nvPr>
        </p:nvSpPr>
        <p:spPr>
          <a:xfrm>
            <a:off x="974691" y="3366532"/>
            <a:ext cx="5446429" cy="6387068"/>
          </a:xfrm>
          <a:prstGeom prst="rect">
            <a:avLst/>
          </a:prstGeom>
        </p:spPr>
        <p:txBody>
          <a:bodyPr/>
          <a:lstStyle/>
          <a:p>
            <a:r>
              <a:t>本文レベル1</a:t>
            </a:r>
          </a:p>
          <a:p>
            <a:pPr lvl="1"/>
            <a:r>
              <a:t>本文レベル2</a:t>
            </a:r>
          </a:p>
          <a:p>
            <a:pPr lvl="2"/>
            <a:r>
              <a:t>本文レベル3</a:t>
            </a:r>
          </a:p>
          <a:p>
            <a:pPr lvl="3"/>
            <a:r>
              <a:t>本文レベル4</a:t>
            </a:r>
          </a:p>
          <a:p>
            <a:pPr lvl="4"/>
            <a:r>
              <a:t>本文レベル 5</a:t>
            </a:r>
          </a:p>
        </p:txBody>
      </p:sp>
      <p:sp>
        <p:nvSpPr>
          <p:cNvPr id="44" name="Shape 4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比較">
    <p:spTree>
      <p:nvGrpSpPr>
        <p:cNvPr id="1" name=""/>
        <p:cNvGrpSpPr/>
        <p:nvPr/>
      </p:nvGrpSpPr>
      <p:grpSpPr>
        <a:xfrm>
          <a:off x="0" y="0"/>
          <a:ext cx="0" cy="0"/>
          <a:chOff x="0" y="0"/>
          <a:chExt cx="0" cy="0"/>
        </a:xfrm>
      </p:grpSpPr>
      <p:sp>
        <p:nvSpPr>
          <p:cNvPr id="51" name="Shape 51"/>
          <p:cNvSpPr>
            <a:spLocks noGrp="1"/>
          </p:cNvSpPr>
          <p:nvPr>
            <p:ph type="title"/>
          </p:nvPr>
        </p:nvSpPr>
        <p:spPr>
          <a:xfrm>
            <a:off x="974693" y="820729"/>
            <a:ext cx="11055416" cy="2388002"/>
          </a:xfrm>
          <a:prstGeom prst="rect">
            <a:avLst/>
          </a:prstGeom>
        </p:spPr>
        <p:txBody>
          <a:bodyPr/>
          <a:lstStyle/>
          <a:p>
            <a:r>
              <a:t>タイトルテキスト</a:t>
            </a:r>
          </a:p>
        </p:txBody>
      </p:sp>
      <p:sp>
        <p:nvSpPr>
          <p:cNvPr id="52" name="Shape 52"/>
          <p:cNvSpPr>
            <a:spLocks noGrp="1"/>
          </p:cNvSpPr>
          <p:nvPr>
            <p:ph type="body" sz="quarter" idx="1"/>
          </p:nvPr>
        </p:nvSpPr>
        <p:spPr>
          <a:xfrm>
            <a:off x="1222749" y="3208730"/>
            <a:ext cx="5198374" cy="1130488"/>
          </a:xfrm>
          <a:prstGeom prst="rect">
            <a:avLst/>
          </a:prstGeom>
        </p:spPr>
        <p:txBody>
          <a:bodyPr anchor="b">
            <a:noAutofit/>
          </a:bodyPr>
          <a:lstStyle>
            <a:lvl1pPr marL="0" indent="0">
              <a:lnSpc>
                <a:spcPct val="75000"/>
              </a:lnSpc>
              <a:buClrTx/>
              <a:buSzTx/>
              <a:buFontTx/>
              <a:buNone/>
              <a:defRPr sz="3600"/>
            </a:lvl1pPr>
            <a:lvl2pPr marL="0" indent="650229">
              <a:lnSpc>
                <a:spcPct val="75000"/>
              </a:lnSpc>
              <a:buClrTx/>
              <a:buSzTx/>
              <a:buFontTx/>
              <a:buNone/>
              <a:defRPr sz="3600"/>
            </a:lvl2pPr>
            <a:lvl3pPr marL="0" indent="1300459">
              <a:lnSpc>
                <a:spcPct val="75000"/>
              </a:lnSpc>
              <a:buClrTx/>
              <a:buSzTx/>
              <a:buFontTx/>
              <a:buNone/>
              <a:defRPr sz="3600"/>
            </a:lvl3pPr>
            <a:lvl4pPr marL="0" indent="1950690">
              <a:lnSpc>
                <a:spcPct val="75000"/>
              </a:lnSpc>
              <a:buClrTx/>
              <a:buSzTx/>
              <a:buFontTx/>
              <a:buNone/>
              <a:defRPr sz="3600"/>
            </a:lvl4pPr>
            <a:lvl5pPr marL="0" indent="2600918">
              <a:lnSpc>
                <a:spcPct val="75000"/>
              </a:lnSpc>
              <a:buClrTx/>
              <a:buSzTx/>
              <a:buFontTx/>
              <a:buNone/>
              <a:defRPr sz="3600"/>
            </a:lvl5pPr>
          </a:lstStyle>
          <a:p>
            <a:r>
              <a:t>本文レベル1</a:t>
            </a:r>
          </a:p>
          <a:p>
            <a:pPr lvl="1"/>
            <a:r>
              <a:t>本文レベル2</a:t>
            </a:r>
          </a:p>
          <a:p>
            <a:pPr lvl="2"/>
            <a:r>
              <a:t>本文レベル3</a:t>
            </a:r>
          </a:p>
          <a:p>
            <a:pPr lvl="3"/>
            <a:r>
              <a:t>本文レベル4</a:t>
            </a:r>
          </a:p>
          <a:p>
            <a:pPr lvl="4"/>
            <a:r>
              <a:t>本文レベル 5</a:t>
            </a:r>
          </a:p>
        </p:txBody>
      </p:sp>
      <p:sp>
        <p:nvSpPr>
          <p:cNvPr id="53" name="Shape 5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タイトルのみ">
    <p:spTree>
      <p:nvGrpSpPr>
        <p:cNvPr id="1" name=""/>
        <p:cNvGrpSpPr/>
        <p:nvPr/>
      </p:nvGrpSpPr>
      <p:grpSpPr>
        <a:xfrm>
          <a:off x="0" y="0"/>
          <a:ext cx="0" cy="0"/>
          <a:chOff x="0" y="0"/>
          <a:chExt cx="0" cy="0"/>
        </a:xfrm>
      </p:grpSpPr>
      <p:sp>
        <p:nvSpPr>
          <p:cNvPr id="60" name="Shape 60"/>
          <p:cNvSpPr>
            <a:spLocks noGrp="1"/>
          </p:cNvSpPr>
          <p:nvPr>
            <p:ph type="title"/>
          </p:nvPr>
        </p:nvSpPr>
        <p:spPr>
          <a:xfrm>
            <a:off x="974693" y="879671"/>
            <a:ext cx="11055416" cy="2270119"/>
          </a:xfrm>
          <a:prstGeom prst="rect">
            <a:avLst/>
          </a:prstGeom>
        </p:spPr>
        <p:txBody>
          <a:bodyPr/>
          <a:lstStyle/>
          <a:p>
            <a:r>
              <a:t>タイトルテキスト</a:t>
            </a:r>
          </a:p>
        </p:txBody>
      </p:sp>
      <p:sp>
        <p:nvSpPr>
          <p:cNvPr id="61" name="Shape 6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白紙">
    <p:spTree>
      <p:nvGrpSpPr>
        <p:cNvPr id="1" name=""/>
        <p:cNvGrpSpPr/>
        <p:nvPr/>
      </p:nvGrpSpPr>
      <p:grpSpPr>
        <a:xfrm>
          <a:off x="0" y="0"/>
          <a:ext cx="0" cy="0"/>
          <a:chOff x="0" y="0"/>
          <a:chExt cx="0" cy="0"/>
        </a:xfrm>
      </p:grpSpPr>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タイトル付きの&#10;コンテンツ">
    <p:spTree>
      <p:nvGrpSpPr>
        <p:cNvPr id="1" name=""/>
        <p:cNvGrpSpPr/>
        <p:nvPr/>
      </p:nvGrpSpPr>
      <p:grpSpPr>
        <a:xfrm>
          <a:off x="0" y="0"/>
          <a:ext cx="0" cy="0"/>
          <a:chOff x="0" y="0"/>
          <a:chExt cx="0" cy="0"/>
        </a:xfrm>
      </p:grpSpPr>
      <p:sp>
        <p:nvSpPr>
          <p:cNvPr id="75" name="Shape 75"/>
          <p:cNvSpPr>
            <a:spLocks noGrp="1"/>
          </p:cNvSpPr>
          <p:nvPr>
            <p:ph type="title"/>
          </p:nvPr>
        </p:nvSpPr>
        <p:spPr>
          <a:xfrm>
            <a:off x="974693" y="0"/>
            <a:ext cx="4198068" cy="3744501"/>
          </a:xfrm>
          <a:prstGeom prst="rect">
            <a:avLst/>
          </a:prstGeom>
        </p:spPr>
        <p:txBody>
          <a:bodyPr anchor="b"/>
          <a:lstStyle>
            <a:lvl1pPr>
              <a:defRPr sz="4500"/>
            </a:lvl1pPr>
          </a:lstStyle>
          <a:p>
            <a:r>
              <a:t>タイトルテキスト</a:t>
            </a:r>
          </a:p>
        </p:txBody>
      </p:sp>
      <p:sp>
        <p:nvSpPr>
          <p:cNvPr id="76" name="Shape 76"/>
          <p:cNvSpPr>
            <a:spLocks noGrp="1"/>
          </p:cNvSpPr>
          <p:nvPr>
            <p:ph type="body" idx="1"/>
          </p:nvPr>
        </p:nvSpPr>
        <p:spPr>
          <a:xfrm>
            <a:off x="5416599" y="866989"/>
            <a:ext cx="6613509" cy="8886612"/>
          </a:xfrm>
          <a:prstGeom prst="rect">
            <a:avLst/>
          </a:prstGeom>
        </p:spPr>
        <p:txBody>
          <a:bodyPr/>
          <a:lstStyle/>
          <a:p>
            <a:r>
              <a:t>本文レベル1</a:t>
            </a:r>
          </a:p>
          <a:p>
            <a:pPr lvl="1"/>
            <a:r>
              <a:t>本文レベル2</a:t>
            </a:r>
          </a:p>
          <a:p>
            <a:pPr lvl="2"/>
            <a:r>
              <a:t>本文レベル3</a:t>
            </a:r>
          </a:p>
          <a:p>
            <a:pPr lvl="3"/>
            <a:r>
              <a:t>本文レベル4</a:t>
            </a:r>
          </a:p>
          <a:p>
            <a:pPr lvl="4"/>
            <a:r>
              <a:t>本文レベル 5</a:t>
            </a:r>
          </a:p>
        </p:txBody>
      </p:sp>
      <p:sp>
        <p:nvSpPr>
          <p:cNvPr id="77" name="Shape 7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タイトル付きの図">
    <p:spTree>
      <p:nvGrpSpPr>
        <p:cNvPr id="1" name=""/>
        <p:cNvGrpSpPr/>
        <p:nvPr/>
      </p:nvGrpSpPr>
      <p:grpSpPr>
        <a:xfrm>
          <a:off x="0" y="0"/>
          <a:ext cx="0" cy="0"/>
          <a:chOff x="0" y="0"/>
          <a:chExt cx="0" cy="0"/>
        </a:xfrm>
      </p:grpSpPr>
      <p:sp>
        <p:nvSpPr>
          <p:cNvPr id="84" name="Shape 84"/>
          <p:cNvSpPr>
            <a:spLocks noGrp="1"/>
          </p:cNvSpPr>
          <p:nvPr>
            <p:ph type="title"/>
          </p:nvPr>
        </p:nvSpPr>
        <p:spPr>
          <a:xfrm>
            <a:off x="974694" y="866987"/>
            <a:ext cx="5873236" cy="2877517"/>
          </a:xfrm>
          <a:prstGeom prst="rect">
            <a:avLst/>
          </a:prstGeom>
        </p:spPr>
        <p:txBody>
          <a:bodyPr anchor="b"/>
          <a:lstStyle>
            <a:lvl1pPr>
              <a:defRPr sz="4500"/>
            </a:lvl1pPr>
          </a:lstStyle>
          <a:p>
            <a:r>
              <a:t>タイトルテキスト</a:t>
            </a:r>
          </a:p>
        </p:txBody>
      </p:sp>
      <p:sp>
        <p:nvSpPr>
          <p:cNvPr id="85" name="Shape 85"/>
          <p:cNvSpPr>
            <a:spLocks noGrp="1"/>
          </p:cNvSpPr>
          <p:nvPr>
            <p:ph type="body" sz="half" idx="1"/>
          </p:nvPr>
        </p:nvSpPr>
        <p:spPr>
          <a:xfrm>
            <a:off x="974713" y="3744502"/>
            <a:ext cx="5873217" cy="4491873"/>
          </a:xfrm>
          <a:prstGeom prst="rect">
            <a:avLst/>
          </a:prstGeom>
        </p:spPr>
        <p:txBody>
          <a:bodyPr/>
          <a:lstStyle>
            <a:lvl1pPr marL="0" indent="0" algn="ctr">
              <a:buClrTx/>
              <a:buSzTx/>
              <a:buFontTx/>
              <a:buNone/>
              <a:defRPr sz="2200"/>
            </a:lvl1pPr>
            <a:lvl2pPr marL="0" indent="650229" algn="ctr">
              <a:buClrTx/>
              <a:buSzTx/>
              <a:buFontTx/>
              <a:buNone/>
              <a:defRPr sz="2200"/>
            </a:lvl2pPr>
            <a:lvl3pPr marL="0" indent="1300459" algn="ctr">
              <a:buClrTx/>
              <a:buSzTx/>
              <a:buFontTx/>
              <a:buNone/>
              <a:defRPr sz="2200"/>
            </a:lvl3pPr>
            <a:lvl4pPr marL="0" indent="1950690" algn="ctr">
              <a:buClrTx/>
              <a:buSzTx/>
              <a:buFontTx/>
              <a:buNone/>
              <a:defRPr sz="2200"/>
            </a:lvl4pPr>
            <a:lvl5pPr marL="0" indent="2600918" algn="ctr">
              <a:buClrTx/>
              <a:buSzTx/>
              <a:buFontTx/>
              <a:buNone/>
              <a:defRPr sz="2200"/>
            </a:lvl5pPr>
          </a:lstStyle>
          <a:p>
            <a:r>
              <a:t>本文レベル1</a:t>
            </a:r>
          </a:p>
          <a:p>
            <a:pPr lvl="1"/>
            <a:r>
              <a:t>本文レベル2</a:t>
            </a:r>
          </a:p>
          <a:p>
            <a:pPr lvl="2"/>
            <a:r>
              <a:t>本文レベル3</a:t>
            </a:r>
          </a:p>
          <a:p>
            <a:pPr lvl="3"/>
            <a:r>
              <a:t>本文レベル4</a:t>
            </a:r>
          </a:p>
          <a:p>
            <a:pPr lvl="4"/>
            <a:r>
              <a:t>本文レベル 5</a:t>
            </a: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rgbClr val="B7B7B7"/>
            </a:gs>
          </a:gsLst>
          <a:lin ang="5400000" scaled="0"/>
        </a:gradFill>
        <a:effectLst/>
      </p:bgPr>
    </p:bg>
    <p:spTree>
      <p:nvGrpSpPr>
        <p:cNvPr id="1" name=""/>
        <p:cNvGrpSpPr/>
        <p:nvPr/>
      </p:nvGrpSpPr>
      <p:grpSpPr>
        <a:xfrm>
          <a:off x="0" y="0"/>
          <a:ext cx="0" cy="0"/>
          <a:chOff x="0" y="0"/>
          <a:chExt cx="0" cy="0"/>
        </a:xfrm>
      </p:grpSpPr>
      <p:pic>
        <p:nvPicPr>
          <p:cNvPr id="2" name="image1.png" descr="\\DROBO-FS\QuickDrops\JB\PPTX NG\Droplets\LightingOverlay.png"/>
          <p:cNvPicPr>
            <a:picLocks noChangeAspect="1"/>
          </p:cNvPicPr>
          <p:nvPr/>
        </p:nvPicPr>
        <p:blipFill>
          <a:blip r:embed="rId21">
            <a:extLst/>
          </a:blip>
          <a:stretch>
            <a:fillRect/>
          </a:stretch>
        </p:blipFill>
        <p:spPr>
          <a:xfrm>
            <a:off x="1" y="-2"/>
            <a:ext cx="13004804" cy="9753602"/>
          </a:xfrm>
          <a:prstGeom prst="rect">
            <a:avLst/>
          </a:prstGeom>
          <a:ln w="12700">
            <a:miter lim="400000"/>
          </a:ln>
        </p:spPr>
      </p:pic>
      <p:pic>
        <p:nvPicPr>
          <p:cNvPr id="3" name="image3.png" descr="Droplets-SD-Content-R1d.png"/>
          <p:cNvPicPr>
            <a:picLocks noChangeAspect="1"/>
          </p:cNvPicPr>
          <p:nvPr/>
        </p:nvPicPr>
        <p:blipFill>
          <a:blip r:embed="rId22">
            <a:extLst/>
          </a:blip>
          <a:stretch>
            <a:fillRect/>
          </a:stretch>
        </p:blipFill>
        <p:spPr>
          <a:xfrm>
            <a:off x="0" y="0"/>
            <a:ext cx="13004800" cy="9753600"/>
          </a:xfrm>
          <a:prstGeom prst="rect">
            <a:avLst/>
          </a:prstGeom>
          <a:ln w="12700">
            <a:miter lim="400000"/>
          </a:ln>
        </p:spPr>
      </p:pic>
      <p:sp>
        <p:nvSpPr>
          <p:cNvPr id="4" name="Shape 4"/>
          <p:cNvSpPr>
            <a:spLocks noGrp="1"/>
          </p:cNvSpPr>
          <p:nvPr>
            <p:ph type="title"/>
          </p:nvPr>
        </p:nvSpPr>
        <p:spPr>
          <a:xfrm>
            <a:off x="974693" y="662927"/>
            <a:ext cx="11055416" cy="2703606"/>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タイトルテキスト</a:t>
            </a:r>
          </a:p>
        </p:txBody>
      </p:sp>
      <p:sp>
        <p:nvSpPr>
          <p:cNvPr id="5" name="Shape 5"/>
          <p:cNvSpPr>
            <a:spLocks noGrp="1"/>
          </p:cNvSpPr>
          <p:nvPr>
            <p:ph type="body" idx="1"/>
          </p:nvPr>
        </p:nvSpPr>
        <p:spPr>
          <a:xfrm>
            <a:off x="974691" y="3366532"/>
            <a:ext cx="11054749" cy="6387068"/>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本文レベル1</a:t>
            </a:r>
          </a:p>
          <a:p>
            <a:pPr lvl="1"/>
            <a:r>
              <a:t>本文レベル2</a:t>
            </a:r>
          </a:p>
          <a:p>
            <a:pPr lvl="2"/>
            <a:r>
              <a:t>本文レベル3</a:t>
            </a:r>
          </a:p>
          <a:p>
            <a:pPr lvl="3"/>
            <a:r>
              <a:t>本文レベル4</a:t>
            </a:r>
          </a:p>
          <a:p>
            <a:pPr lvl="4"/>
            <a:r>
              <a:t>本文レベル 5</a:t>
            </a:r>
          </a:p>
        </p:txBody>
      </p:sp>
      <p:sp>
        <p:nvSpPr>
          <p:cNvPr id="6" name="Shape 6"/>
          <p:cNvSpPr>
            <a:spLocks noGrp="1"/>
          </p:cNvSpPr>
          <p:nvPr>
            <p:ph type="sldNum" sz="quarter" idx="2"/>
          </p:nvPr>
        </p:nvSpPr>
        <p:spPr>
          <a:xfrm>
            <a:off x="11214947" y="8486001"/>
            <a:ext cx="815163" cy="281941"/>
          </a:xfrm>
          <a:prstGeom prst="rect">
            <a:avLst/>
          </a:prstGeom>
          <a:ln w="12700">
            <a:miter lim="400000"/>
          </a:ln>
        </p:spPr>
        <p:txBody>
          <a:bodyPr lIns="45719" rIns="45719" anchor="ctr">
            <a:spAutoFit/>
          </a:bodyPr>
          <a:lstStyle>
            <a:lvl1pPr algn="r">
              <a:defRPr sz="1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hdr="0" ftr="0" dt="0"/>
  <p:txStyles>
    <p:titleStyle>
      <a:lvl1pPr marL="0" marR="0" indent="0" algn="ctr" defTabSz="1300459" rtl="0" latinLnBrk="0">
        <a:lnSpc>
          <a:spcPct val="90000"/>
        </a:lnSpc>
        <a:spcBef>
          <a:spcPts val="0"/>
        </a:spcBef>
        <a:spcAft>
          <a:spcPts val="0"/>
        </a:spcAft>
        <a:buClrTx/>
        <a:buSzTx/>
        <a:buFontTx/>
        <a:buNone/>
        <a:tabLst/>
        <a:defRPr sz="5100" b="0" i="0" u="none" strike="noStrike" cap="all" spc="0" baseline="0">
          <a:ln>
            <a:noFill/>
          </a:ln>
          <a:solidFill>
            <a:srgbClr val="000000"/>
          </a:solidFill>
          <a:uFillTx/>
          <a:latin typeface="Tw Cen MT"/>
          <a:ea typeface="Tw Cen MT"/>
          <a:cs typeface="Tw Cen MT"/>
          <a:sym typeface="Tw Cen MT"/>
        </a:defRPr>
      </a:lvl1pPr>
      <a:lvl2pPr marL="0" marR="0" indent="0" algn="ctr" defTabSz="1300459" rtl="0" latinLnBrk="0">
        <a:lnSpc>
          <a:spcPct val="90000"/>
        </a:lnSpc>
        <a:spcBef>
          <a:spcPts val="0"/>
        </a:spcBef>
        <a:spcAft>
          <a:spcPts val="0"/>
        </a:spcAft>
        <a:buClrTx/>
        <a:buSzTx/>
        <a:buFontTx/>
        <a:buNone/>
        <a:tabLst/>
        <a:defRPr sz="5100" b="0" i="0" u="none" strike="noStrike" cap="all" spc="0" baseline="0">
          <a:ln>
            <a:noFill/>
          </a:ln>
          <a:solidFill>
            <a:srgbClr val="000000"/>
          </a:solidFill>
          <a:uFillTx/>
          <a:latin typeface="Tw Cen MT"/>
          <a:ea typeface="Tw Cen MT"/>
          <a:cs typeface="Tw Cen MT"/>
          <a:sym typeface="Tw Cen MT"/>
        </a:defRPr>
      </a:lvl2pPr>
      <a:lvl3pPr marL="0" marR="0" indent="0" algn="ctr" defTabSz="1300459" rtl="0" latinLnBrk="0">
        <a:lnSpc>
          <a:spcPct val="90000"/>
        </a:lnSpc>
        <a:spcBef>
          <a:spcPts val="0"/>
        </a:spcBef>
        <a:spcAft>
          <a:spcPts val="0"/>
        </a:spcAft>
        <a:buClrTx/>
        <a:buSzTx/>
        <a:buFontTx/>
        <a:buNone/>
        <a:tabLst/>
        <a:defRPr sz="5100" b="0" i="0" u="none" strike="noStrike" cap="all" spc="0" baseline="0">
          <a:ln>
            <a:noFill/>
          </a:ln>
          <a:solidFill>
            <a:srgbClr val="000000"/>
          </a:solidFill>
          <a:uFillTx/>
          <a:latin typeface="Tw Cen MT"/>
          <a:ea typeface="Tw Cen MT"/>
          <a:cs typeface="Tw Cen MT"/>
          <a:sym typeface="Tw Cen MT"/>
        </a:defRPr>
      </a:lvl3pPr>
      <a:lvl4pPr marL="0" marR="0" indent="0" algn="ctr" defTabSz="1300459" rtl="0" latinLnBrk="0">
        <a:lnSpc>
          <a:spcPct val="90000"/>
        </a:lnSpc>
        <a:spcBef>
          <a:spcPts val="0"/>
        </a:spcBef>
        <a:spcAft>
          <a:spcPts val="0"/>
        </a:spcAft>
        <a:buClrTx/>
        <a:buSzTx/>
        <a:buFontTx/>
        <a:buNone/>
        <a:tabLst/>
        <a:defRPr sz="5100" b="0" i="0" u="none" strike="noStrike" cap="all" spc="0" baseline="0">
          <a:ln>
            <a:noFill/>
          </a:ln>
          <a:solidFill>
            <a:srgbClr val="000000"/>
          </a:solidFill>
          <a:uFillTx/>
          <a:latin typeface="Tw Cen MT"/>
          <a:ea typeface="Tw Cen MT"/>
          <a:cs typeface="Tw Cen MT"/>
          <a:sym typeface="Tw Cen MT"/>
        </a:defRPr>
      </a:lvl4pPr>
      <a:lvl5pPr marL="0" marR="0" indent="0" algn="ctr" defTabSz="1300459" rtl="0" latinLnBrk="0">
        <a:lnSpc>
          <a:spcPct val="90000"/>
        </a:lnSpc>
        <a:spcBef>
          <a:spcPts val="0"/>
        </a:spcBef>
        <a:spcAft>
          <a:spcPts val="0"/>
        </a:spcAft>
        <a:buClrTx/>
        <a:buSzTx/>
        <a:buFontTx/>
        <a:buNone/>
        <a:tabLst/>
        <a:defRPr sz="5100" b="0" i="0" u="none" strike="noStrike" cap="all" spc="0" baseline="0">
          <a:ln>
            <a:noFill/>
          </a:ln>
          <a:solidFill>
            <a:srgbClr val="000000"/>
          </a:solidFill>
          <a:uFillTx/>
          <a:latin typeface="Tw Cen MT"/>
          <a:ea typeface="Tw Cen MT"/>
          <a:cs typeface="Tw Cen MT"/>
          <a:sym typeface="Tw Cen MT"/>
        </a:defRPr>
      </a:lvl5pPr>
      <a:lvl6pPr marL="0" marR="0" indent="0" algn="ctr" defTabSz="1300459" rtl="0" latinLnBrk="0">
        <a:lnSpc>
          <a:spcPct val="90000"/>
        </a:lnSpc>
        <a:spcBef>
          <a:spcPts val="0"/>
        </a:spcBef>
        <a:spcAft>
          <a:spcPts val="0"/>
        </a:spcAft>
        <a:buClrTx/>
        <a:buSzTx/>
        <a:buFontTx/>
        <a:buNone/>
        <a:tabLst/>
        <a:defRPr sz="5100" b="0" i="0" u="none" strike="noStrike" cap="all" spc="0" baseline="0">
          <a:ln>
            <a:noFill/>
          </a:ln>
          <a:solidFill>
            <a:srgbClr val="000000"/>
          </a:solidFill>
          <a:uFillTx/>
          <a:latin typeface="Tw Cen MT"/>
          <a:ea typeface="Tw Cen MT"/>
          <a:cs typeface="Tw Cen MT"/>
          <a:sym typeface="Tw Cen MT"/>
        </a:defRPr>
      </a:lvl6pPr>
      <a:lvl7pPr marL="0" marR="0" indent="0" algn="ctr" defTabSz="1300459" rtl="0" latinLnBrk="0">
        <a:lnSpc>
          <a:spcPct val="90000"/>
        </a:lnSpc>
        <a:spcBef>
          <a:spcPts val="0"/>
        </a:spcBef>
        <a:spcAft>
          <a:spcPts val="0"/>
        </a:spcAft>
        <a:buClrTx/>
        <a:buSzTx/>
        <a:buFontTx/>
        <a:buNone/>
        <a:tabLst/>
        <a:defRPr sz="5100" b="0" i="0" u="none" strike="noStrike" cap="all" spc="0" baseline="0">
          <a:ln>
            <a:noFill/>
          </a:ln>
          <a:solidFill>
            <a:srgbClr val="000000"/>
          </a:solidFill>
          <a:uFillTx/>
          <a:latin typeface="Tw Cen MT"/>
          <a:ea typeface="Tw Cen MT"/>
          <a:cs typeface="Tw Cen MT"/>
          <a:sym typeface="Tw Cen MT"/>
        </a:defRPr>
      </a:lvl7pPr>
      <a:lvl8pPr marL="0" marR="0" indent="0" algn="ctr" defTabSz="1300459" rtl="0" latinLnBrk="0">
        <a:lnSpc>
          <a:spcPct val="90000"/>
        </a:lnSpc>
        <a:spcBef>
          <a:spcPts val="0"/>
        </a:spcBef>
        <a:spcAft>
          <a:spcPts val="0"/>
        </a:spcAft>
        <a:buClrTx/>
        <a:buSzTx/>
        <a:buFontTx/>
        <a:buNone/>
        <a:tabLst/>
        <a:defRPr sz="5100" b="0" i="0" u="none" strike="noStrike" cap="all" spc="0" baseline="0">
          <a:ln>
            <a:noFill/>
          </a:ln>
          <a:solidFill>
            <a:srgbClr val="000000"/>
          </a:solidFill>
          <a:uFillTx/>
          <a:latin typeface="Tw Cen MT"/>
          <a:ea typeface="Tw Cen MT"/>
          <a:cs typeface="Tw Cen MT"/>
          <a:sym typeface="Tw Cen MT"/>
        </a:defRPr>
      </a:lvl8pPr>
      <a:lvl9pPr marL="0" marR="0" indent="0" algn="ctr" defTabSz="1300459" rtl="0" latinLnBrk="0">
        <a:lnSpc>
          <a:spcPct val="90000"/>
        </a:lnSpc>
        <a:spcBef>
          <a:spcPts val="0"/>
        </a:spcBef>
        <a:spcAft>
          <a:spcPts val="0"/>
        </a:spcAft>
        <a:buClrTx/>
        <a:buSzTx/>
        <a:buFontTx/>
        <a:buNone/>
        <a:tabLst/>
        <a:defRPr sz="5100" b="0" i="0" u="none" strike="noStrike" cap="all" spc="0" baseline="0">
          <a:ln>
            <a:noFill/>
          </a:ln>
          <a:solidFill>
            <a:srgbClr val="000000"/>
          </a:solidFill>
          <a:uFillTx/>
          <a:latin typeface="Tw Cen MT"/>
          <a:ea typeface="Tw Cen MT"/>
          <a:cs typeface="Tw Cen MT"/>
          <a:sym typeface="Tw Cen MT"/>
        </a:defRPr>
      </a:lvl9pPr>
    </p:titleStyle>
    <p:bodyStyle>
      <a:lvl1pPr marL="325114" marR="0" indent="-325114" algn="l" defTabSz="1300459" rtl="0" latinLnBrk="0">
        <a:lnSpc>
          <a:spcPct val="120000"/>
        </a:lnSpc>
        <a:spcBef>
          <a:spcPts val="1400"/>
        </a:spcBef>
        <a:spcAft>
          <a:spcPts val="0"/>
        </a:spcAft>
        <a:buClr>
          <a:srgbClr val="000000"/>
        </a:buClr>
        <a:buSzPct val="100000"/>
        <a:buFont typeface="Arial"/>
        <a:buChar char="•"/>
        <a:tabLst/>
        <a:defRPr sz="2800" b="0" i="0" u="none" strike="noStrike" cap="all" spc="0" baseline="0">
          <a:ln>
            <a:noFill/>
          </a:ln>
          <a:solidFill>
            <a:srgbClr val="000000"/>
          </a:solidFill>
          <a:uFillTx/>
          <a:latin typeface="Tw Cen MT"/>
          <a:ea typeface="Tw Cen MT"/>
          <a:cs typeface="Tw Cen MT"/>
          <a:sym typeface="Tw Cen MT"/>
        </a:defRPr>
      </a:lvl1pPr>
      <a:lvl2pPr marL="1014358" marR="0" indent="-364128" algn="l" defTabSz="1300459" rtl="0" latinLnBrk="0">
        <a:lnSpc>
          <a:spcPct val="120000"/>
        </a:lnSpc>
        <a:spcBef>
          <a:spcPts val="1400"/>
        </a:spcBef>
        <a:spcAft>
          <a:spcPts val="0"/>
        </a:spcAft>
        <a:buClr>
          <a:srgbClr val="000000"/>
        </a:buClr>
        <a:buSzPct val="100000"/>
        <a:buFont typeface="Arial"/>
        <a:buChar char="•"/>
        <a:tabLst/>
        <a:defRPr sz="2800" b="0" i="0" u="none" strike="noStrike" cap="all" spc="0" baseline="0">
          <a:ln>
            <a:noFill/>
          </a:ln>
          <a:solidFill>
            <a:srgbClr val="000000"/>
          </a:solidFill>
          <a:uFillTx/>
          <a:latin typeface="Tw Cen MT"/>
          <a:ea typeface="Tw Cen MT"/>
          <a:cs typeface="Tw Cen MT"/>
          <a:sym typeface="Tw Cen MT"/>
        </a:defRPr>
      </a:lvl2pPr>
      <a:lvl3pPr marL="1714242" marR="0" indent="-413782" algn="l" defTabSz="1300459" rtl="0" latinLnBrk="0">
        <a:lnSpc>
          <a:spcPct val="120000"/>
        </a:lnSpc>
        <a:spcBef>
          <a:spcPts val="1400"/>
        </a:spcBef>
        <a:spcAft>
          <a:spcPts val="0"/>
        </a:spcAft>
        <a:buClr>
          <a:srgbClr val="000000"/>
        </a:buClr>
        <a:buSzPct val="100000"/>
        <a:buFont typeface="Arial"/>
        <a:buChar char="•"/>
        <a:tabLst/>
        <a:defRPr sz="2800" b="0" i="0" u="none" strike="noStrike" cap="all" spc="0" baseline="0">
          <a:ln>
            <a:noFill/>
          </a:ln>
          <a:solidFill>
            <a:srgbClr val="000000"/>
          </a:solidFill>
          <a:uFillTx/>
          <a:latin typeface="Tw Cen MT"/>
          <a:ea typeface="Tw Cen MT"/>
          <a:cs typeface="Tw Cen MT"/>
          <a:sym typeface="Tw Cen MT"/>
        </a:defRPr>
      </a:lvl3pPr>
      <a:lvl4pPr marL="2429805" marR="0" indent="-479116" algn="l" defTabSz="1300459" rtl="0" latinLnBrk="0">
        <a:lnSpc>
          <a:spcPct val="120000"/>
        </a:lnSpc>
        <a:spcBef>
          <a:spcPts val="1400"/>
        </a:spcBef>
        <a:spcAft>
          <a:spcPts val="0"/>
        </a:spcAft>
        <a:buClr>
          <a:srgbClr val="000000"/>
        </a:buClr>
        <a:buSzPct val="100000"/>
        <a:buFont typeface="Arial"/>
        <a:buChar char="•"/>
        <a:tabLst/>
        <a:defRPr sz="2800" b="0" i="0" u="none" strike="noStrike" cap="all" spc="0" baseline="0">
          <a:ln>
            <a:noFill/>
          </a:ln>
          <a:solidFill>
            <a:srgbClr val="000000"/>
          </a:solidFill>
          <a:uFillTx/>
          <a:latin typeface="Tw Cen MT"/>
          <a:ea typeface="Tw Cen MT"/>
          <a:cs typeface="Tw Cen MT"/>
          <a:sym typeface="Tw Cen MT"/>
        </a:defRPr>
      </a:lvl4pPr>
      <a:lvl5pPr marL="3080035" marR="0" indent="-479116" algn="l" defTabSz="1300459" rtl="0" latinLnBrk="0">
        <a:lnSpc>
          <a:spcPct val="120000"/>
        </a:lnSpc>
        <a:spcBef>
          <a:spcPts val="1400"/>
        </a:spcBef>
        <a:spcAft>
          <a:spcPts val="0"/>
        </a:spcAft>
        <a:buClr>
          <a:srgbClr val="000000"/>
        </a:buClr>
        <a:buSzPct val="100000"/>
        <a:buFont typeface="Arial"/>
        <a:buChar char="•"/>
        <a:tabLst/>
        <a:defRPr sz="2800" b="0" i="0" u="none" strike="noStrike" cap="all" spc="0" baseline="0">
          <a:ln>
            <a:noFill/>
          </a:ln>
          <a:solidFill>
            <a:srgbClr val="000000"/>
          </a:solidFill>
          <a:uFillTx/>
          <a:latin typeface="Tw Cen MT"/>
          <a:ea typeface="Tw Cen MT"/>
          <a:cs typeface="Tw Cen MT"/>
          <a:sym typeface="Tw Cen MT"/>
        </a:defRPr>
      </a:lvl5pPr>
      <a:lvl6pPr marL="3730265" marR="0" indent="-479116" algn="l" defTabSz="1300459" rtl="0" latinLnBrk="0">
        <a:lnSpc>
          <a:spcPct val="120000"/>
        </a:lnSpc>
        <a:spcBef>
          <a:spcPts val="1400"/>
        </a:spcBef>
        <a:spcAft>
          <a:spcPts val="0"/>
        </a:spcAft>
        <a:buClr>
          <a:srgbClr val="000000"/>
        </a:buClr>
        <a:buSzPct val="100000"/>
        <a:buFont typeface="Arial"/>
        <a:buChar char="•"/>
        <a:tabLst/>
        <a:defRPr sz="2800" b="0" i="0" u="none" strike="noStrike" cap="all" spc="0" baseline="0">
          <a:ln>
            <a:noFill/>
          </a:ln>
          <a:solidFill>
            <a:srgbClr val="000000"/>
          </a:solidFill>
          <a:uFillTx/>
          <a:latin typeface="Tw Cen MT"/>
          <a:ea typeface="Tw Cen MT"/>
          <a:cs typeface="Tw Cen MT"/>
          <a:sym typeface="Tw Cen MT"/>
        </a:defRPr>
      </a:lvl6pPr>
      <a:lvl7pPr marL="4380495" marR="0" indent="-479116" algn="l" defTabSz="1300459" rtl="0" latinLnBrk="0">
        <a:lnSpc>
          <a:spcPct val="120000"/>
        </a:lnSpc>
        <a:spcBef>
          <a:spcPts val="1400"/>
        </a:spcBef>
        <a:spcAft>
          <a:spcPts val="0"/>
        </a:spcAft>
        <a:buClr>
          <a:srgbClr val="000000"/>
        </a:buClr>
        <a:buSzPct val="100000"/>
        <a:buFont typeface="Arial"/>
        <a:buChar char="•"/>
        <a:tabLst/>
        <a:defRPr sz="2800" b="0" i="0" u="none" strike="noStrike" cap="all" spc="0" baseline="0">
          <a:ln>
            <a:noFill/>
          </a:ln>
          <a:solidFill>
            <a:srgbClr val="000000"/>
          </a:solidFill>
          <a:uFillTx/>
          <a:latin typeface="Tw Cen MT"/>
          <a:ea typeface="Tw Cen MT"/>
          <a:cs typeface="Tw Cen MT"/>
          <a:sym typeface="Tw Cen MT"/>
        </a:defRPr>
      </a:lvl7pPr>
      <a:lvl8pPr marL="5030725" marR="0" indent="-479116" algn="l" defTabSz="1300459" rtl="0" latinLnBrk="0">
        <a:lnSpc>
          <a:spcPct val="120000"/>
        </a:lnSpc>
        <a:spcBef>
          <a:spcPts val="1400"/>
        </a:spcBef>
        <a:spcAft>
          <a:spcPts val="0"/>
        </a:spcAft>
        <a:buClr>
          <a:srgbClr val="000000"/>
        </a:buClr>
        <a:buSzPct val="100000"/>
        <a:buFont typeface="Arial"/>
        <a:buChar char="•"/>
        <a:tabLst/>
        <a:defRPr sz="2800" b="0" i="0" u="none" strike="noStrike" cap="all" spc="0" baseline="0">
          <a:ln>
            <a:noFill/>
          </a:ln>
          <a:solidFill>
            <a:srgbClr val="000000"/>
          </a:solidFill>
          <a:uFillTx/>
          <a:latin typeface="Tw Cen MT"/>
          <a:ea typeface="Tw Cen MT"/>
          <a:cs typeface="Tw Cen MT"/>
          <a:sym typeface="Tw Cen MT"/>
        </a:defRPr>
      </a:lvl8pPr>
      <a:lvl9pPr marL="5680955" marR="0" indent="-479116" algn="l" defTabSz="1300459" rtl="0" latinLnBrk="0">
        <a:lnSpc>
          <a:spcPct val="120000"/>
        </a:lnSpc>
        <a:spcBef>
          <a:spcPts val="1400"/>
        </a:spcBef>
        <a:spcAft>
          <a:spcPts val="0"/>
        </a:spcAft>
        <a:buClr>
          <a:srgbClr val="000000"/>
        </a:buClr>
        <a:buSzPct val="100000"/>
        <a:buFont typeface="Arial"/>
        <a:buChar char="•"/>
        <a:tabLst/>
        <a:defRPr sz="2800" b="0" i="0" u="none" strike="noStrike" cap="all" spc="0" baseline="0">
          <a:ln>
            <a:noFill/>
          </a:ln>
          <a:solidFill>
            <a:srgbClr val="000000"/>
          </a:solidFill>
          <a:uFillTx/>
          <a:latin typeface="Tw Cen MT"/>
          <a:ea typeface="Tw Cen MT"/>
          <a:cs typeface="Tw Cen MT"/>
          <a:sym typeface="Tw Cen MT"/>
        </a:defRPr>
      </a:lvl9pPr>
    </p:bodyStyle>
    <p:otherStyle>
      <a:lvl1pPr marL="0" marR="0" indent="0" algn="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w Cen MT"/>
        </a:defRPr>
      </a:lvl1pPr>
      <a:lvl2pPr marL="0" marR="0" indent="457200" algn="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w Cen MT"/>
        </a:defRPr>
      </a:lvl2pPr>
      <a:lvl3pPr marL="0" marR="0" indent="914400" algn="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w Cen MT"/>
        </a:defRPr>
      </a:lvl3pPr>
      <a:lvl4pPr marL="0" marR="0" indent="1371600" algn="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w Cen MT"/>
        </a:defRPr>
      </a:lvl4pPr>
      <a:lvl5pPr marL="0" marR="0" indent="1828800" algn="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w Cen MT"/>
        </a:defRPr>
      </a:lvl5pPr>
      <a:lvl6pPr marL="0" marR="0" indent="2286000" algn="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w Cen MT"/>
        </a:defRPr>
      </a:lvl6pPr>
      <a:lvl7pPr marL="0" marR="0" indent="2743200" algn="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w Cen MT"/>
        </a:defRPr>
      </a:lvl7pPr>
      <a:lvl8pPr marL="0" marR="0" indent="3200400" algn="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w Cen MT"/>
        </a:defRPr>
      </a:lvl8pPr>
      <a:lvl9pPr marL="0" marR="0" indent="3657600" algn="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w Cen M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p:cNvSpPr/>
          <p:nvPr/>
        </p:nvSpPr>
        <p:spPr>
          <a:xfrm>
            <a:off x="740229" y="4944642"/>
            <a:ext cx="11684000" cy="2385072"/>
          </a:xfrm>
          <a:prstGeom prst="roundRect">
            <a:avLst/>
          </a:prstGeom>
          <a:blipFill>
            <a:blip r:embed="rId3"/>
            <a:tile tx="0" ty="0" sx="100000" sy="100000" flip="none" algn="tl"/>
          </a:blipFill>
          <a:ln w="38100" cap="flat">
            <a:solidFill>
              <a:schemeClr val="bg2">
                <a:lumMod val="50000"/>
              </a:schemeClr>
            </a:solidFill>
            <a:prstDash val="solid"/>
            <a:bevel/>
          </a:ln>
          <a:effectLst>
            <a:innerShdw blurRad="114300">
              <a:prstClr val="black"/>
            </a:innerShdw>
          </a:effectLst>
          <a:scene3d>
            <a:camera prst="orthographicFront"/>
            <a:lightRig rig="threePt" dir="t"/>
          </a:scene3d>
          <a:sp3d>
            <a:bevelT w="114300" prst="artDeco"/>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Tw Cen MT"/>
              <a:ea typeface="Tw Cen MT"/>
              <a:cs typeface="Tw Cen MT"/>
              <a:sym typeface="Tw Cen MT"/>
            </a:endParaRPr>
          </a:p>
        </p:txBody>
      </p:sp>
      <p:sp>
        <p:nvSpPr>
          <p:cNvPr id="2" name="テキスト ボックス 1"/>
          <p:cNvSpPr txBox="1"/>
          <p:nvPr/>
        </p:nvSpPr>
        <p:spPr>
          <a:xfrm>
            <a:off x="5400849" y="7992390"/>
            <a:ext cx="1827265"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altLang="ja-JP" sz="2000" b="0" i="0" u="none" strike="noStrike" cap="none" spc="0" normalizeH="0" baseline="0" dirty="0">
                <a:ln>
                  <a:noFill/>
                </a:ln>
                <a:solidFill>
                  <a:srgbClr val="000000"/>
                </a:solidFill>
                <a:effectLst/>
                <a:uFillTx/>
                <a:latin typeface="HG丸ｺﾞｼｯｸM-PRO" panose="020F0600000000000000" pitchFamily="50" charset="-128"/>
                <a:ea typeface="HG丸ｺﾞｼｯｸM-PRO" panose="020F0600000000000000" pitchFamily="50" charset="-128"/>
                <a:sym typeface="Tw Cen MT"/>
              </a:rPr>
              <a:t>2017.04.15</a:t>
            </a:r>
            <a:endParaRPr kumimoji="0" lang="ja-JP" altLang="en-US" sz="2000" b="0" i="0" u="none" strike="noStrike" cap="none" spc="0" normalizeH="0" baseline="0" dirty="0">
              <a:ln>
                <a:noFill/>
              </a:ln>
              <a:solidFill>
                <a:srgbClr val="000000"/>
              </a:solidFill>
              <a:effectLst/>
              <a:uFillTx/>
              <a:latin typeface="HG丸ｺﾞｼｯｸM-PRO" panose="020F0600000000000000" pitchFamily="50" charset="-128"/>
              <a:ea typeface="HG丸ｺﾞｼｯｸM-PRO" panose="020F0600000000000000" pitchFamily="50" charset="-128"/>
              <a:sym typeface="Tw Cen MT"/>
            </a:endParaRPr>
          </a:p>
        </p:txBody>
      </p:sp>
      <p:sp>
        <p:nvSpPr>
          <p:cNvPr id="3" name="テキスト ボックス 2"/>
          <p:cNvSpPr txBox="1"/>
          <p:nvPr/>
        </p:nvSpPr>
        <p:spPr>
          <a:xfrm>
            <a:off x="1509703" y="3295030"/>
            <a:ext cx="10183892" cy="1477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50000"/>
              </a:lnSpc>
              <a:spcBef>
                <a:spcPts val="0"/>
              </a:spcBef>
              <a:spcAft>
                <a:spcPts val="0"/>
              </a:spcAft>
              <a:buClrTx/>
              <a:buSzTx/>
              <a:buFontTx/>
              <a:buNone/>
              <a:tabLst/>
            </a:pPr>
            <a:r>
              <a:rPr kumimoji="0" lang="en-US" altLang="ja-JP" sz="2800" b="1" i="0" u="none" strike="noStrike" cap="none" spc="0" normalizeH="0" baseline="0" dirty="0">
                <a:ln>
                  <a:noFill/>
                </a:ln>
                <a:solidFill>
                  <a:srgbClr val="000000"/>
                </a:solidFill>
                <a:effectLst/>
                <a:uFillTx/>
                <a:latin typeface="HG丸ｺﾞｼｯｸM-PRO" panose="020F0600000000000000" pitchFamily="50" charset="-128"/>
                <a:ea typeface="HG丸ｺﾞｼｯｸM-PRO" panose="020F0600000000000000" pitchFamily="50" charset="-128"/>
                <a:sym typeface="Tw Cen MT"/>
              </a:rPr>
              <a:t>RID2660 201</a:t>
            </a:r>
            <a:r>
              <a:rPr kumimoji="0" lang="ja-JP" altLang="en-US" sz="2800" b="1" i="0" u="none" strike="noStrike" cap="none" spc="0" normalizeH="0" baseline="0" dirty="0">
                <a:ln>
                  <a:noFill/>
                </a:ln>
                <a:solidFill>
                  <a:srgbClr val="000000"/>
                </a:solidFill>
                <a:effectLst/>
                <a:uFillTx/>
                <a:latin typeface="HG丸ｺﾞｼｯｸM-PRO" panose="020F0600000000000000" pitchFamily="50" charset="-128"/>
                <a:ea typeface="HG丸ｺﾞｼｯｸM-PRO" panose="020F0600000000000000" pitchFamily="50" charset="-128"/>
                <a:sym typeface="Tw Cen MT"/>
              </a:rPr>
              <a:t>７～</a:t>
            </a:r>
            <a:r>
              <a:rPr kumimoji="0" lang="en-US" altLang="ja-JP" sz="2800" b="1" i="0" u="none" strike="noStrike" cap="none" spc="0" normalizeH="0" baseline="0" dirty="0">
                <a:ln>
                  <a:noFill/>
                </a:ln>
                <a:solidFill>
                  <a:srgbClr val="000000"/>
                </a:solidFill>
                <a:effectLst/>
                <a:uFillTx/>
                <a:latin typeface="HG丸ｺﾞｼｯｸM-PRO" panose="020F0600000000000000" pitchFamily="50" charset="-128"/>
                <a:ea typeface="HG丸ｺﾞｼｯｸM-PRO" panose="020F0600000000000000" pitchFamily="50" charset="-128"/>
                <a:sym typeface="Tw Cen MT"/>
              </a:rPr>
              <a:t>201</a:t>
            </a:r>
            <a:r>
              <a:rPr kumimoji="0" lang="ja-JP" altLang="en-US" sz="2800" b="1" i="0" u="none" strike="noStrike" cap="none" spc="0" normalizeH="0" baseline="0" dirty="0">
                <a:ln>
                  <a:noFill/>
                </a:ln>
                <a:solidFill>
                  <a:srgbClr val="000000"/>
                </a:solidFill>
                <a:effectLst/>
                <a:uFillTx/>
                <a:latin typeface="HG丸ｺﾞｼｯｸM-PRO" panose="020F0600000000000000" pitchFamily="50" charset="-128"/>
                <a:ea typeface="HG丸ｺﾞｼｯｸM-PRO" panose="020F0600000000000000" pitchFamily="50" charset="-128"/>
                <a:sym typeface="Tw Cen MT"/>
              </a:rPr>
              <a:t>８年度のための</a:t>
            </a:r>
            <a:endParaRPr kumimoji="0" lang="en-US" altLang="ja-JP" sz="2800" b="1" i="0" u="none" strike="noStrike" cap="none" spc="0" normalizeH="0" baseline="0" dirty="0">
              <a:ln>
                <a:noFill/>
              </a:ln>
              <a:solidFill>
                <a:srgbClr val="000000"/>
              </a:solidFill>
              <a:effectLst/>
              <a:uFillTx/>
              <a:latin typeface="HG丸ｺﾞｼｯｸM-PRO" panose="020F0600000000000000" pitchFamily="50" charset="-128"/>
              <a:ea typeface="HG丸ｺﾞｼｯｸM-PRO" panose="020F0600000000000000" pitchFamily="50" charset="-128"/>
              <a:sym typeface="Tw Cen MT"/>
            </a:endParaRPr>
          </a:p>
          <a:p>
            <a:pPr algn="ctr">
              <a:lnSpc>
                <a:spcPct val="150000"/>
              </a:lnSpc>
            </a:pPr>
            <a:r>
              <a:rPr lang="zh-TW" altLang="en-US" sz="3200" b="1" dirty="0">
                <a:latin typeface="HG丸ｺﾞｼｯｸM-PRO" panose="020F0600000000000000" pitchFamily="50" charset="-128"/>
                <a:ea typeface="HG丸ｺﾞｼｯｸM-PRO" panose="020F0600000000000000" pitchFamily="50" charset="-128"/>
              </a:rPr>
              <a:t>地区研修協議会　国際奉仕部門</a:t>
            </a:r>
            <a:endParaRPr kumimoji="0" lang="ja-JP" altLang="en-US" sz="3600" b="1" i="0" u="none" strike="noStrike" cap="none" spc="0" normalizeH="0" baseline="0" dirty="0">
              <a:ln>
                <a:noFill/>
              </a:ln>
              <a:solidFill>
                <a:srgbClr val="000000"/>
              </a:solidFill>
              <a:effectLst/>
              <a:uFillTx/>
              <a:latin typeface="HG丸ｺﾞｼｯｸM-PRO" panose="020F0600000000000000" pitchFamily="50" charset="-128"/>
              <a:ea typeface="HG丸ｺﾞｼｯｸM-PRO" panose="020F0600000000000000" pitchFamily="50" charset="-128"/>
              <a:sym typeface="Tw Cen MT"/>
            </a:endParaRPr>
          </a:p>
        </p:txBody>
      </p:sp>
      <p:sp>
        <p:nvSpPr>
          <p:cNvPr id="189" name="Shape 189"/>
          <p:cNvSpPr/>
          <p:nvPr/>
        </p:nvSpPr>
        <p:spPr>
          <a:xfrm>
            <a:off x="7627309" y="7763261"/>
            <a:ext cx="3838977" cy="108747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pPr algn="dist"/>
            <a:r>
              <a:rPr sz="3600" dirty="0" err="1">
                <a:solidFill>
                  <a:schemeClr val="bg2">
                    <a:lumMod val="75000"/>
                  </a:schemeClr>
                </a:solidFill>
                <a:latin typeface="HG丸ｺﾞｼｯｸM-PRO" panose="020F0600000000000000" pitchFamily="50" charset="-128"/>
                <a:ea typeface="HG丸ｺﾞｼｯｸM-PRO" panose="020F0600000000000000" pitchFamily="50" charset="-128"/>
              </a:rPr>
              <a:t>財団委員会</a:t>
            </a:r>
            <a:endParaRPr sz="3600" dirty="0">
              <a:solidFill>
                <a:schemeClr val="bg2">
                  <a:lumMod val="75000"/>
                </a:schemeClr>
              </a:solidFill>
              <a:latin typeface="HG丸ｺﾞｼｯｸM-PRO" panose="020F0600000000000000" pitchFamily="50" charset="-128"/>
              <a:ea typeface="HG丸ｺﾞｼｯｸM-PRO" panose="020F0600000000000000" pitchFamily="50" charset="-128"/>
            </a:endParaRPr>
          </a:p>
          <a:p>
            <a:pPr algn="ctr">
              <a:defRPr sz="3300"/>
            </a:pPr>
            <a:r>
              <a:rPr lang="ja-JP" altLang="en-US" sz="2800" dirty="0">
                <a:solidFill>
                  <a:schemeClr val="bg2">
                    <a:lumMod val="75000"/>
                  </a:schemeClr>
                </a:solidFill>
                <a:latin typeface="HG丸ｺﾞｼｯｸM-PRO" panose="020F0600000000000000" pitchFamily="50" charset="-128"/>
                <a:ea typeface="HG丸ｺﾞｼｯｸM-PRO" panose="020F0600000000000000" pitchFamily="50" charset="-128"/>
              </a:rPr>
              <a:t>今西</a:t>
            </a:r>
            <a:r>
              <a:rPr sz="2800" dirty="0">
                <a:solidFill>
                  <a:schemeClr val="bg2">
                    <a:lumMod val="75000"/>
                  </a:schemeClr>
                </a:solidFill>
                <a:latin typeface="HG丸ｺﾞｼｯｸM-PRO" panose="020F0600000000000000" pitchFamily="50" charset="-128"/>
                <a:ea typeface="HG丸ｺﾞｼｯｸM-PRO" panose="020F0600000000000000" pitchFamily="50" charset="-128"/>
              </a:rPr>
              <a:t> </a:t>
            </a:r>
            <a:r>
              <a:rPr lang="ja-JP" altLang="en-US" sz="2800" dirty="0">
                <a:solidFill>
                  <a:schemeClr val="bg2">
                    <a:lumMod val="75000"/>
                  </a:schemeClr>
                </a:solidFill>
                <a:latin typeface="HG丸ｺﾞｼｯｸM-PRO" panose="020F0600000000000000" pitchFamily="50" charset="-128"/>
                <a:ea typeface="HG丸ｺﾞｼｯｸM-PRO" panose="020F0600000000000000" pitchFamily="50" charset="-128"/>
              </a:rPr>
              <a:t>良介／大阪南</a:t>
            </a:r>
            <a:r>
              <a:rPr sz="2800" dirty="0">
                <a:solidFill>
                  <a:schemeClr val="bg2">
                    <a:lumMod val="75000"/>
                  </a:schemeClr>
                </a:solidFill>
                <a:latin typeface="HG丸ｺﾞｼｯｸM-PRO" panose="020F0600000000000000" pitchFamily="50" charset="-128"/>
                <a:ea typeface="HG丸ｺﾞｼｯｸM-PRO" panose="020F0600000000000000" pitchFamily="50" charset="-128"/>
              </a:rPr>
              <a:t>RC</a:t>
            </a:r>
          </a:p>
        </p:txBody>
      </p:sp>
      <p:sp>
        <p:nvSpPr>
          <p:cNvPr id="190" name="Shape 190"/>
          <p:cNvSpPr/>
          <p:nvPr/>
        </p:nvSpPr>
        <p:spPr>
          <a:xfrm>
            <a:off x="4021261" y="5565130"/>
            <a:ext cx="4962255" cy="1144096"/>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lgn="ctr">
              <a:defRPr sz="6000" b="1">
                <a:solidFill>
                  <a:srgbClr val="005493"/>
                </a:solidFill>
              </a:defRPr>
            </a:lvl1pPr>
          </a:lstStyle>
          <a:p>
            <a:pPr>
              <a:lnSpc>
                <a:spcPct val="150000"/>
              </a:lnSpc>
            </a:pPr>
            <a:r>
              <a:rPr lang="ja-JP" altLang="en-US" sz="5400" dirty="0">
                <a:solidFill>
                  <a:srgbClr val="002060"/>
                </a:solidFill>
                <a:latin typeface="HG丸ｺﾞｼｯｸM-PRO" panose="020F0600000000000000" pitchFamily="50" charset="-128"/>
                <a:ea typeface="HG丸ｺﾞｼｯｸM-PRO" panose="020F0600000000000000" pitchFamily="50" charset="-128"/>
              </a:rPr>
              <a:t>補助金について</a:t>
            </a:r>
            <a:endParaRPr lang="en-US" sz="5400" dirty="0">
              <a:solidFill>
                <a:srgbClr val="002060"/>
              </a:solidFill>
              <a:latin typeface="HG丸ｺﾞｼｯｸM-PRO" panose="020F0600000000000000" pitchFamily="50" charset="-128"/>
              <a:ea typeface="HG丸ｺﾞｼｯｸM-PRO" panose="020F0600000000000000" pitchFamily="50" charset="-128"/>
            </a:endParaRPr>
          </a:p>
        </p:txBody>
      </p:sp>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1228" y="598061"/>
            <a:ext cx="5418051" cy="293286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Shape 336"/>
          <p:cNvSpPr/>
          <p:nvPr/>
        </p:nvSpPr>
        <p:spPr>
          <a:xfrm>
            <a:off x="793124" y="559697"/>
            <a:ext cx="11418552" cy="745004"/>
          </a:xfrm>
          <a:prstGeom prst="roundRect">
            <a:avLst>
              <a:gd name="adj" fmla="val 25570"/>
            </a:avLst>
          </a:prstGeom>
          <a:solidFill>
            <a:srgbClr val="005493"/>
          </a:solidFill>
          <a:ln w="15875">
            <a:solidFill>
              <a:srgbClr val="005493"/>
            </a:solidFill>
            <a:bevel/>
          </a:ln>
          <a:effectLst>
            <a:outerShdw blurRad="50800" dist="25400" dir="5400000" rotWithShape="0">
              <a:srgbClr val="000000">
                <a:alpha val="28000"/>
              </a:srgbClr>
            </a:outerShdw>
          </a:effectLst>
          <a:extLst>
            <a:ext uri="{C572A759-6A51-4108-AA02-DFA0A04FC94B}">
              <ma14:wrappingTextBoxFlag xmlns:ma14="http://schemas.microsoft.com/office/mac/drawingml/2011/main" xmlns="" val="1"/>
            </a:ext>
          </a:extLst>
        </p:spPr>
        <p:txBody>
          <a:bodyPr lIns="45719" rIns="45719" anchor="ctr"/>
          <a:lstStyle>
            <a:lvl1pPr algn="ctr">
              <a:defRPr sz="4000" b="1">
                <a:solidFill>
                  <a:srgbClr val="FFFFFF"/>
                </a:solidFill>
              </a:defRPr>
            </a:lvl1pPr>
          </a:lstStyle>
          <a:p>
            <a:pPr lvl="0" defTabSz="914400" hangingPunct="1">
              <a:defRPr/>
            </a:pPr>
            <a:r>
              <a:rPr lang="ja-JP" altLang="en-US" dirty="0">
                <a:latin typeface="HG丸ｺﾞｼｯｸM-PRO" panose="020F0600000000000000" pitchFamily="50" charset="-128"/>
                <a:ea typeface="HG丸ｺﾞｼｯｸM-PRO" panose="020F0600000000000000" pitchFamily="50" charset="-128"/>
              </a:rPr>
              <a:t>重点分野</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4739"/>
            <a:ext cx="13004800" cy="7937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0099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Shape 336"/>
          <p:cNvSpPr/>
          <p:nvPr/>
        </p:nvSpPr>
        <p:spPr>
          <a:xfrm>
            <a:off x="793124" y="559697"/>
            <a:ext cx="11418552" cy="745004"/>
          </a:xfrm>
          <a:prstGeom prst="roundRect">
            <a:avLst>
              <a:gd name="adj" fmla="val 25570"/>
            </a:avLst>
          </a:prstGeom>
          <a:solidFill>
            <a:srgbClr val="005493"/>
          </a:solidFill>
          <a:ln w="15875">
            <a:solidFill>
              <a:srgbClr val="005493"/>
            </a:solidFill>
            <a:bevel/>
          </a:ln>
          <a:effectLst>
            <a:outerShdw blurRad="50800" dist="25400" dir="5400000" rotWithShape="0">
              <a:srgbClr val="000000">
                <a:alpha val="28000"/>
              </a:srgbClr>
            </a:outerShdw>
          </a:effectLst>
          <a:extLst>
            <a:ext uri="{C572A759-6A51-4108-AA02-DFA0A04FC94B}">
              <ma14:wrappingTextBoxFlag xmlns:ma14="http://schemas.microsoft.com/office/mac/drawingml/2011/main" xmlns="" val="1"/>
            </a:ext>
          </a:extLst>
        </p:spPr>
        <p:txBody>
          <a:bodyPr lIns="45719" rIns="45719" anchor="ctr"/>
          <a:lstStyle>
            <a:lvl1pPr algn="ctr">
              <a:defRPr sz="4000" b="1">
                <a:solidFill>
                  <a:srgbClr val="FFFFFF"/>
                </a:solidFill>
              </a:defRPr>
            </a:lvl1pPr>
          </a:lstStyle>
          <a:p>
            <a:pPr lvl="0" defTabSz="914400" hangingPunct="1">
              <a:defRPr/>
            </a:pPr>
            <a:r>
              <a:rPr lang="ja-JP" altLang="en-US" dirty="0">
                <a:latin typeface="HG丸ｺﾞｼｯｸM-PRO" panose="020F0600000000000000" pitchFamily="50" charset="-128"/>
                <a:ea typeface="HG丸ｺﾞｼｯｸM-PRO" panose="020F0600000000000000" pitchFamily="50" charset="-128"/>
              </a:rPr>
              <a:t>グローバル補助金申請の注意点</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386" y="1880231"/>
            <a:ext cx="11565290" cy="5095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109" y="8267605"/>
            <a:ext cx="5709272" cy="1171513"/>
          </a:xfrm>
          <a:prstGeom prst="rect">
            <a:avLst/>
          </a:prstGeom>
        </p:spPr>
      </p:pic>
    </p:spTree>
    <p:extLst>
      <p:ext uri="{BB962C8B-B14F-4D97-AF65-F5344CB8AC3E}">
        <p14:creationId xmlns:p14="http://schemas.microsoft.com/office/powerpoint/2010/main" val="312080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151"/>
          <a:stretch/>
        </p:blipFill>
        <p:spPr bwMode="auto">
          <a:xfrm>
            <a:off x="162363" y="1428938"/>
            <a:ext cx="12680074" cy="6975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6" name="Shape 336"/>
          <p:cNvSpPr/>
          <p:nvPr/>
        </p:nvSpPr>
        <p:spPr>
          <a:xfrm>
            <a:off x="793124" y="559697"/>
            <a:ext cx="11418552" cy="745004"/>
          </a:xfrm>
          <a:prstGeom prst="roundRect">
            <a:avLst>
              <a:gd name="adj" fmla="val 25570"/>
            </a:avLst>
          </a:prstGeom>
          <a:solidFill>
            <a:srgbClr val="005493"/>
          </a:solidFill>
          <a:ln w="15875">
            <a:solidFill>
              <a:srgbClr val="005493"/>
            </a:solidFill>
            <a:bevel/>
          </a:ln>
          <a:effectLst>
            <a:outerShdw blurRad="50800" dist="25400" dir="5400000" rotWithShape="0">
              <a:srgbClr val="000000">
                <a:alpha val="28000"/>
              </a:srgbClr>
            </a:outerShdw>
          </a:effectLst>
          <a:extLst>
            <a:ext uri="{C572A759-6A51-4108-AA02-DFA0A04FC94B}">
              <ma14:wrappingTextBoxFlag xmlns:ma14="http://schemas.microsoft.com/office/mac/drawingml/2011/main" xmlns="" val="1"/>
            </a:ext>
          </a:extLst>
        </p:spPr>
        <p:txBody>
          <a:bodyPr lIns="45719" rIns="45719" anchor="ctr"/>
          <a:lstStyle>
            <a:lvl1pPr algn="ctr">
              <a:defRPr sz="4000" b="1">
                <a:solidFill>
                  <a:srgbClr val="FFFFFF"/>
                </a:solidFill>
              </a:defRPr>
            </a:lvl1pPr>
          </a:lstStyle>
          <a:p>
            <a:pPr lvl="0" defTabSz="914400" hangingPunct="1">
              <a:defRPr/>
            </a:pPr>
            <a:r>
              <a:rPr lang="ja-JP" altLang="en-US" dirty="0">
                <a:latin typeface="HG丸ｺﾞｼｯｸM-PRO" panose="020F0600000000000000" pitchFamily="50" charset="-128"/>
                <a:ea typeface="HG丸ｺﾞｼｯｸM-PRO" panose="020F0600000000000000" pitchFamily="50" charset="-128"/>
              </a:rPr>
              <a:t>グローバル補助金申請の注意点</a:t>
            </a:r>
          </a:p>
        </p:txBody>
      </p:sp>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227" y="8528865"/>
            <a:ext cx="5709272" cy="1171513"/>
          </a:xfrm>
          <a:prstGeom prst="rect">
            <a:avLst/>
          </a:prstGeom>
        </p:spPr>
      </p:pic>
    </p:spTree>
    <p:extLst>
      <p:ext uri="{BB962C8B-B14F-4D97-AF65-F5344CB8AC3E}">
        <p14:creationId xmlns:p14="http://schemas.microsoft.com/office/powerpoint/2010/main" val="312080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Shape 336"/>
          <p:cNvSpPr/>
          <p:nvPr/>
        </p:nvSpPr>
        <p:spPr>
          <a:xfrm>
            <a:off x="793124" y="559697"/>
            <a:ext cx="11418552" cy="745004"/>
          </a:xfrm>
          <a:prstGeom prst="roundRect">
            <a:avLst>
              <a:gd name="adj" fmla="val 25570"/>
            </a:avLst>
          </a:prstGeom>
          <a:solidFill>
            <a:srgbClr val="005493"/>
          </a:solidFill>
          <a:ln w="15875">
            <a:solidFill>
              <a:srgbClr val="005493"/>
            </a:solidFill>
            <a:bevel/>
          </a:ln>
          <a:effectLst>
            <a:outerShdw blurRad="50800" dist="25400" dir="5400000" rotWithShape="0">
              <a:srgbClr val="000000">
                <a:alpha val="28000"/>
              </a:srgbClr>
            </a:outerShdw>
          </a:effectLst>
          <a:extLst>
            <a:ext uri="{C572A759-6A51-4108-AA02-DFA0A04FC94B}">
              <ma14:wrappingTextBoxFlag xmlns:ma14="http://schemas.microsoft.com/office/mac/drawingml/2011/main" xmlns="" val="1"/>
            </a:ext>
          </a:extLst>
        </p:spPr>
        <p:txBody>
          <a:bodyPr lIns="45719" rIns="45719" anchor="ctr"/>
          <a:lstStyle>
            <a:lvl1pPr algn="ctr">
              <a:defRPr sz="4000" b="1">
                <a:solidFill>
                  <a:srgbClr val="FFFFFF"/>
                </a:solidFill>
              </a:defRPr>
            </a:lvl1pPr>
          </a:lstStyle>
          <a:p>
            <a:pPr lvl="0" defTabSz="914400" hangingPunct="1">
              <a:defRPr/>
            </a:pPr>
            <a:r>
              <a:rPr lang="ja-JP" altLang="en-US" dirty="0">
                <a:latin typeface="HG丸ｺﾞｼｯｸM-PRO" panose="020F0600000000000000" pitchFamily="50" charset="-128"/>
                <a:ea typeface="HG丸ｺﾞｼｯｸM-PRO" panose="020F0600000000000000" pitchFamily="50" charset="-128"/>
              </a:rPr>
              <a:t>グローバル補助金申請の注意点</a:t>
            </a:r>
          </a:p>
        </p:txBody>
      </p:sp>
      <p:sp>
        <p:nvSpPr>
          <p:cNvPr id="3" name="スライド番号プレースホルダー 2"/>
          <p:cNvSpPr>
            <a:spLocks noGrp="1"/>
          </p:cNvSpPr>
          <p:nvPr>
            <p:ph type="sldNum" sz="quarter"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6CB4B4D-7CA3-9044-876B-883B54F8677D}" type="slidenum">
              <a:rPr kumimoji="0" lang="en-US" altLang="ja-JP"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ja-JP" altLang="en-US" sz="1800" b="0" i="0" u="none" strike="noStrike" kern="0" cap="none" spc="0" normalizeH="0" baseline="0" noProof="0">
              <a:ln>
                <a:noFill/>
              </a:ln>
              <a:solidFill>
                <a:sysClr val="windowText" lastClr="000000"/>
              </a:solidFill>
              <a:effectLst/>
              <a:uLnTx/>
              <a:uFillTx/>
            </a:endParaRPr>
          </a:p>
        </p:txBody>
      </p:sp>
      <p:sp>
        <p:nvSpPr>
          <p:cNvPr id="2" name="円/楕円 1"/>
          <p:cNvSpPr/>
          <p:nvPr/>
        </p:nvSpPr>
        <p:spPr>
          <a:xfrm>
            <a:off x="467568" y="1520197"/>
            <a:ext cx="3768436" cy="2410692"/>
          </a:xfrm>
          <a:prstGeom prst="ellipse">
            <a:avLst/>
          </a:prstGeom>
          <a:ln/>
          <a:scene3d>
            <a:camera prst="orthographicFront"/>
            <a:lightRig rig="threePt" dir="t"/>
          </a:scene3d>
          <a:sp3d>
            <a:bevelT w="152400" h="50800" prst="softRound"/>
          </a:sp3d>
        </p:spPr>
        <p:style>
          <a:lnRef idx="0">
            <a:schemeClr val="accent1"/>
          </a:lnRef>
          <a:fillRef idx="3">
            <a:schemeClr val="accent1"/>
          </a:fillRef>
          <a:effectRef idx="3">
            <a:schemeClr val="accent1"/>
          </a:effectRef>
          <a:fontRef idx="minor">
            <a:schemeClr val="lt1"/>
          </a:fontRef>
        </p:style>
        <p:txBody>
          <a:bodyPr rot="0" spcFirstLastPara="1" vertOverflow="overflow" horzOverflow="overflow" vert="horz" wrap="none" lIns="45719" tIns="45719" rIns="45719" bIns="45719" numCol="1" spcCol="38100" rtlCol="0" anchor="ctr">
            <a:noAutofit/>
          </a:bodyPr>
          <a:lstStyle/>
          <a:p>
            <a:pPr algn="ctr"/>
            <a:r>
              <a:rPr lang="en-US" altLang="ja-JP" sz="4000" b="1" dirty="0">
                <a:latin typeface="Meiryo UI" panose="020B0604030504040204" pitchFamily="50" charset="-128"/>
                <a:ea typeface="Meiryo UI" panose="020B0604030504040204" pitchFamily="50" charset="-128"/>
                <a:cs typeface="Meiryo UI" panose="020B0604030504040204" pitchFamily="50" charset="-128"/>
              </a:rPr>
              <a:t>#1 </a:t>
            </a:r>
            <a:r>
              <a:rPr lang="ja-JP" altLang="en-US" sz="4000" b="1" dirty="0">
                <a:latin typeface="Meiryo UI" panose="020B0604030504040204" pitchFamily="50" charset="-128"/>
                <a:ea typeface="Meiryo UI" panose="020B0604030504040204" pitchFamily="50" charset="-128"/>
                <a:cs typeface="Meiryo UI" panose="020B0604030504040204" pitchFamily="50" charset="-128"/>
              </a:rPr>
              <a:t> ニーズ調査</a:t>
            </a:r>
            <a:endParaRPr lang="en-US" altLang="ja-JP" sz="4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8"/>
          <p:cNvSpPr/>
          <p:nvPr/>
        </p:nvSpPr>
        <p:spPr>
          <a:xfrm>
            <a:off x="180182" y="3952808"/>
            <a:ext cx="5614443" cy="3066109"/>
          </a:xfrm>
          <a:prstGeom prst="ellipse">
            <a:avLst/>
          </a:prstGeom>
          <a:ln/>
          <a:scene3d>
            <a:camera prst="orthographicFront"/>
            <a:lightRig rig="threePt" dir="t"/>
          </a:scene3d>
          <a:sp3d>
            <a:bevelT w="152400" h="50800" prst="softRound"/>
          </a:sp3d>
        </p:spPr>
        <p:style>
          <a:lnRef idx="0">
            <a:schemeClr val="accent1"/>
          </a:lnRef>
          <a:fillRef idx="3">
            <a:schemeClr val="accent1"/>
          </a:fillRef>
          <a:effectRef idx="3">
            <a:schemeClr val="accent1"/>
          </a:effectRef>
          <a:fontRef idx="minor">
            <a:schemeClr val="lt1"/>
          </a:fontRef>
        </p:style>
        <p:txBody>
          <a:bodyPr rot="0" spcFirstLastPara="1" vertOverflow="overflow" horzOverflow="overflow" vert="horz" wrap="none" lIns="45719" tIns="45719" rIns="45719" bIns="45719" numCol="1" spcCol="38100" rtlCol="0" anchor="ctr">
            <a:noAutofit/>
          </a:bodyPr>
          <a:lstStyle/>
          <a:p>
            <a:pPr algn="ctr"/>
            <a:r>
              <a:rPr lang="en-US" altLang="ja-JP" sz="4000" b="1" dirty="0">
                <a:latin typeface="Meiryo UI" panose="020B0604030504040204" pitchFamily="50" charset="-128"/>
                <a:ea typeface="Meiryo UI" panose="020B0604030504040204" pitchFamily="50" charset="-128"/>
                <a:cs typeface="Meiryo UI" panose="020B0604030504040204" pitchFamily="50" charset="-128"/>
              </a:rPr>
              <a:t>#4 </a:t>
            </a:r>
            <a:r>
              <a:rPr lang="ja-JP" altLang="en-US" sz="4000" b="1" dirty="0">
                <a:latin typeface="Meiryo UI" panose="020B0604030504040204" pitchFamily="50" charset="-128"/>
                <a:ea typeface="Meiryo UI" panose="020B0604030504040204" pitchFamily="50" charset="-128"/>
                <a:cs typeface="Meiryo UI" panose="020B0604030504040204" pitchFamily="50" charset="-128"/>
              </a:rPr>
              <a:t> ロータリアンの参加</a:t>
            </a:r>
            <a:endParaRPr lang="en-US" altLang="ja-JP" sz="4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円/楕円 9"/>
          <p:cNvSpPr/>
          <p:nvPr/>
        </p:nvSpPr>
        <p:spPr>
          <a:xfrm>
            <a:off x="4267734" y="1502482"/>
            <a:ext cx="3535406" cy="2951528"/>
          </a:xfrm>
          <a:prstGeom prst="ellipse">
            <a:avLst/>
          </a:prstGeom>
          <a:ln/>
          <a:scene3d>
            <a:camera prst="orthographicFront"/>
            <a:lightRig rig="threePt" dir="t"/>
          </a:scene3d>
          <a:sp3d>
            <a:bevelT w="152400" h="50800" prst="softRound"/>
          </a:sp3d>
        </p:spPr>
        <p:style>
          <a:lnRef idx="0">
            <a:schemeClr val="accent1"/>
          </a:lnRef>
          <a:fillRef idx="3">
            <a:schemeClr val="accent1"/>
          </a:fillRef>
          <a:effectRef idx="3">
            <a:schemeClr val="accent1"/>
          </a:effectRef>
          <a:fontRef idx="minor">
            <a:schemeClr val="lt1"/>
          </a:fontRef>
        </p:style>
        <p:txBody>
          <a:bodyPr rot="0" spcFirstLastPara="1" vertOverflow="overflow" horzOverflow="overflow" vert="horz" wrap="none" lIns="45719" tIns="45719" rIns="45719" bIns="45719" numCol="1" spcCol="38100" rtlCol="0" anchor="ctr">
            <a:noAutofit/>
          </a:bodyPr>
          <a:lstStyle/>
          <a:p>
            <a:pPr algn="ctr"/>
            <a:r>
              <a:rPr lang="en-US" altLang="ja-JP" sz="40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40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4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4000" b="1" dirty="0">
                <a:latin typeface="Meiryo UI" panose="020B0604030504040204" pitchFamily="50" charset="-128"/>
                <a:ea typeface="Meiryo UI" panose="020B0604030504040204" pitchFamily="50" charset="-128"/>
                <a:cs typeface="Meiryo UI" panose="020B0604030504040204" pitchFamily="50" charset="-128"/>
              </a:rPr>
              <a:t>重点分野</a:t>
            </a:r>
            <a:endParaRPr lang="en-US" altLang="ja-JP" sz="4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円/楕円 10"/>
          <p:cNvSpPr/>
          <p:nvPr/>
        </p:nvSpPr>
        <p:spPr>
          <a:xfrm>
            <a:off x="8278724" y="4454010"/>
            <a:ext cx="4339995" cy="1907559"/>
          </a:xfrm>
          <a:prstGeom prst="ellipse">
            <a:avLst/>
          </a:prstGeom>
          <a:ln/>
          <a:scene3d>
            <a:camera prst="orthographicFront"/>
            <a:lightRig rig="threePt" dir="t"/>
          </a:scene3d>
          <a:sp3d>
            <a:bevelT w="152400" h="50800" prst="softRound"/>
          </a:sp3d>
        </p:spPr>
        <p:style>
          <a:lnRef idx="0">
            <a:schemeClr val="accent1"/>
          </a:lnRef>
          <a:fillRef idx="3">
            <a:schemeClr val="accent1"/>
          </a:fillRef>
          <a:effectRef idx="3">
            <a:schemeClr val="accent1"/>
          </a:effectRef>
          <a:fontRef idx="minor">
            <a:schemeClr val="lt1"/>
          </a:fontRef>
        </p:style>
        <p:txBody>
          <a:bodyPr rot="0" spcFirstLastPara="1" vertOverflow="overflow" horzOverflow="overflow" vert="horz" wrap="none" lIns="45719" tIns="45719" rIns="45719" bIns="45719" numCol="1" spcCol="38100" rtlCol="0" anchor="ctr">
            <a:noAutofit/>
          </a:bodyPr>
          <a:lstStyle/>
          <a:p>
            <a:pPr algn="ctr"/>
            <a:r>
              <a:rPr lang="en-US" altLang="ja-JP"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#6 </a:t>
            </a:r>
            <a:r>
              <a:rPr lang="ja-JP" altLang="en-US"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持続可能性</a:t>
            </a:r>
            <a:endParaRPr lang="en-US" altLang="ja-JP"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円/楕円 11"/>
          <p:cNvSpPr/>
          <p:nvPr/>
        </p:nvSpPr>
        <p:spPr>
          <a:xfrm>
            <a:off x="3936010" y="6906877"/>
            <a:ext cx="5467895" cy="2781366"/>
          </a:xfrm>
          <a:prstGeom prst="ellipse">
            <a:avLst/>
          </a:prstGeom>
          <a:ln/>
          <a:scene3d>
            <a:camera prst="orthographicFront"/>
            <a:lightRig rig="threePt" dir="t"/>
          </a:scene3d>
          <a:sp3d>
            <a:bevelT w="152400" h="50800" prst="softRound"/>
          </a:sp3d>
        </p:spPr>
        <p:style>
          <a:lnRef idx="0">
            <a:schemeClr val="accent1"/>
          </a:lnRef>
          <a:fillRef idx="3">
            <a:schemeClr val="accent1"/>
          </a:fillRef>
          <a:effectRef idx="3">
            <a:schemeClr val="accent1"/>
          </a:effectRef>
          <a:fontRef idx="minor">
            <a:schemeClr val="lt1"/>
          </a:fontRef>
        </p:style>
        <p:txBody>
          <a:bodyPr rot="0" spcFirstLastPara="1" vertOverflow="overflow" horzOverflow="overflow" vert="horz" wrap="none" lIns="45719" tIns="45719" rIns="45719" bIns="45719" numCol="1" spcCol="38100" rtlCol="0" anchor="ctr">
            <a:noAutofit/>
          </a:bodyPr>
          <a:lstStyle/>
          <a:p>
            <a:pPr algn="ctr"/>
            <a:r>
              <a:rPr lang="en-US" altLang="ja-JP" sz="4000" b="1" dirty="0">
                <a:latin typeface="Meiryo UI" panose="020B0604030504040204" pitchFamily="50" charset="-128"/>
                <a:ea typeface="Meiryo UI" panose="020B0604030504040204" pitchFamily="50" charset="-128"/>
                <a:cs typeface="Meiryo UI" panose="020B0604030504040204" pitchFamily="50" charset="-128"/>
              </a:rPr>
              <a:t>#8 </a:t>
            </a:r>
            <a:r>
              <a:rPr lang="ja-JP" altLang="en-US" sz="4000" b="1" dirty="0">
                <a:latin typeface="Meiryo UI" panose="020B0604030504040204" pitchFamily="50" charset="-128"/>
                <a:ea typeface="Meiryo UI" panose="020B0604030504040204" pitchFamily="50" charset="-128"/>
                <a:cs typeface="Meiryo UI" panose="020B0604030504040204" pitchFamily="50" charset="-128"/>
              </a:rPr>
              <a:t> 協力団体との覚書</a:t>
            </a:r>
            <a:endParaRPr lang="en-US" altLang="ja-JP" sz="4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円/楕円 12"/>
          <p:cNvSpPr/>
          <p:nvPr/>
        </p:nvSpPr>
        <p:spPr>
          <a:xfrm>
            <a:off x="101232" y="6992791"/>
            <a:ext cx="3782526" cy="2410692"/>
          </a:xfrm>
          <a:prstGeom prst="ellipse">
            <a:avLst/>
          </a:prstGeom>
          <a:ln/>
          <a:scene3d>
            <a:camera prst="orthographicFront"/>
            <a:lightRig rig="threePt" dir="t"/>
          </a:scene3d>
          <a:sp3d>
            <a:bevelT w="152400" h="50800" prst="softRound"/>
          </a:sp3d>
        </p:spPr>
        <p:style>
          <a:lnRef idx="0">
            <a:schemeClr val="accent1"/>
          </a:lnRef>
          <a:fillRef idx="3">
            <a:schemeClr val="accent1"/>
          </a:fillRef>
          <a:effectRef idx="3">
            <a:schemeClr val="accent1"/>
          </a:effectRef>
          <a:fontRef idx="minor">
            <a:schemeClr val="lt1"/>
          </a:fontRef>
        </p:style>
        <p:txBody>
          <a:bodyPr rot="0" spcFirstLastPara="1" vertOverflow="overflow" horzOverflow="overflow" vert="horz" wrap="none" lIns="45719" tIns="45719" rIns="45719" bIns="45719" numCol="1" spcCol="38100" rtlCol="0" anchor="ctr">
            <a:noAutofit/>
          </a:bodyPr>
          <a:lstStyle/>
          <a:p>
            <a:pPr algn="ctr"/>
            <a:r>
              <a:rPr lang="en-US" altLang="ja-JP" sz="4000" b="1" dirty="0">
                <a:latin typeface="Meiryo UI" panose="020B0604030504040204" pitchFamily="50" charset="-128"/>
                <a:ea typeface="Meiryo UI" panose="020B0604030504040204" pitchFamily="50" charset="-128"/>
                <a:cs typeface="Meiryo UI" panose="020B0604030504040204" pitchFamily="50" charset="-128"/>
              </a:rPr>
              <a:t>#7 </a:t>
            </a:r>
            <a:r>
              <a:rPr lang="ja-JP" altLang="en-US" sz="4000" b="1" dirty="0">
                <a:latin typeface="Meiryo UI" panose="020B0604030504040204" pitchFamily="50" charset="-128"/>
                <a:ea typeface="Meiryo UI" panose="020B0604030504040204" pitchFamily="50" charset="-128"/>
                <a:cs typeface="Meiryo UI" panose="020B0604030504040204" pitchFamily="50" charset="-128"/>
              </a:rPr>
              <a:t> 研修</a:t>
            </a:r>
            <a:endParaRPr lang="en-US" altLang="ja-JP" sz="4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円/楕円 13"/>
          <p:cNvSpPr/>
          <p:nvPr/>
        </p:nvSpPr>
        <p:spPr>
          <a:xfrm>
            <a:off x="5794625" y="4245386"/>
            <a:ext cx="2557192" cy="2661491"/>
          </a:xfrm>
          <a:prstGeom prst="ellipse">
            <a:avLst/>
          </a:prstGeom>
          <a:ln/>
          <a:scene3d>
            <a:camera prst="orthographicFront"/>
            <a:lightRig rig="threePt" dir="t"/>
          </a:scene3d>
          <a:sp3d>
            <a:bevelT w="152400" h="50800" prst="softRound"/>
          </a:sp3d>
        </p:spPr>
        <p:style>
          <a:lnRef idx="0">
            <a:schemeClr val="accent1"/>
          </a:lnRef>
          <a:fillRef idx="3">
            <a:schemeClr val="accent1"/>
          </a:fillRef>
          <a:effectRef idx="3">
            <a:schemeClr val="accent1"/>
          </a:effectRef>
          <a:fontRef idx="minor">
            <a:schemeClr val="lt1"/>
          </a:fontRef>
        </p:style>
        <p:txBody>
          <a:bodyPr rot="0" spcFirstLastPara="1" vertOverflow="overflow" horzOverflow="overflow" vert="horz" wrap="none" lIns="45719" tIns="45719" rIns="45719" bIns="45719" numCol="1" spcCol="38100" rtlCol="0" anchor="ctr">
            <a:noAutofit/>
          </a:bodyPr>
          <a:lstStyle/>
          <a:p>
            <a:pPr algn="ctr"/>
            <a:r>
              <a:rPr lang="en-US" altLang="ja-JP" sz="4000" b="1" dirty="0">
                <a:latin typeface="Meiryo UI" panose="020B0604030504040204" pitchFamily="50" charset="-128"/>
                <a:ea typeface="Meiryo UI" panose="020B0604030504040204" pitchFamily="50" charset="-128"/>
                <a:cs typeface="Meiryo UI" panose="020B0604030504040204" pitchFamily="50" charset="-128"/>
              </a:rPr>
              <a:t>#5 </a:t>
            </a:r>
            <a:r>
              <a:rPr lang="ja-JP" altLang="en-US" sz="4000" b="1" dirty="0">
                <a:latin typeface="Meiryo UI" panose="020B0604030504040204" pitchFamily="50" charset="-128"/>
                <a:ea typeface="Meiryo UI" panose="020B0604030504040204" pitchFamily="50" charset="-128"/>
                <a:cs typeface="Meiryo UI" panose="020B0604030504040204" pitchFamily="50" charset="-128"/>
              </a:rPr>
              <a:t> 予算</a:t>
            </a:r>
            <a:endParaRPr lang="en-US" altLang="ja-JP" sz="4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円/楕円 14"/>
          <p:cNvSpPr/>
          <p:nvPr/>
        </p:nvSpPr>
        <p:spPr>
          <a:xfrm>
            <a:off x="7744423" y="1459143"/>
            <a:ext cx="5178948" cy="2994867"/>
          </a:xfrm>
          <a:prstGeom prst="ellipse">
            <a:avLst/>
          </a:prstGeom>
          <a:ln/>
          <a:scene3d>
            <a:camera prst="orthographicFront"/>
            <a:lightRig rig="threePt" dir="t"/>
          </a:scene3d>
          <a:sp3d>
            <a:bevelT w="152400" h="50800" prst="softRound"/>
          </a:sp3d>
        </p:spPr>
        <p:style>
          <a:lnRef idx="0">
            <a:schemeClr val="accent1"/>
          </a:lnRef>
          <a:fillRef idx="3">
            <a:schemeClr val="accent1"/>
          </a:fillRef>
          <a:effectRef idx="3">
            <a:schemeClr val="accent1"/>
          </a:effectRef>
          <a:fontRef idx="minor">
            <a:schemeClr val="lt1"/>
          </a:fontRef>
        </p:style>
        <p:txBody>
          <a:bodyPr rot="0" spcFirstLastPara="1" vertOverflow="overflow" horzOverflow="overflow" vert="horz" wrap="none" lIns="45719" tIns="45719" rIns="45719" bIns="45719" numCol="1" spcCol="38100" rtlCol="0" anchor="ctr">
            <a:noAutofit/>
          </a:bodyPr>
          <a:lstStyle/>
          <a:p>
            <a:pPr algn="ctr"/>
            <a:r>
              <a:rPr lang="en-US" altLang="ja-JP" sz="4000" b="1" dirty="0">
                <a:latin typeface="Meiryo UI" panose="020B0604030504040204" pitchFamily="50" charset="-128"/>
                <a:ea typeface="Meiryo UI" panose="020B0604030504040204" pitchFamily="50" charset="-128"/>
                <a:cs typeface="Meiryo UI" panose="020B0604030504040204" pitchFamily="50" charset="-128"/>
              </a:rPr>
              <a:t>#3 </a:t>
            </a:r>
            <a:r>
              <a:rPr lang="ja-JP" altLang="en-US" sz="4000" b="1" dirty="0">
                <a:latin typeface="Meiryo UI" panose="020B0604030504040204" pitchFamily="50" charset="-128"/>
                <a:ea typeface="Meiryo UI" panose="020B0604030504040204" pitchFamily="50" charset="-128"/>
                <a:cs typeface="Meiryo UI" panose="020B0604030504040204" pitchFamily="50" charset="-128"/>
              </a:rPr>
              <a:t> プロジェクト計画</a:t>
            </a:r>
            <a:endParaRPr lang="en-US" altLang="ja-JP" sz="4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円/楕円 15"/>
          <p:cNvSpPr/>
          <p:nvPr/>
        </p:nvSpPr>
        <p:spPr>
          <a:xfrm>
            <a:off x="9274840" y="6361569"/>
            <a:ext cx="3729960" cy="3172544"/>
          </a:xfrm>
          <a:prstGeom prst="ellipse">
            <a:avLst/>
          </a:prstGeom>
          <a:ln/>
          <a:scene3d>
            <a:camera prst="orthographicFront"/>
            <a:lightRig rig="threePt" dir="t"/>
          </a:scene3d>
          <a:sp3d>
            <a:bevelT w="152400" h="50800" prst="softRound"/>
          </a:sp3d>
        </p:spPr>
        <p:style>
          <a:lnRef idx="0">
            <a:schemeClr val="accent1"/>
          </a:lnRef>
          <a:fillRef idx="3">
            <a:schemeClr val="accent1"/>
          </a:fillRef>
          <a:effectRef idx="3">
            <a:schemeClr val="accent1"/>
          </a:effectRef>
          <a:fontRef idx="minor">
            <a:schemeClr val="lt1"/>
          </a:fontRef>
        </p:style>
        <p:txBody>
          <a:bodyPr rot="0" spcFirstLastPara="1" vertOverflow="overflow" horzOverflow="overflow" vert="horz" wrap="none" lIns="45719" tIns="45719" rIns="45719" bIns="45719" numCol="1" spcCol="38100" rtlCol="0" anchor="ctr">
            <a:noAutofit/>
          </a:bodyPr>
          <a:lstStyle/>
          <a:p>
            <a:pPr algn="ctr"/>
            <a:r>
              <a:rPr lang="en-US" altLang="ja-JP" sz="4000" b="1" dirty="0">
                <a:latin typeface="Meiryo UI" panose="020B0604030504040204" pitchFamily="50" charset="-128"/>
                <a:ea typeface="Meiryo UI" panose="020B0604030504040204" pitchFamily="50" charset="-128"/>
                <a:cs typeface="Meiryo UI" panose="020B0604030504040204" pitchFamily="50" charset="-128"/>
              </a:rPr>
              <a:t>#9 </a:t>
            </a:r>
            <a:r>
              <a:rPr lang="ja-JP" altLang="en-US" sz="4000" b="1" dirty="0">
                <a:latin typeface="Meiryo UI" panose="020B0604030504040204" pitchFamily="50" charset="-128"/>
                <a:ea typeface="Meiryo UI" panose="020B0604030504040204" pitchFamily="50" charset="-128"/>
                <a:cs typeface="Meiryo UI" panose="020B0604030504040204" pitchFamily="50" charset="-128"/>
              </a:rPr>
              <a:t> 測定と評価</a:t>
            </a:r>
            <a:endParaRPr lang="en-US" altLang="ja-JP" sz="40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2080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Shape 336"/>
          <p:cNvSpPr/>
          <p:nvPr/>
        </p:nvSpPr>
        <p:spPr>
          <a:xfrm>
            <a:off x="793124" y="559697"/>
            <a:ext cx="11418552" cy="745004"/>
          </a:xfrm>
          <a:prstGeom prst="roundRect">
            <a:avLst>
              <a:gd name="adj" fmla="val 25570"/>
            </a:avLst>
          </a:prstGeom>
          <a:solidFill>
            <a:srgbClr val="005493"/>
          </a:solidFill>
          <a:ln w="15875">
            <a:solidFill>
              <a:srgbClr val="005493"/>
            </a:solidFill>
            <a:bevel/>
          </a:ln>
          <a:effectLst>
            <a:outerShdw blurRad="50800" dist="25400" dir="5400000" rotWithShape="0">
              <a:srgbClr val="000000">
                <a:alpha val="28000"/>
              </a:srgbClr>
            </a:outerShdw>
          </a:effectLst>
          <a:extLst>
            <a:ext uri="{C572A759-6A51-4108-AA02-DFA0A04FC94B}">
              <ma14:wrappingTextBoxFlag xmlns:ma14="http://schemas.microsoft.com/office/mac/drawingml/2011/main" xmlns="" val="1"/>
            </a:ext>
          </a:extLst>
        </p:spPr>
        <p:txBody>
          <a:bodyPr lIns="45719" rIns="45719" anchor="ctr"/>
          <a:lstStyle>
            <a:lvl1pPr algn="ctr">
              <a:defRPr sz="4000" b="1">
                <a:solidFill>
                  <a:srgbClr val="FFFFFF"/>
                </a:solidFill>
              </a:defRPr>
            </a:lvl1pPr>
          </a:lstStyle>
          <a:p>
            <a:r>
              <a:rPr lang="ja-JP" altLang="en-US" dirty="0">
                <a:latin typeface="HG丸ｺﾞｼｯｸM-PRO" panose="020F0600000000000000" pitchFamily="50" charset="-128"/>
                <a:ea typeface="HG丸ｺﾞｼｯｸM-PRO" panose="020F0600000000000000" pitchFamily="50" charset="-128"/>
              </a:rPr>
              <a:t>（申請経験者へ）最新情報①</a:t>
            </a:r>
            <a:endParaRPr lang="en-US" altLang="ja-JP" dirty="0">
              <a:latin typeface="HG丸ｺﾞｼｯｸM-PRO" panose="020F0600000000000000" pitchFamily="50" charset="-128"/>
              <a:ea typeface="HG丸ｺﾞｼｯｸM-PRO" panose="020F0600000000000000" pitchFamily="50" charset="-128"/>
            </a:endParaRPr>
          </a:p>
        </p:txBody>
      </p:sp>
      <p:sp>
        <p:nvSpPr>
          <p:cNvPr id="14" name="テキスト ボックス 13"/>
          <p:cNvSpPr txBox="1"/>
          <p:nvPr/>
        </p:nvSpPr>
        <p:spPr>
          <a:xfrm>
            <a:off x="-22924" y="1739087"/>
            <a:ext cx="13027724" cy="6001641"/>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381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chorCtr="0">
            <a:spAutoFit/>
          </a:bodyPr>
          <a:lstStyle/>
          <a:p>
            <a:pPr lvl="0">
              <a:lnSpc>
                <a:spcPct val="200000"/>
              </a:lnSpc>
            </a:pPr>
            <a:r>
              <a:rPr lang="ja-JP" altLang="en-US" sz="3200" dirty="0">
                <a:latin typeface="ＭＳ 明朝" panose="02020609040205080304" pitchFamily="17" charset="-128"/>
                <a:ea typeface="ＭＳ 明朝" panose="02020609040205080304" pitchFamily="17" charset="-128"/>
              </a:rPr>
              <a:t>☑ </a:t>
            </a:r>
            <a:r>
              <a:rPr lang="ja-JP" altLang="en-US" sz="3200" dirty="0">
                <a:latin typeface="HG丸ｺﾞｼｯｸM-PRO" panose="020F0600000000000000" pitchFamily="50" charset="-128"/>
                <a:ea typeface="HG丸ｺﾞｼｯｸM-PRO" panose="020F0600000000000000" pitchFamily="50" charset="-128"/>
              </a:rPr>
              <a:t>地区要件　追加！「代表提唱クラブが</a:t>
            </a:r>
            <a:r>
              <a:rPr lang="en-US" altLang="ja-JP" sz="3200" dirty="0">
                <a:latin typeface="HG丸ｺﾞｼｯｸM-PRO" panose="020F0600000000000000" pitchFamily="50" charset="-128"/>
                <a:ea typeface="HG丸ｺﾞｼｯｸM-PRO" panose="020F0600000000000000" pitchFamily="50" charset="-128"/>
              </a:rPr>
              <a:t>20000</a:t>
            </a:r>
            <a:r>
              <a:rPr lang="ja-JP" altLang="en-US" sz="3200" dirty="0">
                <a:latin typeface="HG丸ｺﾞｼｯｸM-PRO" panose="020F0600000000000000" pitchFamily="50" charset="-128"/>
                <a:ea typeface="HG丸ｺﾞｼｯｸM-PRO" panose="020F0600000000000000" pitchFamily="50" charset="-128"/>
              </a:rPr>
              <a:t>ドルまで、</a:t>
            </a:r>
            <a:endParaRPr lang="en-US" altLang="ja-JP" sz="3200" dirty="0">
              <a:latin typeface="HG丸ｺﾞｼｯｸM-PRO" panose="020F0600000000000000" pitchFamily="50" charset="-128"/>
              <a:ea typeface="HG丸ｺﾞｼｯｸM-PRO" panose="020F0600000000000000" pitchFamily="50" charset="-128"/>
            </a:endParaRPr>
          </a:p>
          <a:p>
            <a:pPr lvl="0">
              <a:lnSpc>
                <a:spcPct val="200000"/>
              </a:lnSpc>
            </a:pPr>
            <a:r>
              <a:rPr lang="ja-JP" altLang="en-US" sz="3200" dirty="0">
                <a:latin typeface="HG丸ｺﾞｼｯｸM-PRO" panose="020F0600000000000000" pitchFamily="50" charset="-128"/>
                <a:ea typeface="HG丸ｺﾞｼｯｸM-PRO" panose="020F0600000000000000" pitchFamily="50" charset="-128"/>
              </a:rPr>
              <a:t>共同提唱クラブ（２クラブまで）は</a:t>
            </a:r>
            <a:r>
              <a:rPr lang="en-US" altLang="ja-JP" sz="3200" dirty="0">
                <a:latin typeface="HG丸ｺﾞｼｯｸM-PRO" panose="020F0600000000000000" pitchFamily="50" charset="-128"/>
                <a:ea typeface="HG丸ｺﾞｼｯｸM-PRO" panose="020F0600000000000000" pitchFamily="50" charset="-128"/>
              </a:rPr>
              <a:t>5000</a:t>
            </a:r>
            <a:r>
              <a:rPr lang="ja-JP" altLang="en-US" sz="3200" dirty="0">
                <a:latin typeface="HG丸ｺﾞｼｯｸM-PRO" panose="020F0600000000000000" pitchFamily="50" charset="-128"/>
                <a:ea typeface="HG丸ｺﾞｼｯｸM-PRO" panose="020F0600000000000000" pitchFamily="50" charset="-128"/>
              </a:rPr>
              <a:t>ドルまでＤＤＦ申請可能」</a:t>
            </a:r>
            <a:endParaRPr lang="en-US" altLang="ja-JP" sz="3200" dirty="0">
              <a:latin typeface="HG丸ｺﾞｼｯｸM-PRO" panose="020F0600000000000000" pitchFamily="50" charset="-128"/>
              <a:ea typeface="HG丸ｺﾞｼｯｸM-PRO" panose="020F0600000000000000" pitchFamily="50" charset="-128"/>
            </a:endParaRPr>
          </a:p>
          <a:p>
            <a:pPr lvl="0">
              <a:lnSpc>
                <a:spcPct val="200000"/>
              </a:lnSpc>
            </a:pPr>
            <a:r>
              <a:rPr lang="ja-JP" altLang="en-US" sz="3200" dirty="0">
                <a:latin typeface="ＭＳ 明朝" panose="02020609040205080304" pitchFamily="17" charset="-128"/>
                <a:ea typeface="ＭＳ 明朝" panose="02020609040205080304" pitchFamily="17" charset="-128"/>
              </a:rPr>
              <a:t>☑ </a:t>
            </a:r>
            <a:r>
              <a:rPr lang="ja-JP" altLang="en-US" sz="3200" dirty="0">
                <a:latin typeface="HG丸ｺﾞｼｯｸM-PRO" panose="020F0600000000000000" pitchFamily="50" charset="-128"/>
                <a:ea typeface="HG丸ｺﾞｼｯｸM-PRO" panose="020F0600000000000000" pitchFamily="50" charset="-128"/>
              </a:rPr>
              <a:t>地区の申請必要書類　追加！「研修計画　ほか」</a:t>
            </a:r>
            <a:endParaRPr lang="en-US" altLang="ja-JP" sz="3200" dirty="0">
              <a:latin typeface="HG丸ｺﾞｼｯｸM-PRO" panose="020F0600000000000000" pitchFamily="50" charset="-128"/>
              <a:ea typeface="HG丸ｺﾞｼｯｸM-PRO" panose="020F0600000000000000" pitchFamily="50" charset="-128"/>
            </a:endParaRPr>
          </a:p>
          <a:p>
            <a:pPr lvl="0">
              <a:lnSpc>
                <a:spcPct val="200000"/>
              </a:lnSpc>
            </a:pPr>
            <a:r>
              <a:rPr lang="ja-JP" altLang="en-US" sz="3200" dirty="0">
                <a:latin typeface="ＭＳ 明朝" panose="02020609040205080304" pitchFamily="17" charset="-128"/>
                <a:ea typeface="ＭＳ 明朝" panose="02020609040205080304" pitchFamily="17" charset="-128"/>
              </a:rPr>
              <a:t>☑ </a:t>
            </a:r>
            <a:r>
              <a:rPr lang="ja-JP" altLang="en-US" sz="3200" dirty="0">
                <a:latin typeface="HG丸ｺﾞｼｯｸM-PRO" panose="020F0600000000000000" pitchFamily="50" charset="-128"/>
                <a:ea typeface="HG丸ｺﾞｼｯｸM-PRO" panose="020F0600000000000000" pitchFamily="50" charset="-128"/>
              </a:rPr>
              <a:t>地区の制約事項　追加！</a:t>
            </a:r>
            <a:endParaRPr lang="en-US" altLang="ja-JP" sz="3200" dirty="0">
              <a:latin typeface="HG丸ｺﾞｼｯｸM-PRO" panose="020F0600000000000000" pitchFamily="50" charset="-128"/>
              <a:ea typeface="HG丸ｺﾞｼｯｸM-PRO" panose="020F0600000000000000" pitchFamily="50" charset="-128"/>
            </a:endParaRPr>
          </a:p>
          <a:p>
            <a:pPr lvl="0">
              <a:lnSpc>
                <a:spcPct val="200000"/>
              </a:lnSpc>
            </a:pPr>
            <a:r>
              <a:rPr lang="ja-JP" altLang="en-US" sz="3200" dirty="0">
                <a:latin typeface="HG丸ｺﾞｼｯｸM-PRO" panose="020F0600000000000000" pitchFamily="50" charset="-128"/>
                <a:ea typeface="HG丸ｺﾞｼｯｸM-PRO" panose="020F0600000000000000" pitchFamily="50" charset="-128"/>
              </a:rPr>
              <a:t>「プロジェクト実施国（奨学金・ＶＴＴ除く）が先進国である」</a:t>
            </a:r>
            <a:endParaRPr lang="en-US" altLang="ja-JP" sz="3200" dirty="0">
              <a:latin typeface="HG丸ｺﾞｼｯｸM-PRO" panose="020F0600000000000000" pitchFamily="50" charset="-128"/>
              <a:ea typeface="HG丸ｺﾞｼｯｸM-PRO" panose="020F0600000000000000" pitchFamily="50" charset="-128"/>
            </a:endParaRPr>
          </a:p>
          <a:p>
            <a:pPr lvl="0">
              <a:lnSpc>
                <a:spcPct val="200000"/>
              </a:lnSpc>
            </a:pPr>
            <a:r>
              <a:rPr lang="ja-JP" altLang="en-US" sz="3200" dirty="0">
                <a:latin typeface="HG丸ｺﾞｼｯｸM-PRO" panose="020F0600000000000000" pitchFamily="50" charset="-128"/>
                <a:ea typeface="HG丸ｺﾞｼｯｸM-PRO" panose="020F0600000000000000" pitchFamily="50" charset="-128"/>
              </a:rPr>
              <a:t>「プロジェクト予算にロータリアンの交通費等経費が含まれている」</a:t>
            </a:r>
            <a:endParaRPr lang="en-US" altLang="ja-JP" sz="3200" dirty="0">
              <a:latin typeface="HG丸ｺﾞｼｯｸM-PRO" panose="020F0600000000000000" pitchFamily="50" charset="-128"/>
              <a:ea typeface="HG丸ｺﾞｼｯｸM-PRO" panose="020F0600000000000000" pitchFamily="50" charset="-128"/>
            </a:endParaRPr>
          </a:p>
        </p:txBody>
      </p:sp>
      <p:sp>
        <p:nvSpPr>
          <p:cNvPr id="2" name="乗算記号 1"/>
          <p:cNvSpPr/>
          <p:nvPr/>
        </p:nvSpPr>
        <p:spPr>
          <a:xfrm>
            <a:off x="11394833" y="5779479"/>
            <a:ext cx="914400" cy="914400"/>
          </a:xfrm>
          <a:prstGeom prst="mathMultiply">
            <a:avLst/>
          </a:prstGeom>
          <a:solidFill>
            <a:srgbClr val="FF0000"/>
          </a:solidFill>
          <a:ln w="15875" cap="flat">
            <a:solidFill>
              <a:schemeClr val="accent1"/>
            </a:solidFill>
            <a:prstDash val="solid"/>
            <a:bevel/>
          </a:ln>
          <a:effectLst>
            <a:outerShdw blurRad="50800" dist="25400" dir="5400000" rotWithShape="0">
              <a:srgbClr val="000000">
                <a:alpha val="28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Tw Cen MT"/>
              <a:ea typeface="Tw Cen MT"/>
              <a:cs typeface="Tw Cen MT"/>
              <a:sym typeface="Tw Cen MT"/>
            </a:endParaRPr>
          </a:p>
        </p:txBody>
      </p:sp>
      <p:sp>
        <p:nvSpPr>
          <p:cNvPr id="7" name="乗算記号 6"/>
          <p:cNvSpPr/>
          <p:nvPr/>
        </p:nvSpPr>
        <p:spPr>
          <a:xfrm>
            <a:off x="12133387" y="6764217"/>
            <a:ext cx="914400" cy="914400"/>
          </a:xfrm>
          <a:prstGeom prst="mathMultiply">
            <a:avLst/>
          </a:prstGeom>
          <a:solidFill>
            <a:srgbClr val="FF0000"/>
          </a:solidFill>
          <a:ln w="15875" cap="flat">
            <a:solidFill>
              <a:schemeClr val="accent1"/>
            </a:solidFill>
            <a:prstDash val="solid"/>
            <a:bevel/>
          </a:ln>
          <a:effectLst>
            <a:outerShdw blurRad="50800" dist="25400" dir="5400000" rotWithShape="0">
              <a:srgbClr val="000000">
                <a:alpha val="28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Tw Cen MT"/>
              <a:ea typeface="Tw Cen MT"/>
              <a:cs typeface="Tw Cen MT"/>
              <a:sym typeface="Tw Cen MT"/>
            </a:endParaRPr>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109" y="8267605"/>
            <a:ext cx="5709272" cy="1171513"/>
          </a:xfrm>
          <a:prstGeom prst="rect">
            <a:avLst/>
          </a:prstGeom>
        </p:spPr>
      </p:pic>
    </p:spTree>
    <p:extLst>
      <p:ext uri="{BB962C8B-B14F-4D97-AF65-F5344CB8AC3E}">
        <p14:creationId xmlns:p14="http://schemas.microsoft.com/office/powerpoint/2010/main" val="2677817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形吹き出し 3"/>
          <p:cNvSpPr/>
          <p:nvPr/>
        </p:nvSpPr>
        <p:spPr>
          <a:xfrm>
            <a:off x="7034980" y="1244514"/>
            <a:ext cx="5714443" cy="1996694"/>
          </a:xfrm>
          <a:prstGeom prst="wedgeEllipseCallout">
            <a:avLst/>
          </a:prstGeom>
          <a:solidFill>
            <a:srgbClr val="FFFFFF"/>
          </a:solidFill>
          <a:ln w="15875" cap="flat">
            <a:solidFill>
              <a:schemeClr val="accent1"/>
            </a:solidFill>
            <a:prstDash val="solid"/>
            <a:bevel/>
          </a:ln>
          <a:effectLst>
            <a:outerShdw blurRad="50800" dist="25400" dir="5400000" rotWithShape="0">
              <a:srgbClr val="000000">
                <a:alpha val="28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Tw Cen MT"/>
              <a:ea typeface="Tw Cen MT"/>
              <a:cs typeface="Tw Cen MT"/>
              <a:sym typeface="Tw Cen MT"/>
            </a:endParaRPr>
          </a:p>
        </p:txBody>
      </p:sp>
      <p:sp>
        <p:nvSpPr>
          <p:cNvPr id="7" name="Shape 341"/>
          <p:cNvSpPr/>
          <p:nvPr/>
        </p:nvSpPr>
        <p:spPr>
          <a:xfrm>
            <a:off x="7318235" y="1749750"/>
            <a:ext cx="5219061" cy="1077218"/>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3600"/>
            </a:lvl1pPr>
          </a:lstStyle>
          <a:p>
            <a:r>
              <a:rPr lang="ja-JP" altLang="en-US" sz="3200" dirty="0">
                <a:latin typeface="HG丸ｺﾞｼｯｸM-PRO" panose="020F0600000000000000" pitchFamily="50" charset="-128"/>
                <a:ea typeface="HG丸ｺﾞｼｯｸM-PRO" panose="020F0600000000000000" pitchFamily="50" charset="-128"/>
              </a:rPr>
              <a:t>１人プラス１０ドルの寄付</a:t>
            </a:r>
            <a:endParaRPr lang="en-US" altLang="ja-JP" sz="3200" dirty="0">
              <a:latin typeface="HG丸ｺﾞｼｯｸM-PRO" panose="020F0600000000000000" pitchFamily="50" charset="-128"/>
              <a:ea typeface="HG丸ｺﾞｼｯｸM-PRO" panose="020F0600000000000000" pitchFamily="50" charset="-128"/>
            </a:endParaRPr>
          </a:p>
          <a:p>
            <a:r>
              <a:rPr lang="ja-JP" altLang="en-US" sz="3200" dirty="0">
                <a:latin typeface="HG丸ｺﾞｼｯｸM-PRO" panose="020F0600000000000000" pitchFamily="50" charset="-128"/>
                <a:ea typeface="HG丸ｺﾞｼｯｸM-PRO" panose="020F0600000000000000" pitchFamily="50" charset="-128"/>
              </a:rPr>
              <a:t>で、ＧＧ１件多くできます</a:t>
            </a:r>
            <a:endParaRPr sz="3200" dirty="0">
              <a:latin typeface="HG丸ｺﾞｼｯｸM-PRO" panose="020F0600000000000000" pitchFamily="50" charset="-128"/>
              <a:ea typeface="HG丸ｺﾞｼｯｸM-PRO" panose="020F0600000000000000" pitchFamily="50" charset="-128"/>
            </a:endParaRPr>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109" y="8267605"/>
            <a:ext cx="5709272" cy="1171513"/>
          </a:xfrm>
          <a:prstGeom prst="rect">
            <a:avLst/>
          </a:prstGeom>
        </p:spPr>
      </p:pic>
      <p:sp>
        <p:nvSpPr>
          <p:cNvPr id="10" name="四角形: 角を丸くする 5"/>
          <p:cNvSpPr/>
          <p:nvPr/>
        </p:nvSpPr>
        <p:spPr>
          <a:xfrm>
            <a:off x="740229" y="3533838"/>
            <a:ext cx="11684000" cy="2385072"/>
          </a:xfrm>
          <a:prstGeom prst="roundRect">
            <a:avLst/>
          </a:prstGeom>
          <a:blipFill>
            <a:blip r:embed="rId4"/>
            <a:tile tx="0" ty="0" sx="100000" sy="100000" flip="none" algn="tl"/>
          </a:blipFill>
          <a:ln w="38100" cap="flat">
            <a:solidFill>
              <a:schemeClr val="bg2">
                <a:lumMod val="50000"/>
              </a:schemeClr>
            </a:solidFill>
            <a:prstDash val="solid"/>
            <a:bevel/>
          </a:ln>
          <a:effectLst>
            <a:innerShdw blurRad="114300">
              <a:prstClr val="black"/>
            </a:innerShdw>
          </a:effectLst>
          <a:scene3d>
            <a:camera prst="orthographicFront"/>
            <a:lightRig rig="threePt" dir="t"/>
          </a:scene3d>
          <a:sp3d>
            <a:bevelT w="114300" prst="artDeco"/>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Tw Cen MT"/>
              <a:ea typeface="Tw Cen MT"/>
              <a:cs typeface="Tw Cen MT"/>
              <a:sym typeface="Tw Cen MT"/>
            </a:endParaRPr>
          </a:p>
        </p:txBody>
      </p:sp>
      <p:sp>
        <p:nvSpPr>
          <p:cNvPr id="11" name="Shape 190"/>
          <p:cNvSpPr/>
          <p:nvPr/>
        </p:nvSpPr>
        <p:spPr>
          <a:xfrm>
            <a:off x="1238447" y="4056960"/>
            <a:ext cx="10527880" cy="1338828"/>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lgn="ctr">
              <a:defRPr sz="6000" b="1">
                <a:solidFill>
                  <a:srgbClr val="005493"/>
                </a:solidFill>
              </a:defRPr>
            </a:lvl1pPr>
          </a:lstStyle>
          <a:p>
            <a:pPr>
              <a:lnSpc>
                <a:spcPct val="150000"/>
              </a:lnSpc>
            </a:pPr>
            <a:r>
              <a:rPr lang="ja-JP" altLang="en-US" sz="5400" dirty="0">
                <a:latin typeface="HG丸ｺﾞｼｯｸM-PRO" panose="020F0600000000000000" pitchFamily="50" charset="-128"/>
                <a:ea typeface="HG丸ｺﾞｼｯｸM-PRO" panose="020F0600000000000000" pitchFamily="50" charset="-128"/>
              </a:rPr>
              <a:t>ご清聴、ありがとうございました</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Shape 336"/>
          <p:cNvSpPr/>
          <p:nvPr/>
        </p:nvSpPr>
        <p:spPr>
          <a:xfrm>
            <a:off x="793124" y="559697"/>
            <a:ext cx="11418552" cy="745004"/>
          </a:xfrm>
          <a:prstGeom prst="roundRect">
            <a:avLst>
              <a:gd name="adj" fmla="val 25570"/>
            </a:avLst>
          </a:prstGeom>
          <a:solidFill>
            <a:srgbClr val="005493"/>
          </a:solidFill>
          <a:ln w="15875">
            <a:solidFill>
              <a:srgbClr val="005493"/>
            </a:solidFill>
            <a:bevel/>
          </a:ln>
          <a:effectLst>
            <a:outerShdw blurRad="50800" dist="25400" dir="5400000" rotWithShape="0">
              <a:srgbClr val="000000">
                <a:alpha val="28000"/>
              </a:srgbClr>
            </a:outerShdw>
          </a:effectLst>
          <a:extLst>
            <a:ext uri="{C572A759-6A51-4108-AA02-DFA0A04FC94B}">
              <ma14:wrappingTextBoxFlag xmlns:ma14="http://schemas.microsoft.com/office/mac/drawingml/2011/main" xmlns="" val="1"/>
            </a:ext>
          </a:extLst>
        </p:spPr>
        <p:txBody>
          <a:bodyPr lIns="45719" rIns="45719" anchor="ctr"/>
          <a:lstStyle>
            <a:lvl1pPr algn="ctr">
              <a:defRPr sz="4000" b="1">
                <a:solidFill>
                  <a:srgbClr val="FFFFFF"/>
                </a:solidFill>
              </a:defRPr>
            </a:lvl1pPr>
          </a:lstStyle>
          <a:p>
            <a:pPr lvl="0" defTabSz="914400" hangingPunct="1">
              <a:defRPr/>
            </a:pPr>
            <a:r>
              <a:rPr lang="ja-JP" altLang="en-US" dirty="0">
                <a:latin typeface="HG丸ｺﾞｼｯｸM-PRO" panose="020F0600000000000000" pitchFamily="50" charset="-128"/>
                <a:ea typeface="HG丸ｺﾞｼｯｸM-PRO" panose="020F0600000000000000" pitchFamily="50" charset="-128"/>
              </a:rPr>
              <a:t>ロータリー財団の補助金制度</a:t>
            </a:r>
          </a:p>
        </p:txBody>
      </p:sp>
      <p:graphicFrame>
        <p:nvGraphicFramePr>
          <p:cNvPr id="6" name="表 5"/>
          <p:cNvGraphicFramePr>
            <a:graphicFrameLocks noGrp="1"/>
          </p:cNvGraphicFramePr>
          <p:nvPr>
            <p:extLst>
              <p:ext uri="{D42A27DB-BD31-4B8C-83A1-F6EECF244321}">
                <p14:modId xmlns:p14="http://schemas.microsoft.com/office/powerpoint/2010/main" val="3420355573"/>
              </p:ext>
            </p:extLst>
          </p:nvPr>
        </p:nvGraphicFramePr>
        <p:xfrm>
          <a:off x="282905" y="2006385"/>
          <a:ext cx="12438990" cy="5782095"/>
        </p:xfrm>
        <a:graphic>
          <a:graphicData uri="http://schemas.openxmlformats.org/drawingml/2006/table">
            <a:tbl>
              <a:tblPr firstRow="1" bandRow="1">
                <a:tableStyleId>{5940675A-B579-460E-94D1-54222C63F5DA}</a:tableStyleId>
              </a:tblPr>
              <a:tblGrid>
                <a:gridCol w="3168870">
                  <a:extLst>
                    <a:ext uri="{9D8B030D-6E8A-4147-A177-3AD203B41FA5}">
                      <a16:colId xmlns:a16="http://schemas.microsoft.com/office/drawing/2014/main" val="2785834472"/>
                    </a:ext>
                  </a:extLst>
                </a:gridCol>
                <a:gridCol w="1854024">
                  <a:extLst>
                    <a:ext uri="{9D8B030D-6E8A-4147-A177-3AD203B41FA5}">
                      <a16:colId xmlns:a16="http://schemas.microsoft.com/office/drawing/2014/main" val="1187119700"/>
                    </a:ext>
                  </a:extLst>
                </a:gridCol>
                <a:gridCol w="1854024">
                  <a:extLst>
                    <a:ext uri="{9D8B030D-6E8A-4147-A177-3AD203B41FA5}">
                      <a16:colId xmlns:a16="http://schemas.microsoft.com/office/drawing/2014/main" val="1940732230"/>
                    </a:ext>
                  </a:extLst>
                </a:gridCol>
                <a:gridCol w="1854024">
                  <a:extLst>
                    <a:ext uri="{9D8B030D-6E8A-4147-A177-3AD203B41FA5}">
                      <a16:colId xmlns:a16="http://schemas.microsoft.com/office/drawing/2014/main" val="3384794630"/>
                    </a:ext>
                  </a:extLst>
                </a:gridCol>
                <a:gridCol w="1854024">
                  <a:extLst>
                    <a:ext uri="{9D8B030D-6E8A-4147-A177-3AD203B41FA5}">
                      <a16:colId xmlns:a16="http://schemas.microsoft.com/office/drawing/2014/main" val="954515651"/>
                    </a:ext>
                  </a:extLst>
                </a:gridCol>
                <a:gridCol w="1854024">
                  <a:extLst>
                    <a:ext uri="{9D8B030D-6E8A-4147-A177-3AD203B41FA5}">
                      <a16:colId xmlns:a16="http://schemas.microsoft.com/office/drawing/2014/main" val="3467610355"/>
                    </a:ext>
                  </a:extLst>
                </a:gridCol>
              </a:tblGrid>
              <a:tr h="1496887">
                <a:tc>
                  <a:txBody>
                    <a:bodyPr/>
                    <a:lstStyle/>
                    <a:p>
                      <a:r>
                        <a:rPr kumimoji="1" lang="ja-JP" altLang="en-US" sz="2800" dirty="0">
                          <a:latin typeface="HG丸ｺﾞｼｯｸM-PRO" panose="020F0600000000000000" pitchFamily="50" charset="-128"/>
                          <a:ea typeface="HG丸ｺﾞｼｯｸM-PRO" panose="020F0600000000000000" pitchFamily="50" charset="-128"/>
                        </a:rPr>
                        <a:t>年度</a:t>
                      </a:r>
                    </a:p>
                  </a:txBody>
                  <a:tcPr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r>
                        <a:rPr kumimoji="1" lang="en-US" altLang="ja-JP" sz="2400" dirty="0">
                          <a:latin typeface="HG丸ｺﾞｼｯｸM-PRO" panose="020F0600000000000000" pitchFamily="50" charset="-128"/>
                          <a:ea typeface="HG丸ｺﾞｼｯｸM-PRO" panose="020F0600000000000000" pitchFamily="50" charset="-128"/>
                        </a:rPr>
                        <a:t>2012-13</a:t>
                      </a:r>
                      <a:endParaRPr kumimoji="1" lang="ja-JP" altLang="en-US" sz="2400" dirty="0">
                        <a:latin typeface="HG丸ｺﾞｼｯｸM-PRO" panose="020F0600000000000000" pitchFamily="50" charset="-128"/>
                        <a:ea typeface="HG丸ｺﾞｼｯｸM-PRO" panose="020F0600000000000000" pitchFamily="50" charset="-128"/>
                      </a:endParaRPr>
                    </a:p>
                  </a:txBody>
                  <a:tcPr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r>
                        <a:rPr kumimoji="1" lang="en-US" altLang="ja-JP" sz="2400" dirty="0">
                          <a:latin typeface="HG丸ｺﾞｼｯｸM-PRO" panose="020F0600000000000000" pitchFamily="50" charset="-128"/>
                          <a:ea typeface="HG丸ｺﾞｼｯｸM-PRO" panose="020F0600000000000000" pitchFamily="50" charset="-128"/>
                        </a:rPr>
                        <a:t>2013-14</a:t>
                      </a:r>
                      <a:endParaRPr kumimoji="1" lang="ja-JP" altLang="en-US" sz="2400" dirty="0">
                        <a:latin typeface="HG丸ｺﾞｼｯｸM-PRO" panose="020F0600000000000000" pitchFamily="50" charset="-128"/>
                        <a:ea typeface="HG丸ｺﾞｼｯｸM-PRO" panose="020F0600000000000000" pitchFamily="50" charset="-128"/>
                      </a:endParaRPr>
                    </a:p>
                  </a:txBody>
                  <a:tcPr anchor="ctr">
                    <a:lnB w="38100" cap="flat" cmpd="sng" algn="ctr">
                      <a:solidFill>
                        <a:schemeClr val="tx1"/>
                      </a:solidFill>
                      <a:prstDash val="solid"/>
                      <a:round/>
                      <a:headEnd type="none" w="med" len="med"/>
                      <a:tailEnd type="none" w="med" len="med"/>
                    </a:lnB>
                  </a:tcPr>
                </a:tc>
                <a:tc>
                  <a:txBody>
                    <a:bodyPr/>
                    <a:lstStyle/>
                    <a:p>
                      <a:r>
                        <a:rPr kumimoji="1" lang="en-US" altLang="ja-JP" sz="2400" dirty="0">
                          <a:latin typeface="HG丸ｺﾞｼｯｸM-PRO" panose="020F0600000000000000" pitchFamily="50" charset="-128"/>
                          <a:ea typeface="HG丸ｺﾞｼｯｸM-PRO" panose="020F0600000000000000" pitchFamily="50" charset="-128"/>
                        </a:rPr>
                        <a:t>2014-15</a:t>
                      </a:r>
                      <a:endParaRPr kumimoji="1" lang="ja-JP" altLang="en-US" sz="2400" dirty="0">
                        <a:latin typeface="HG丸ｺﾞｼｯｸM-PRO" panose="020F0600000000000000" pitchFamily="50" charset="-128"/>
                        <a:ea typeface="HG丸ｺﾞｼｯｸM-PRO" panose="020F0600000000000000" pitchFamily="50" charset="-128"/>
                      </a:endParaRPr>
                    </a:p>
                  </a:txBody>
                  <a:tcPr anchor="ctr">
                    <a:lnB w="38100" cap="flat" cmpd="sng" algn="ctr">
                      <a:solidFill>
                        <a:schemeClr val="tx1"/>
                      </a:solidFill>
                      <a:prstDash val="solid"/>
                      <a:round/>
                      <a:headEnd type="none" w="med" len="med"/>
                      <a:tailEnd type="none" w="med" len="med"/>
                    </a:lnB>
                  </a:tcPr>
                </a:tc>
                <a:tc>
                  <a:txBody>
                    <a:bodyPr/>
                    <a:lstStyle/>
                    <a:p>
                      <a:r>
                        <a:rPr kumimoji="1" lang="en-US" altLang="ja-JP" sz="2400" dirty="0">
                          <a:latin typeface="HG丸ｺﾞｼｯｸM-PRO" panose="020F0600000000000000" pitchFamily="50" charset="-128"/>
                          <a:ea typeface="HG丸ｺﾞｼｯｸM-PRO" panose="020F0600000000000000" pitchFamily="50" charset="-128"/>
                        </a:rPr>
                        <a:t>2015-16</a:t>
                      </a:r>
                      <a:endParaRPr kumimoji="1" lang="ja-JP" altLang="en-US" sz="2400" dirty="0">
                        <a:latin typeface="HG丸ｺﾞｼｯｸM-PRO" panose="020F0600000000000000" pitchFamily="50" charset="-128"/>
                        <a:ea typeface="HG丸ｺﾞｼｯｸM-PRO" panose="020F0600000000000000" pitchFamily="50" charset="-128"/>
                      </a:endParaRPr>
                    </a:p>
                  </a:txBody>
                  <a:tcPr anchor="ctr">
                    <a:lnB w="38100" cap="flat" cmpd="sng" algn="ctr">
                      <a:solidFill>
                        <a:schemeClr val="tx1"/>
                      </a:solidFill>
                      <a:prstDash val="solid"/>
                      <a:round/>
                      <a:headEnd type="none" w="med" len="med"/>
                      <a:tailEnd type="none" w="med" len="med"/>
                    </a:lnB>
                  </a:tcPr>
                </a:tc>
                <a:tc>
                  <a:txBody>
                    <a:bodyPr/>
                    <a:lstStyle/>
                    <a:p>
                      <a:r>
                        <a:rPr kumimoji="1" lang="en-US" altLang="ja-JP" sz="2400" dirty="0">
                          <a:latin typeface="HG丸ｺﾞｼｯｸM-PRO" panose="020F0600000000000000" pitchFamily="50" charset="-128"/>
                          <a:ea typeface="HG丸ｺﾞｼｯｸM-PRO" panose="020F0600000000000000" pitchFamily="50" charset="-128"/>
                        </a:rPr>
                        <a:t>2016-17</a:t>
                      </a:r>
                      <a:r>
                        <a:rPr kumimoji="1" lang="ja-JP" altLang="en-US" sz="2400" dirty="0">
                          <a:latin typeface="HG丸ｺﾞｼｯｸM-PRO" panose="020F0600000000000000" pitchFamily="50" charset="-128"/>
                          <a:ea typeface="HG丸ｺﾞｼｯｸM-PRO" panose="020F0600000000000000" pitchFamily="50" charset="-128"/>
                        </a:rPr>
                        <a:t>（１月末）</a:t>
                      </a:r>
                    </a:p>
                  </a:txBody>
                  <a:tcPr anchor="ct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3074614"/>
                  </a:ext>
                </a:extLst>
              </a:tr>
              <a:tr h="1071302">
                <a:tc>
                  <a:txBody>
                    <a:bodyPr/>
                    <a:lstStyle/>
                    <a:p>
                      <a:r>
                        <a:rPr kumimoji="1" lang="ja-JP" altLang="en-US" sz="2800" dirty="0">
                          <a:latin typeface="HG丸ｺﾞｼｯｸM-PRO" panose="020F0600000000000000" pitchFamily="50" charset="-128"/>
                          <a:ea typeface="HG丸ｺﾞｼｯｸM-PRO" panose="020F0600000000000000" pitchFamily="50" charset="-128"/>
                        </a:rPr>
                        <a:t>会員数</a:t>
                      </a: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r>
                        <a:rPr kumimoji="1" lang="en-US" altLang="ja-JP" sz="2800" dirty="0">
                          <a:latin typeface="HG丸ｺﾞｼｯｸM-PRO" panose="020F0600000000000000" pitchFamily="50" charset="-128"/>
                          <a:ea typeface="HG丸ｺﾞｼｯｸM-PRO" panose="020F0600000000000000" pitchFamily="50" charset="-128"/>
                        </a:rPr>
                        <a:t>3,616</a:t>
                      </a:r>
                      <a:endParaRPr kumimoji="1" lang="ja-JP" altLang="en-US" sz="2800" dirty="0">
                        <a:latin typeface="HG丸ｺﾞｼｯｸM-PRO" panose="020F0600000000000000" pitchFamily="50" charset="-128"/>
                        <a:ea typeface="HG丸ｺﾞｼｯｸM-PRO" panose="020F0600000000000000" pitchFamily="50" charset="-128"/>
                      </a:endParaRP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r>
                        <a:rPr kumimoji="1" lang="en-US" altLang="ja-JP" sz="2800" dirty="0">
                          <a:latin typeface="HG丸ｺﾞｼｯｸM-PRO" panose="020F0600000000000000" pitchFamily="50" charset="-128"/>
                          <a:ea typeface="HG丸ｺﾞｼｯｸM-PRO" panose="020F0600000000000000" pitchFamily="50" charset="-128"/>
                        </a:rPr>
                        <a:t>3,598</a:t>
                      </a:r>
                      <a:endParaRPr kumimoji="1" lang="ja-JP" altLang="en-US" sz="2800" dirty="0">
                        <a:latin typeface="HG丸ｺﾞｼｯｸM-PRO" panose="020F0600000000000000" pitchFamily="50" charset="-128"/>
                        <a:ea typeface="HG丸ｺﾞｼｯｸM-PRO" panose="020F0600000000000000" pitchFamily="50" charset="-128"/>
                      </a:endParaRPr>
                    </a:p>
                  </a:txBody>
                  <a:tcPr anchor="ctr">
                    <a:lnT w="38100" cap="flat" cmpd="sng" algn="ctr">
                      <a:solidFill>
                        <a:schemeClr val="tx1"/>
                      </a:solidFill>
                      <a:prstDash val="solid"/>
                      <a:round/>
                      <a:headEnd type="none" w="med" len="med"/>
                      <a:tailEnd type="none" w="med" len="med"/>
                    </a:lnT>
                  </a:tcPr>
                </a:tc>
                <a:tc>
                  <a:txBody>
                    <a:bodyPr/>
                    <a:lstStyle/>
                    <a:p>
                      <a:r>
                        <a:rPr kumimoji="1" lang="en-US" altLang="ja-JP" sz="2800" dirty="0">
                          <a:latin typeface="HG丸ｺﾞｼｯｸM-PRO" panose="020F0600000000000000" pitchFamily="50" charset="-128"/>
                          <a:ea typeface="HG丸ｺﾞｼｯｸM-PRO" panose="020F0600000000000000" pitchFamily="50" charset="-128"/>
                        </a:rPr>
                        <a:t>3,571</a:t>
                      </a:r>
                      <a:endParaRPr kumimoji="1" lang="ja-JP" altLang="en-US" sz="2800" dirty="0">
                        <a:latin typeface="HG丸ｺﾞｼｯｸM-PRO" panose="020F0600000000000000" pitchFamily="50" charset="-128"/>
                        <a:ea typeface="HG丸ｺﾞｼｯｸM-PRO" panose="020F0600000000000000" pitchFamily="50" charset="-128"/>
                      </a:endParaRPr>
                    </a:p>
                  </a:txBody>
                  <a:tcPr anchor="ctr">
                    <a:lnT w="38100" cap="flat" cmpd="sng" algn="ctr">
                      <a:solidFill>
                        <a:schemeClr val="tx1"/>
                      </a:solidFill>
                      <a:prstDash val="solid"/>
                      <a:round/>
                      <a:headEnd type="none" w="med" len="med"/>
                      <a:tailEnd type="none" w="med" len="med"/>
                    </a:lnT>
                  </a:tcPr>
                </a:tc>
                <a:tc>
                  <a:txBody>
                    <a:bodyPr/>
                    <a:lstStyle/>
                    <a:p>
                      <a:r>
                        <a:rPr kumimoji="1" lang="en-US" altLang="ja-JP" sz="2800" dirty="0">
                          <a:latin typeface="HG丸ｺﾞｼｯｸM-PRO" panose="020F0600000000000000" pitchFamily="50" charset="-128"/>
                          <a:ea typeface="HG丸ｺﾞｼｯｸM-PRO" panose="020F0600000000000000" pitchFamily="50" charset="-128"/>
                        </a:rPr>
                        <a:t>3,568</a:t>
                      </a:r>
                      <a:endParaRPr kumimoji="1" lang="ja-JP" altLang="en-US" sz="2800" dirty="0">
                        <a:latin typeface="HG丸ｺﾞｼｯｸM-PRO" panose="020F0600000000000000" pitchFamily="50" charset="-128"/>
                        <a:ea typeface="HG丸ｺﾞｼｯｸM-PRO" panose="020F0600000000000000" pitchFamily="50" charset="-128"/>
                      </a:endParaRPr>
                    </a:p>
                  </a:txBody>
                  <a:tcPr anchor="ctr">
                    <a:lnT w="38100" cap="flat" cmpd="sng" algn="ctr">
                      <a:solidFill>
                        <a:schemeClr val="tx1"/>
                      </a:solidFill>
                      <a:prstDash val="solid"/>
                      <a:round/>
                      <a:headEnd type="none" w="med" len="med"/>
                      <a:tailEnd type="none" w="med" len="med"/>
                    </a:lnT>
                  </a:tcPr>
                </a:tc>
                <a:tc>
                  <a:txBody>
                    <a:bodyPr/>
                    <a:lstStyle/>
                    <a:p>
                      <a:r>
                        <a:rPr kumimoji="1" lang="en-US" altLang="ja-JP" sz="2800" dirty="0">
                          <a:latin typeface="HG丸ｺﾞｼｯｸM-PRO" panose="020F0600000000000000" pitchFamily="50" charset="-128"/>
                          <a:ea typeface="HG丸ｺﾞｼｯｸM-PRO" panose="020F0600000000000000" pitchFamily="50" charset="-128"/>
                        </a:rPr>
                        <a:t>3,576</a:t>
                      </a:r>
                      <a:endParaRPr kumimoji="1" lang="ja-JP" altLang="en-US" sz="2800" dirty="0">
                        <a:latin typeface="HG丸ｺﾞｼｯｸM-PRO" panose="020F0600000000000000" pitchFamily="50" charset="-128"/>
                        <a:ea typeface="HG丸ｺﾞｼｯｸM-PRO" panose="020F0600000000000000" pitchFamily="50" charset="-128"/>
                      </a:endParaRPr>
                    </a:p>
                  </a:txBody>
                  <a:tcPr anchor="ct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62628502"/>
                  </a:ext>
                </a:extLst>
              </a:tr>
              <a:tr h="1071302">
                <a:tc>
                  <a:txBody>
                    <a:bodyPr/>
                    <a:lstStyle/>
                    <a:p>
                      <a:r>
                        <a:rPr kumimoji="1" lang="ja-JP" altLang="en-US" sz="2800" dirty="0">
                          <a:latin typeface="HG丸ｺﾞｼｯｸM-PRO" panose="020F0600000000000000" pitchFamily="50" charset="-128"/>
                          <a:ea typeface="HG丸ｺﾞｼｯｸM-PRO" panose="020F0600000000000000" pitchFamily="50" charset="-128"/>
                        </a:rPr>
                        <a:t>年次基金寄付</a:t>
                      </a:r>
                    </a:p>
                  </a:txBody>
                  <a:tcPr anchor="ctr">
                    <a:lnR w="38100" cap="flat" cmpd="sng" algn="ctr">
                      <a:solidFill>
                        <a:schemeClr val="tx1"/>
                      </a:solidFill>
                      <a:prstDash val="solid"/>
                      <a:round/>
                      <a:headEnd type="none" w="med" len="med"/>
                      <a:tailEnd type="none" w="med" len="med"/>
                    </a:lnR>
                  </a:tcPr>
                </a:tc>
                <a:tc>
                  <a:txBody>
                    <a:bodyPr/>
                    <a:lstStyle/>
                    <a:p>
                      <a:r>
                        <a:rPr kumimoji="1" lang="en-US" altLang="ja-JP" sz="2400" dirty="0">
                          <a:latin typeface="HG丸ｺﾞｼｯｸM-PRO" panose="020F0600000000000000" pitchFamily="50" charset="-128"/>
                          <a:ea typeface="HG丸ｺﾞｼｯｸM-PRO" panose="020F0600000000000000" pitchFamily="50" charset="-128"/>
                        </a:rPr>
                        <a:t>$683,896</a:t>
                      </a:r>
                      <a:endParaRPr kumimoji="1" lang="ja-JP" altLang="en-US" sz="2400" dirty="0">
                        <a:latin typeface="HG丸ｺﾞｼｯｸM-PRO" panose="020F0600000000000000" pitchFamily="50" charset="-128"/>
                        <a:ea typeface="HG丸ｺﾞｼｯｸM-PRO" panose="020F0600000000000000" pitchFamily="50" charset="-128"/>
                      </a:endParaRPr>
                    </a:p>
                  </a:txBody>
                  <a:tcPr anchor="ctr">
                    <a:lnL w="38100" cap="flat" cmpd="sng" algn="ctr">
                      <a:solidFill>
                        <a:schemeClr val="tx1"/>
                      </a:solidFill>
                      <a:prstDash val="solid"/>
                      <a:round/>
                      <a:headEnd type="none" w="med" len="med"/>
                      <a:tailEnd type="none" w="med" len="med"/>
                    </a:lnL>
                  </a:tcPr>
                </a:tc>
                <a:tc>
                  <a:txBody>
                    <a:bodyPr/>
                    <a:lstStyle/>
                    <a:p>
                      <a:r>
                        <a:rPr kumimoji="1" lang="en-US" altLang="ja-JP" sz="2400" dirty="0">
                          <a:latin typeface="HG丸ｺﾞｼｯｸM-PRO" panose="020F0600000000000000" pitchFamily="50" charset="-128"/>
                          <a:ea typeface="HG丸ｺﾞｼｯｸM-PRO" panose="020F0600000000000000" pitchFamily="50" charset="-128"/>
                        </a:rPr>
                        <a:t>$580,889</a:t>
                      </a:r>
                      <a:endParaRPr kumimoji="1" lang="ja-JP" altLang="en-US" sz="2400" dirty="0">
                        <a:latin typeface="HG丸ｺﾞｼｯｸM-PRO" panose="020F0600000000000000" pitchFamily="50" charset="-128"/>
                        <a:ea typeface="HG丸ｺﾞｼｯｸM-PRO" panose="020F0600000000000000" pitchFamily="50" charset="-128"/>
                      </a:endParaRPr>
                    </a:p>
                  </a:txBody>
                  <a:tcPr anchor="ctr"/>
                </a:tc>
                <a:tc>
                  <a:txBody>
                    <a:bodyPr/>
                    <a:lstStyle/>
                    <a:p>
                      <a:r>
                        <a:rPr kumimoji="1" lang="en-US" altLang="ja-JP" sz="2400" dirty="0">
                          <a:latin typeface="HG丸ｺﾞｼｯｸM-PRO" panose="020F0600000000000000" pitchFamily="50" charset="-128"/>
                          <a:ea typeface="HG丸ｺﾞｼｯｸM-PRO" panose="020F0600000000000000" pitchFamily="50" charset="-128"/>
                        </a:rPr>
                        <a:t>$583,991</a:t>
                      </a:r>
                      <a:endParaRPr kumimoji="1" lang="ja-JP" altLang="en-US" sz="2400" dirty="0">
                        <a:latin typeface="HG丸ｺﾞｼｯｸM-PRO" panose="020F0600000000000000" pitchFamily="50" charset="-128"/>
                        <a:ea typeface="HG丸ｺﾞｼｯｸM-PRO" panose="020F0600000000000000" pitchFamily="50" charset="-128"/>
                      </a:endParaRPr>
                    </a:p>
                  </a:txBody>
                  <a:tcPr anchor="ctr"/>
                </a:tc>
                <a:tc>
                  <a:txBody>
                    <a:bodyPr/>
                    <a:lstStyle/>
                    <a:p>
                      <a:r>
                        <a:rPr kumimoji="1" lang="en-US" altLang="ja-JP" sz="2400" dirty="0">
                          <a:latin typeface="HG丸ｺﾞｼｯｸM-PRO" panose="020F0600000000000000" pitchFamily="50" charset="-128"/>
                          <a:ea typeface="HG丸ｺﾞｼｯｸM-PRO" panose="020F0600000000000000" pitchFamily="50" charset="-128"/>
                        </a:rPr>
                        <a:t>$589,740</a:t>
                      </a:r>
                      <a:endParaRPr kumimoji="1" lang="ja-JP" altLang="en-US" sz="2400" dirty="0">
                        <a:latin typeface="HG丸ｺﾞｼｯｸM-PRO" panose="020F0600000000000000" pitchFamily="50" charset="-128"/>
                        <a:ea typeface="HG丸ｺﾞｼｯｸM-PRO" panose="020F0600000000000000" pitchFamily="50" charset="-128"/>
                      </a:endParaRPr>
                    </a:p>
                  </a:txBody>
                  <a:tcPr anchor="ctr"/>
                </a:tc>
                <a:tc>
                  <a:txBody>
                    <a:bodyPr/>
                    <a:lstStyle/>
                    <a:p>
                      <a:r>
                        <a:rPr kumimoji="1" lang="en-US" altLang="ja-JP" sz="2400" dirty="0">
                          <a:latin typeface="HG丸ｺﾞｼｯｸM-PRO" panose="020F0600000000000000" pitchFamily="50" charset="-128"/>
                          <a:ea typeface="HG丸ｺﾞｼｯｸM-PRO" panose="020F0600000000000000" pitchFamily="50" charset="-128"/>
                        </a:rPr>
                        <a:t>$504,593</a:t>
                      </a:r>
                      <a:endParaRPr kumimoji="1" lang="ja-JP" altLang="en-US" sz="2400"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3809822173"/>
                  </a:ext>
                </a:extLst>
              </a:tr>
              <a:tr h="1071302">
                <a:tc>
                  <a:txBody>
                    <a:bodyPr/>
                    <a:lstStyle/>
                    <a:p>
                      <a:r>
                        <a:rPr kumimoji="1" lang="ja-JP" altLang="en-US" sz="2800" b="1" dirty="0">
                          <a:latin typeface="HG丸ｺﾞｼｯｸM-PRO" panose="020F0600000000000000" pitchFamily="50" charset="-128"/>
                          <a:ea typeface="HG丸ｺﾞｼｯｸM-PRO" panose="020F0600000000000000" pitchFamily="50" charset="-128"/>
                        </a:rPr>
                        <a:t>（一人あたり）</a:t>
                      </a:r>
                    </a:p>
                  </a:txBody>
                  <a:tcPr anchor="ctr">
                    <a:lnR w="38100" cap="flat" cmpd="sng" algn="ctr">
                      <a:solidFill>
                        <a:schemeClr val="tx1"/>
                      </a:solidFill>
                      <a:prstDash val="solid"/>
                      <a:round/>
                      <a:headEnd type="none" w="med" len="med"/>
                      <a:tailEnd type="none" w="med" len="med"/>
                    </a:lnR>
                  </a:tcPr>
                </a:tc>
                <a:tc>
                  <a:txBody>
                    <a:bodyPr/>
                    <a:lstStyle/>
                    <a:p>
                      <a:r>
                        <a:rPr kumimoji="1" lang="en-US" altLang="ja-JP" sz="2800" b="1" dirty="0">
                          <a:latin typeface="HG丸ｺﾞｼｯｸM-PRO" panose="020F0600000000000000" pitchFamily="50" charset="-128"/>
                          <a:ea typeface="HG丸ｺﾞｼｯｸM-PRO" panose="020F0600000000000000" pitchFamily="50" charset="-128"/>
                        </a:rPr>
                        <a:t>$190.87</a:t>
                      </a:r>
                      <a:endParaRPr kumimoji="1" lang="ja-JP" altLang="en-US" sz="2800" b="1" dirty="0">
                        <a:latin typeface="HG丸ｺﾞｼｯｸM-PRO" panose="020F0600000000000000" pitchFamily="50" charset="-128"/>
                        <a:ea typeface="HG丸ｺﾞｼｯｸM-PRO" panose="020F0600000000000000" pitchFamily="50" charset="-128"/>
                      </a:endParaRPr>
                    </a:p>
                  </a:txBody>
                  <a:tcPr anchor="ctr">
                    <a:lnL w="38100" cap="flat" cmpd="sng" algn="ctr">
                      <a:solidFill>
                        <a:schemeClr val="tx1"/>
                      </a:solidFill>
                      <a:prstDash val="solid"/>
                      <a:round/>
                      <a:headEnd type="none" w="med" len="med"/>
                      <a:tailEnd type="none" w="med" len="med"/>
                    </a:lnL>
                  </a:tcPr>
                </a:tc>
                <a:tc>
                  <a:txBody>
                    <a:bodyPr/>
                    <a:lstStyle/>
                    <a:p>
                      <a:r>
                        <a:rPr kumimoji="1" lang="en-US" altLang="ja-JP" sz="2800" b="1" dirty="0">
                          <a:latin typeface="HG丸ｺﾞｼｯｸM-PRO" panose="020F0600000000000000" pitchFamily="50" charset="-128"/>
                          <a:ea typeface="HG丸ｺﾞｼｯｸM-PRO" panose="020F0600000000000000" pitchFamily="50" charset="-128"/>
                        </a:rPr>
                        <a:t>$161.45</a:t>
                      </a:r>
                      <a:endParaRPr kumimoji="1" lang="ja-JP" altLang="en-US" sz="2800" b="1" dirty="0">
                        <a:latin typeface="HG丸ｺﾞｼｯｸM-PRO" panose="020F0600000000000000" pitchFamily="50" charset="-128"/>
                        <a:ea typeface="HG丸ｺﾞｼｯｸM-PRO" panose="020F0600000000000000" pitchFamily="50" charset="-128"/>
                      </a:endParaRPr>
                    </a:p>
                  </a:txBody>
                  <a:tcPr anchor="ctr"/>
                </a:tc>
                <a:tc>
                  <a:txBody>
                    <a:bodyPr/>
                    <a:lstStyle/>
                    <a:p>
                      <a:r>
                        <a:rPr kumimoji="1" lang="en-US" altLang="ja-JP" sz="2800" b="1" dirty="0">
                          <a:latin typeface="HG丸ｺﾞｼｯｸM-PRO" panose="020F0600000000000000" pitchFamily="50" charset="-128"/>
                          <a:ea typeface="HG丸ｺﾞｼｯｸM-PRO" panose="020F0600000000000000" pitchFamily="50" charset="-128"/>
                        </a:rPr>
                        <a:t>$163.54</a:t>
                      </a:r>
                      <a:endParaRPr kumimoji="1" lang="ja-JP" altLang="en-US" sz="2800" b="1" dirty="0">
                        <a:latin typeface="HG丸ｺﾞｼｯｸM-PRO" panose="020F0600000000000000" pitchFamily="50" charset="-128"/>
                        <a:ea typeface="HG丸ｺﾞｼｯｸM-PRO" panose="020F0600000000000000" pitchFamily="50" charset="-128"/>
                      </a:endParaRPr>
                    </a:p>
                  </a:txBody>
                  <a:tcPr anchor="ctr"/>
                </a:tc>
                <a:tc>
                  <a:txBody>
                    <a:bodyPr/>
                    <a:lstStyle/>
                    <a:p>
                      <a:r>
                        <a:rPr kumimoji="1" lang="en-US" altLang="ja-JP" sz="2800" b="1" dirty="0">
                          <a:latin typeface="HG丸ｺﾞｼｯｸM-PRO" panose="020F0600000000000000" pitchFamily="50" charset="-128"/>
                          <a:ea typeface="HG丸ｺﾞｼｯｸM-PRO" panose="020F0600000000000000" pitchFamily="50" charset="-128"/>
                        </a:rPr>
                        <a:t>$165.29</a:t>
                      </a:r>
                      <a:endParaRPr kumimoji="1" lang="ja-JP" altLang="en-US" sz="2800" b="1" dirty="0">
                        <a:latin typeface="HG丸ｺﾞｼｯｸM-PRO" panose="020F0600000000000000" pitchFamily="50" charset="-128"/>
                        <a:ea typeface="HG丸ｺﾞｼｯｸM-PRO" panose="020F0600000000000000" pitchFamily="50" charset="-128"/>
                      </a:endParaRPr>
                    </a:p>
                  </a:txBody>
                  <a:tcPr anchor="ctr"/>
                </a:tc>
                <a:tc>
                  <a:txBody>
                    <a:bodyPr/>
                    <a:lstStyle/>
                    <a:p>
                      <a:r>
                        <a:rPr kumimoji="1" lang="en-US" altLang="ja-JP" sz="2800" b="1" dirty="0">
                          <a:latin typeface="HG丸ｺﾞｼｯｸM-PRO" panose="020F0600000000000000" pitchFamily="50" charset="-128"/>
                          <a:ea typeface="HG丸ｺﾞｼｯｸM-PRO" panose="020F0600000000000000" pitchFamily="50" charset="-128"/>
                        </a:rPr>
                        <a:t>$141.11</a:t>
                      </a:r>
                      <a:endParaRPr kumimoji="1" lang="ja-JP" altLang="en-US" sz="2800" b="1"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2223411134"/>
                  </a:ext>
                </a:extLst>
              </a:tr>
              <a:tr h="1071302">
                <a:tc>
                  <a:txBody>
                    <a:bodyPr/>
                    <a:lstStyle/>
                    <a:p>
                      <a:r>
                        <a:rPr kumimoji="1" lang="ja-JP" altLang="en-US" sz="2800" dirty="0">
                          <a:latin typeface="HG丸ｺﾞｼｯｸM-PRO" panose="020F0600000000000000" pitchFamily="50" charset="-128"/>
                          <a:ea typeface="HG丸ｺﾞｼｯｸM-PRO" panose="020F0600000000000000" pitchFamily="50" charset="-128"/>
                        </a:rPr>
                        <a:t>恒久基金寄付</a:t>
                      </a:r>
                    </a:p>
                  </a:txBody>
                  <a:tcPr anchor="ctr">
                    <a:lnR w="38100" cap="flat" cmpd="sng" algn="ctr">
                      <a:solidFill>
                        <a:schemeClr val="tx1"/>
                      </a:solidFill>
                      <a:prstDash val="solid"/>
                      <a:round/>
                      <a:headEnd type="none" w="med" len="med"/>
                      <a:tailEnd type="none" w="med" len="med"/>
                    </a:lnR>
                  </a:tcPr>
                </a:tc>
                <a:tc>
                  <a:txBody>
                    <a:bodyPr/>
                    <a:lstStyle/>
                    <a:p>
                      <a:r>
                        <a:rPr kumimoji="1" lang="en-US" altLang="ja-JP" sz="2400" dirty="0">
                          <a:latin typeface="HG丸ｺﾞｼｯｸM-PRO" panose="020F0600000000000000" pitchFamily="50" charset="-128"/>
                          <a:ea typeface="HG丸ｺﾞｼｯｸM-PRO" panose="020F0600000000000000" pitchFamily="50" charset="-128"/>
                        </a:rPr>
                        <a:t>$152,707</a:t>
                      </a:r>
                      <a:endParaRPr kumimoji="1" lang="ja-JP" altLang="en-US" sz="2400" dirty="0">
                        <a:latin typeface="HG丸ｺﾞｼｯｸM-PRO" panose="020F0600000000000000" pitchFamily="50" charset="-128"/>
                        <a:ea typeface="HG丸ｺﾞｼｯｸM-PRO" panose="020F0600000000000000" pitchFamily="50" charset="-128"/>
                      </a:endParaRPr>
                    </a:p>
                  </a:txBody>
                  <a:tcPr anchor="ctr">
                    <a:lnL w="38100" cap="flat" cmpd="sng" algn="ctr">
                      <a:solidFill>
                        <a:schemeClr val="tx1"/>
                      </a:solidFill>
                      <a:prstDash val="solid"/>
                      <a:round/>
                      <a:headEnd type="none" w="med" len="med"/>
                      <a:tailEnd type="none" w="med" len="med"/>
                    </a:lnL>
                  </a:tcPr>
                </a:tc>
                <a:tc>
                  <a:txBody>
                    <a:bodyPr/>
                    <a:lstStyle/>
                    <a:p>
                      <a:r>
                        <a:rPr kumimoji="1" lang="en-US" altLang="ja-JP" sz="2800" dirty="0">
                          <a:latin typeface="HG丸ｺﾞｼｯｸM-PRO" panose="020F0600000000000000" pitchFamily="50" charset="-128"/>
                          <a:ea typeface="HG丸ｺﾞｼｯｸM-PRO" panose="020F0600000000000000" pitchFamily="50" charset="-128"/>
                        </a:rPr>
                        <a:t>$52,000</a:t>
                      </a:r>
                      <a:endParaRPr kumimoji="1" lang="ja-JP" altLang="en-US" sz="2800" dirty="0">
                        <a:latin typeface="HG丸ｺﾞｼｯｸM-PRO" panose="020F0600000000000000" pitchFamily="50" charset="-128"/>
                        <a:ea typeface="HG丸ｺﾞｼｯｸM-PRO" panose="020F0600000000000000" pitchFamily="50" charset="-128"/>
                      </a:endParaRPr>
                    </a:p>
                  </a:txBody>
                  <a:tcPr anchor="ctr"/>
                </a:tc>
                <a:tc>
                  <a:txBody>
                    <a:bodyPr/>
                    <a:lstStyle/>
                    <a:p>
                      <a:r>
                        <a:rPr kumimoji="1" lang="en-US" altLang="ja-JP" sz="2800" dirty="0">
                          <a:latin typeface="HG丸ｺﾞｼｯｸM-PRO" panose="020F0600000000000000" pitchFamily="50" charset="-128"/>
                          <a:ea typeface="HG丸ｺﾞｼｯｸM-PRO" panose="020F0600000000000000" pitchFamily="50" charset="-128"/>
                        </a:rPr>
                        <a:t>$51,231</a:t>
                      </a:r>
                      <a:endParaRPr kumimoji="1" lang="ja-JP" altLang="en-US" sz="2800" dirty="0">
                        <a:latin typeface="HG丸ｺﾞｼｯｸM-PRO" panose="020F0600000000000000" pitchFamily="50" charset="-128"/>
                        <a:ea typeface="HG丸ｺﾞｼｯｸM-PRO" panose="020F0600000000000000" pitchFamily="50" charset="-128"/>
                      </a:endParaRPr>
                    </a:p>
                  </a:txBody>
                  <a:tcPr anchor="ctr"/>
                </a:tc>
                <a:tc>
                  <a:txBody>
                    <a:bodyPr/>
                    <a:lstStyle/>
                    <a:p>
                      <a:r>
                        <a:rPr kumimoji="1" lang="en-US" altLang="ja-JP" sz="2800" dirty="0">
                          <a:latin typeface="HG丸ｺﾞｼｯｸM-PRO" panose="020F0600000000000000" pitchFamily="50" charset="-128"/>
                          <a:ea typeface="HG丸ｺﾞｼｯｸM-PRO" panose="020F0600000000000000" pitchFamily="50" charset="-128"/>
                        </a:rPr>
                        <a:t>$49,948</a:t>
                      </a:r>
                      <a:endParaRPr kumimoji="1" lang="ja-JP" altLang="en-US" sz="2800" dirty="0">
                        <a:latin typeface="HG丸ｺﾞｼｯｸM-PRO" panose="020F0600000000000000" pitchFamily="50" charset="-128"/>
                        <a:ea typeface="HG丸ｺﾞｼｯｸM-PRO" panose="020F0600000000000000" pitchFamily="50" charset="-128"/>
                      </a:endParaRPr>
                    </a:p>
                  </a:txBody>
                  <a:tcPr anchor="ctr"/>
                </a:tc>
                <a:tc>
                  <a:txBody>
                    <a:bodyPr/>
                    <a:lstStyle/>
                    <a:p>
                      <a:r>
                        <a:rPr kumimoji="1" lang="en-US" altLang="ja-JP" sz="2800" dirty="0">
                          <a:latin typeface="HG丸ｺﾞｼｯｸM-PRO" panose="020F0600000000000000" pitchFamily="50" charset="-128"/>
                          <a:ea typeface="HG丸ｺﾞｼｯｸM-PRO" panose="020F0600000000000000" pitchFamily="50" charset="-128"/>
                        </a:rPr>
                        <a:t>$78,300</a:t>
                      </a:r>
                      <a:endParaRPr kumimoji="1" lang="ja-JP" altLang="en-US" sz="2800"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420400498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109" y="8267605"/>
            <a:ext cx="5709272" cy="1171513"/>
          </a:xfrm>
          <a:prstGeom prst="rect">
            <a:avLst/>
          </a:prstGeom>
        </p:spPr>
      </p:pic>
    </p:spTree>
    <p:extLst>
      <p:ext uri="{BB962C8B-B14F-4D97-AF65-F5344CB8AC3E}">
        <p14:creationId xmlns:p14="http://schemas.microsoft.com/office/powerpoint/2010/main" val="2936735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Shape 336"/>
          <p:cNvSpPr/>
          <p:nvPr/>
        </p:nvSpPr>
        <p:spPr>
          <a:xfrm>
            <a:off x="793124" y="559697"/>
            <a:ext cx="11418552" cy="745004"/>
          </a:xfrm>
          <a:prstGeom prst="roundRect">
            <a:avLst>
              <a:gd name="adj" fmla="val 25570"/>
            </a:avLst>
          </a:prstGeom>
          <a:solidFill>
            <a:srgbClr val="005493"/>
          </a:solidFill>
          <a:ln w="15875">
            <a:solidFill>
              <a:srgbClr val="005493"/>
            </a:solidFill>
            <a:bevel/>
          </a:ln>
          <a:effectLst>
            <a:outerShdw blurRad="50800" dist="25400" dir="5400000" rotWithShape="0">
              <a:srgbClr val="000000">
                <a:alpha val="28000"/>
              </a:srgbClr>
            </a:outerShdw>
          </a:effectLst>
          <a:extLst>
            <a:ext uri="{C572A759-6A51-4108-AA02-DFA0A04FC94B}">
              <ma14:wrappingTextBoxFlag xmlns:ma14="http://schemas.microsoft.com/office/mac/drawingml/2011/main" xmlns="" val="1"/>
            </a:ext>
          </a:extLst>
        </p:spPr>
        <p:txBody>
          <a:bodyPr lIns="45719" rIns="45719" anchor="ctr"/>
          <a:lstStyle>
            <a:lvl1pPr algn="ctr">
              <a:defRPr sz="4000" b="1">
                <a:solidFill>
                  <a:srgbClr val="FFFFFF"/>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dirty="0">
                <a:latin typeface="HG丸ｺﾞｼｯｸM-PRO" panose="020F0600000000000000" pitchFamily="50" charset="-128"/>
                <a:ea typeface="HG丸ｺﾞｼｯｸM-PRO" panose="020F0600000000000000" pitchFamily="50" charset="-128"/>
              </a:rPr>
              <a:t>財団補助金　クラブ申請実績</a:t>
            </a:r>
            <a:endParaRPr kumimoji="0" lang="en-US" sz="40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endParaRPr>
          </a:p>
        </p:txBody>
      </p:sp>
      <p:sp>
        <p:nvSpPr>
          <p:cNvPr id="6" name="四角形: 角を丸くする 5"/>
          <p:cNvSpPr/>
          <p:nvPr/>
        </p:nvSpPr>
        <p:spPr>
          <a:xfrm>
            <a:off x="740229" y="3684264"/>
            <a:ext cx="11684000" cy="2385072"/>
          </a:xfrm>
          <a:prstGeom prst="roundRect">
            <a:avLst/>
          </a:prstGeom>
          <a:blipFill>
            <a:blip r:embed="rId3"/>
            <a:tile tx="0" ty="0" sx="100000" sy="100000" flip="none" algn="tl"/>
          </a:blipFill>
          <a:ln w="38100" cap="flat">
            <a:solidFill>
              <a:schemeClr val="bg2">
                <a:lumMod val="50000"/>
              </a:schemeClr>
            </a:solidFill>
            <a:prstDash val="solid"/>
            <a:bevel/>
          </a:ln>
          <a:effectLst>
            <a:innerShdw blurRad="114300">
              <a:prstClr val="black"/>
            </a:innerShdw>
          </a:effectLst>
          <a:scene3d>
            <a:camera prst="orthographicFront"/>
            <a:lightRig rig="threePt" dir="t"/>
          </a:scene3d>
          <a:sp3d>
            <a:bevelT w="114300" prst="artDeco"/>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Tw Cen MT"/>
              <a:ea typeface="Tw Cen MT"/>
              <a:cs typeface="Tw Cen MT"/>
              <a:sym typeface="Tw Cen MT"/>
            </a:endParaRPr>
          </a:p>
        </p:txBody>
      </p:sp>
      <p:sp>
        <p:nvSpPr>
          <p:cNvPr id="8" name="Shape 190"/>
          <p:cNvSpPr/>
          <p:nvPr/>
        </p:nvSpPr>
        <p:spPr>
          <a:xfrm>
            <a:off x="740229" y="4415135"/>
            <a:ext cx="11684000" cy="92333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chor="ctr">
            <a:spAutoFit/>
          </a:bodyPr>
          <a:lstStyle>
            <a:lvl1pPr algn="ctr">
              <a:defRPr sz="6000" b="1">
                <a:solidFill>
                  <a:srgbClr val="005493"/>
                </a:solidFill>
              </a:defRPr>
            </a:lvl1pPr>
          </a:lstStyle>
          <a:p>
            <a:r>
              <a:rPr lang="ja-JP" altLang="en-US" sz="5400" dirty="0">
                <a:solidFill>
                  <a:srgbClr val="002060"/>
                </a:solidFill>
                <a:latin typeface="HG丸ｺﾞｼｯｸM-PRO" panose="020F0600000000000000" pitchFamily="50" charset="-128"/>
                <a:ea typeface="HG丸ｺﾞｼｯｸM-PRO" panose="020F0600000000000000" pitchFamily="50" charset="-128"/>
              </a:rPr>
              <a:t>配布書類　参照</a:t>
            </a:r>
            <a:endParaRPr lang="en-US" sz="5400" dirty="0">
              <a:solidFill>
                <a:srgbClr val="002060"/>
              </a:solidFill>
              <a:latin typeface="HG丸ｺﾞｼｯｸM-PRO" panose="020F0600000000000000" pitchFamily="50" charset="-128"/>
              <a:ea typeface="HG丸ｺﾞｼｯｸM-PRO" panose="020F0600000000000000" pitchFamily="50" charset="-128"/>
            </a:endParaRPr>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109" y="8267605"/>
            <a:ext cx="5709272" cy="1171513"/>
          </a:xfrm>
          <a:prstGeom prst="rect">
            <a:avLst/>
          </a:prstGeom>
        </p:spPr>
      </p:pic>
    </p:spTree>
    <p:extLst>
      <p:ext uri="{BB962C8B-B14F-4D97-AF65-F5344CB8AC3E}">
        <p14:creationId xmlns:p14="http://schemas.microsoft.com/office/powerpoint/2010/main" val="919104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biLevel thresh="50000"/>
            <a:extLst>
              <a:ext uri="{28A0092B-C50C-407E-A947-70E740481C1C}">
                <a14:useLocalDpi xmlns:a14="http://schemas.microsoft.com/office/drawing/2010/main" val="0"/>
              </a:ext>
            </a:extLst>
          </a:blip>
          <a:srcRect/>
          <a:stretch>
            <a:fillRect/>
          </a:stretch>
        </p:blipFill>
        <p:spPr bwMode="auto">
          <a:xfrm>
            <a:off x="317500" y="5038749"/>
            <a:ext cx="12368213" cy="2959100"/>
          </a:xfrm>
          <a:prstGeom prst="rect">
            <a:avLst/>
          </a:prstGeom>
          <a:noFill/>
          <a:ln w="38100">
            <a:solidFill>
              <a:schemeClr val="tx1"/>
            </a:solidFill>
            <a:miter lim="800000"/>
            <a:headEnd/>
            <a:tailEnd/>
          </a:ln>
        </p:spPr>
      </p:pic>
      <p:pic>
        <p:nvPicPr>
          <p:cNvPr id="4098" name="Picture 2"/>
          <p:cNvPicPr>
            <a:picLocks noChangeAspect="1" noChangeArrowheads="1"/>
          </p:cNvPicPr>
          <p:nvPr/>
        </p:nvPicPr>
        <p:blipFill>
          <a:blip r:embed="rId4">
            <a:biLevel thresh="50000"/>
            <a:extLst>
              <a:ext uri="{28A0092B-C50C-407E-A947-70E740481C1C}">
                <a14:useLocalDpi xmlns:a14="http://schemas.microsoft.com/office/drawing/2010/main" val="0"/>
              </a:ext>
            </a:extLst>
          </a:blip>
          <a:srcRect/>
          <a:stretch>
            <a:fillRect/>
          </a:stretch>
        </p:blipFill>
        <p:spPr bwMode="auto">
          <a:xfrm>
            <a:off x="330200" y="660345"/>
            <a:ext cx="12342813" cy="4191000"/>
          </a:xfrm>
          <a:prstGeom prst="rect">
            <a:avLst/>
          </a:prstGeom>
          <a:noFill/>
          <a:ln w="38100">
            <a:solidFill>
              <a:schemeClr val="tx1"/>
            </a:solidFill>
            <a:miter lim="800000"/>
            <a:headEnd/>
            <a:tailEnd/>
          </a:ln>
        </p:spPr>
      </p:pic>
      <p:sp>
        <p:nvSpPr>
          <p:cNvPr id="336" name="Shape 336"/>
          <p:cNvSpPr/>
          <p:nvPr/>
        </p:nvSpPr>
        <p:spPr>
          <a:xfrm>
            <a:off x="793124" y="559697"/>
            <a:ext cx="11418552" cy="745004"/>
          </a:xfrm>
          <a:prstGeom prst="roundRect">
            <a:avLst>
              <a:gd name="adj" fmla="val 25570"/>
            </a:avLst>
          </a:prstGeom>
          <a:solidFill>
            <a:srgbClr val="005493"/>
          </a:solidFill>
          <a:ln w="15875">
            <a:solidFill>
              <a:srgbClr val="005493"/>
            </a:solidFill>
            <a:bevel/>
          </a:ln>
          <a:effectLst>
            <a:outerShdw blurRad="50800" dist="25400" dir="5400000" rotWithShape="0">
              <a:srgbClr val="000000">
                <a:alpha val="28000"/>
              </a:srgbClr>
            </a:outerShdw>
          </a:effectLst>
          <a:extLst>
            <a:ext uri="{C572A759-6A51-4108-AA02-DFA0A04FC94B}">
              <ma14:wrappingTextBoxFlag xmlns:ma14="http://schemas.microsoft.com/office/mac/drawingml/2011/main" xmlns="" val="1"/>
            </a:ext>
          </a:extLst>
        </p:spPr>
        <p:txBody>
          <a:bodyPr lIns="45719" rIns="45719" anchor="ctr"/>
          <a:lstStyle>
            <a:lvl1pPr algn="ctr">
              <a:defRPr sz="4000" b="1">
                <a:solidFill>
                  <a:srgbClr val="FFFFFF"/>
                </a:solidFill>
              </a:defRPr>
            </a:lvl1pPr>
          </a:lstStyle>
          <a:p>
            <a:r>
              <a:rPr lang="ja-JP" altLang="en-US" dirty="0">
                <a:latin typeface="HG丸ｺﾞｼｯｸM-PRO" panose="020F0600000000000000" pitchFamily="50" charset="-128"/>
                <a:ea typeface="HG丸ｺﾞｼｯｸM-PRO" panose="020F0600000000000000" pitchFamily="50" charset="-128"/>
              </a:rPr>
              <a:t>財団プログラムはこちらで確認！</a:t>
            </a:r>
            <a:endParaRPr lang="en-US" altLang="ja-JP" dirty="0">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5109" y="8267605"/>
            <a:ext cx="5709272" cy="1171513"/>
          </a:xfrm>
          <a:prstGeom prst="rect">
            <a:avLst/>
          </a:prstGeom>
        </p:spPr>
      </p:pic>
    </p:spTree>
    <p:extLst>
      <p:ext uri="{BB962C8B-B14F-4D97-AF65-F5344CB8AC3E}">
        <p14:creationId xmlns:p14="http://schemas.microsoft.com/office/powerpoint/2010/main" val="1634620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30" y="1541504"/>
            <a:ext cx="12666540" cy="670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6" name="Shape 336"/>
          <p:cNvSpPr/>
          <p:nvPr/>
        </p:nvSpPr>
        <p:spPr>
          <a:xfrm>
            <a:off x="793124" y="559697"/>
            <a:ext cx="11418552" cy="745004"/>
          </a:xfrm>
          <a:prstGeom prst="roundRect">
            <a:avLst>
              <a:gd name="adj" fmla="val 25570"/>
            </a:avLst>
          </a:prstGeom>
          <a:solidFill>
            <a:srgbClr val="005493"/>
          </a:solidFill>
          <a:ln w="15875">
            <a:solidFill>
              <a:srgbClr val="005493"/>
            </a:solidFill>
            <a:bevel/>
          </a:ln>
          <a:effectLst>
            <a:outerShdw blurRad="50800" dist="25400" dir="5400000" rotWithShape="0">
              <a:srgbClr val="000000">
                <a:alpha val="28000"/>
              </a:srgbClr>
            </a:outerShdw>
          </a:effectLst>
          <a:extLst>
            <a:ext uri="{C572A759-6A51-4108-AA02-DFA0A04FC94B}">
              <ma14:wrappingTextBoxFlag xmlns:ma14="http://schemas.microsoft.com/office/mac/drawingml/2011/main" xmlns="" val="1"/>
            </a:ext>
          </a:extLst>
        </p:spPr>
        <p:txBody>
          <a:bodyPr lIns="45719" rIns="45719" anchor="ctr"/>
          <a:lstStyle>
            <a:lvl1pPr algn="ctr">
              <a:defRPr sz="4000" b="1">
                <a:solidFill>
                  <a:srgbClr val="FFFFFF"/>
                </a:solidFill>
              </a:defRPr>
            </a:lvl1pPr>
          </a:lstStyle>
          <a:p>
            <a:pPr lvl="0" defTabSz="914400" hangingPunct="1">
              <a:defRPr/>
            </a:pPr>
            <a:r>
              <a:rPr lang="ja-JP" altLang="en-US" dirty="0">
                <a:latin typeface="HG丸ｺﾞｼｯｸM-PRO" panose="020F0600000000000000" pitchFamily="50" charset="-128"/>
                <a:ea typeface="HG丸ｺﾞｼｯｸM-PRO" panose="020F0600000000000000" pitchFamily="50" charset="-128"/>
              </a:rPr>
              <a:t>ロータリー財団の補助金制度</a:t>
            </a:r>
          </a:p>
        </p:txBody>
      </p:sp>
      <p:sp>
        <p:nvSpPr>
          <p:cNvPr id="3" name="スライド番号プレースホルダー 2"/>
          <p:cNvSpPr>
            <a:spLocks noGrp="1"/>
          </p:cNvSpPr>
          <p:nvPr>
            <p:ph type="sldNum" sz="quarter"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6CB4B4D-7CA3-9044-876B-883B54F8677D}" type="slidenum">
              <a:rPr kumimoji="0" lang="en-US" altLang="ja-JP"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ja-JP" altLang="en-US" sz="1800" b="0" i="0" u="none" strike="noStrike" kern="0" cap="none" spc="0" normalizeH="0" baseline="0" noProof="0">
              <a:ln>
                <a:noFill/>
              </a:ln>
              <a:solidFill>
                <a:sysClr val="windowText" lastClr="000000"/>
              </a:solidFill>
              <a:effectLst/>
              <a:uLnTx/>
              <a:uFillTx/>
            </a:endParaRPr>
          </a:p>
        </p:txBody>
      </p:sp>
      <p:sp>
        <p:nvSpPr>
          <p:cNvPr id="35" name="Shape 144"/>
          <p:cNvSpPr/>
          <p:nvPr/>
        </p:nvSpPr>
        <p:spPr>
          <a:xfrm>
            <a:off x="7395734" y="4336534"/>
            <a:ext cx="5155143" cy="18201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5" y="4083"/>
                </a:lnTo>
                <a:lnTo>
                  <a:pt x="905" y="20913"/>
                </a:lnTo>
                <a:cubicBezTo>
                  <a:pt x="905" y="21292"/>
                  <a:pt x="972" y="21600"/>
                  <a:pt x="1056" y="21600"/>
                </a:cubicBezTo>
                <a:lnTo>
                  <a:pt x="21449" y="21600"/>
                </a:lnTo>
                <a:cubicBezTo>
                  <a:pt x="21532" y="21600"/>
                  <a:pt x="21600" y="21292"/>
                  <a:pt x="21600" y="20913"/>
                </a:cubicBezTo>
                <a:lnTo>
                  <a:pt x="21600" y="2640"/>
                </a:lnTo>
                <a:cubicBezTo>
                  <a:pt x="21600" y="2261"/>
                  <a:pt x="21532" y="1953"/>
                  <a:pt x="21449" y="1953"/>
                </a:cubicBezTo>
                <a:lnTo>
                  <a:pt x="1889" y="1953"/>
                </a:lnTo>
                <a:lnTo>
                  <a:pt x="0" y="0"/>
                </a:lnTo>
                <a:close/>
              </a:path>
            </a:pathLst>
          </a:custGeom>
          <a:blipFill>
            <a:blip r:embed="rId4"/>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p>
            <a:pPr algn="ctr" defTabSz="914400" fontAlgn="base" hangingPunct="1">
              <a:lnSpc>
                <a:spcPct val="150000"/>
              </a:lnSpc>
              <a:spcBef>
                <a:spcPct val="0"/>
              </a:spcBef>
              <a:spcAft>
                <a:spcPct val="0"/>
              </a:spcAft>
              <a:defRPr sz="3500">
                <a:solidFill>
                  <a:srgbClr val="FFFFFF"/>
                </a:solidFill>
              </a:defRPr>
            </a:pPr>
            <a:r>
              <a:rPr lang="ja-JP" altLang="en-US" sz="2800" kern="12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a:t>
            </a:r>
            <a:r>
              <a:rPr sz="2800" kern="1200" dirty="0" err="1">
                <a:solidFill>
                  <a:srgbClr val="FFFFFF"/>
                </a:solidFill>
                <a:latin typeface="Meiryo UI" panose="020B0604030504040204" pitchFamily="50" charset="-128"/>
                <a:ea typeface="Meiryo UI" panose="020B0604030504040204" pitchFamily="50" charset="-128"/>
                <a:cs typeface="Meiryo UI" panose="020B0604030504040204" pitchFamily="50" charset="-128"/>
              </a:rPr>
              <a:t>財団ガイドラインに沿って</a:t>
            </a:r>
            <a:r>
              <a:rPr sz="2800" kern="12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a:t>
            </a:r>
            <a:endParaRPr lang="en-US" sz="2800" kern="1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fontAlgn="base" hangingPunct="1">
              <a:lnSpc>
                <a:spcPct val="150000"/>
              </a:lnSpc>
              <a:spcBef>
                <a:spcPct val="0"/>
              </a:spcBef>
              <a:spcAft>
                <a:spcPct val="0"/>
              </a:spcAft>
              <a:defRPr sz="3500">
                <a:solidFill>
                  <a:srgbClr val="FFFFFF"/>
                </a:solidFill>
              </a:defRPr>
            </a:pPr>
            <a:r>
              <a:rPr lang="ja-JP" altLang="en-US" sz="2800" kern="12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a:t>
            </a:r>
            <a:r>
              <a:rPr sz="2800" kern="1200" dirty="0" err="1">
                <a:solidFill>
                  <a:srgbClr val="FFFFFF"/>
                </a:solidFill>
                <a:latin typeface="Meiryo UI" panose="020B0604030504040204" pitchFamily="50" charset="-128"/>
                <a:ea typeface="Meiryo UI" panose="020B0604030504040204" pitchFamily="50" charset="-128"/>
                <a:cs typeface="Meiryo UI" panose="020B0604030504040204" pitchFamily="50" charset="-128"/>
              </a:rPr>
              <a:t>クラブが財団に申請する補助金</a:t>
            </a:r>
            <a:endParaRPr sz="2800" kern="1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Shape 144"/>
          <p:cNvSpPr/>
          <p:nvPr/>
        </p:nvSpPr>
        <p:spPr>
          <a:xfrm>
            <a:off x="6212670" y="7187010"/>
            <a:ext cx="6338207" cy="21170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5" y="4083"/>
                </a:lnTo>
                <a:lnTo>
                  <a:pt x="905" y="20913"/>
                </a:lnTo>
                <a:cubicBezTo>
                  <a:pt x="905" y="21292"/>
                  <a:pt x="972" y="21600"/>
                  <a:pt x="1056" y="21600"/>
                </a:cubicBezTo>
                <a:lnTo>
                  <a:pt x="21449" y="21600"/>
                </a:lnTo>
                <a:cubicBezTo>
                  <a:pt x="21532" y="21600"/>
                  <a:pt x="21600" y="21292"/>
                  <a:pt x="21600" y="20913"/>
                </a:cubicBezTo>
                <a:lnTo>
                  <a:pt x="21600" y="2640"/>
                </a:lnTo>
                <a:cubicBezTo>
                  <a:pt x="21600" y="2261"/>
                  <a:pt x="21532" y="1953"/>
                  <a:pt x="21449" y="1953"/>
                </a:cubicBezTo>
                <a:lnTo>
                  <a:pt x="1889" y="1953"/>
                </a:lnTo>
                <a:lnTo>
                  <a:pt x="0" y="0"/>
                </a:lnTo>
                <a:close/>
              </a:path>
            </a:pathLst>
          </a:custGeom>
          <a:blipFill>
            <a:blip r:embed="rId4"/>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p>
            <a:pPr defTabSz="914400" fontAlgn="base" hangingPunct="1">
              <a:lnSpc>
                <a:spcPct val="150000"/>
              </a:lnSpc>
              <a:spcBef>
                <a:spcPct val="0"/>
              </a:spcBef>
              <a:spcAft>
                <a:spcPct val="0"/>
              </a:spcAft>
              <a:defRPr sz="3500">
                <a:solidFill>
                  <a:srgbClr val="FFFFFF"/>
                </a:solidFill>
              </a:defRPr>
            </a:pPr>
            <a:r>
              <a:rPr lang="ja-JP" altLang="en-US" sz="2800" kern="1200" dirty="0">
                <a:solidFill>
                  <a:srgbClr val="FFFFFF"/>
                </a:solidFill>
                <a:latin typeface="Arial" pitchFamily="34" charset="0"/>
                <a:ea typeface="ヒラギノ角ゴ Pro W3" pitchFamily="-84" charset="-128"/>
                <a:cs typeface="+mn-cs"/>
              </a:rPr>
              <a:t>　 </a:t>
            </a:r>
            <a:r>
              <a:rPr lang="ja-JP" altLang="en-US" sz="2800" kern="12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財団</a:t>
            </a:r>
            <a:r>
              <a:rPr lang="ja-JP" altLang="en-US" sz="2800" u="sng" kern="12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と地区</a:t>
            </a:r>
            <a:r>
              <a:rPr lang="ja-JP" altLang="en-US" sz="2800" kern="12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が定めたガイドラインに</a:t>
            </a:r>
            <a:endParaRPr lang="en-US" altLang="ja-JP" sz="2800" kern="1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a:p>
            <a:pPr defTabSz="914400" fontAlgn="base" hangingPunct="1">
              <a:lnSpc>
                <a:spcPct val="150000"/>
              </a:lnSpc>
              <a:spcBef>
                <a:spcPct val="0"/>
              </a:spcBef>
              <a:spcAft>
                <a:spcPct val="0"/>
              </a:spcAft>
              <a:defRPr sz="3500">
                <a:solidFill>
                  <a:srgbClr val="FFFFFF"/>
                </a:solidFill>
              </a:defRPr>
            </a:pPr>
            <a:r>
              <a:rPr lang="ja-JP" altLang="en-US" sz="2800" kern="12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沿って、クラブが地区に申請する補助金</a:t>
            </a:r>
          </a:p>
        </p:txBody>
      </p:sp>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5109" y="8267605"/>
            <a:ext cx="5709272" cy="1171513"/>
          </a:xfrm>
          <a:prstGeom prst="rect">
            <a:avLst/>
          </a:prstGeom>
        </p:spPr>
      </p:pic>
    </p:spTree>
    <p:extLst>
      <p:ext uri="{BB962C8B-B14F-4D97-AF65-F5344CB8AC3E}">
        <p14:creationId xmlns:p14="http://schemas.microsoft.com/office/powerpoint/2010/main" val="3788967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Shape 336"/>
          <p:cNvSpPr/>
          <p:nvPr/>
        </p:nvSpPr>
        <p:spPr>
          <a:xfrm>
            <a:off x="793124" y="559697"/>
            <a:ext cx="11418552" cy="745004"/>
          </a:xfrm>
          <a:prstGeom prst="roundRect">
            <a:avLst>
              <a:gd name="adj" fmla="val 25570"/>
            </a:avLst>
          </a:prstGeom>
          <a:solidFill>
            <a:srgbClr val="005493"/>
          </a:solidFill>
          <a:ln w="15875">
            <a:solidFill>
              <a:srgbClr val="005493"/>
            </a:solidFill>
            <a:bevel/>
          </a:ln>
          <a:effectLst>
            <a:outerShdw blurRad="50800" dist="25400" dir="5400000" rotWithShape="0">
              <a:srgbClr val="000000">
                <a:alpha val="28000"/>
              </a:srgbClr>
            </a:outerShdw>
          </a:effectLst>
          <a:extLst>
            <a:ext uri="{C572A759-6A51-4108-AA02-DFA0A04FC94B}">
              <ma14:wrappingTextBoxFlag xmlns:ma14="http://schemas.microsoft.com/office/mac/drawingml/2011/main" xmlns="" val="1"/>
            </a:ext>
          </a:extLst>
        </p:spPr>
        <p:txBody>
          <a:bodyPr lIns="45719" rIns="45719" anchor="ctr"/>
          <a:lstStyle>
            <a:lvl1pPr algn="ctr">
              <a:defRPr sz="4000" b="1">
                <a:solidFill>
                  <a:srgbClr val="FFFFFF"/>
                </a:solidFill>
              </a:defRPr>
            </a:lvl1pPr>
          </a:lstStyle>
          <a:p>
            <a:pPr lvl="0" defTabSz="914400" hangingPunct="1">
              <a:defRPr/>
            </a:pPr>
            <a:r>
              <a:rPr lang="en-US" altLang="ja-JP" dirty="0">
                <a:latin typeface="HG丸ｺﾞｼｯｸM-PRO" panose="020F0600000000000000" pitchFamily="50" charset="-128"/>
                <a:ea typeface="HG丸ｺﾞｼｯｸM-PRO" panose="020F0600000000000000" pitchFamily="50" charset="-128"/>
              </a:rPr>
              <a:t>201</a:t>
            </a:r>
            <a:r>
              <a:rPr lang="ja-JP" altLang="en-US" dirty="0">
                <a:latin typeface="HG丸ｺﾞｼｯｸM-PRO" panose="020F0600000000000000" pitchFamily="50" charset="-128"/>
                <a:ea typeface="HG丸ｺﾞｼｯｸM-PRO" panose="020F0600000000000000" pitchFamily="50" charset="-128"/>
              </a:rPr>
              <a:t>７年　グローバル補助金申請スケジュール</a:t>
            </a:r>
          </a:p>
        </p:txBody>
      </p:sp>
      <p:sp>
        <p:nvSpPr>
          <p:cNvPr id="5" name="テキスト ボックス 4"/>
          <p:cNvSpPr txBox="1"/>
          <p:nvPr/>
        </p:nvSpPr>
        <p:spPr>
          <a:xfrm>
            <a:off x="109218" y="2665324"/>
            <a:ext cx="12786364" cy="3416318"/>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381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chorCtr="0">
            <a:spAutoFit/>
          </a:bodyPr>
          <a:lstStyle/>
          <a:p>
            <a:pPr>
              <a:lnSpc>
                <a:spcPct val="150000"/>
              </a:lnSpc>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次年度申請分</a:t>
            </a:r>
            <a:r>
              <a:rPr lang="en-US" altLang="ja-JP" sz="3600" dirty="0">
                <a:latin typeface="HG丸ｺﾞｼｯｸM-PRO" panose="020F0600000000000000" pitchFamily="50" charset="-128"/>
                <a:ea typeface="HG丸ｺﾞｼｯｸM-PRO" panose="020F0600000000000000" pitchFamily="50" charset="-128"/>
              </a:rPr>
              <a:t>】</a:t>
            </a:r>
          </a:p>
          <a:p>
            <a:pPr>
              <a:lnSpc>
                <a:spcPct val="150000"/>
              </a:lnSpc>
            </a:pPr>
            <a:r>
              <a:rPr lang="ja-JP" altLang="en-US" sz="3600" dirty="0">
                <a:latin typeface="ＭＳ 明朝" panose="02020609040205080304" pitchFamily="17" charset="-128"/>
                <a:ea typeface="ＭＳ 明朝" panose="02020609040205080304" pitchFamily="17" charset="-128"/>
              </a:rPr>
              <a:t>☑ </a:t>
            </a:r>
            <a:r>
              <a:rPr lang="ja-JP" altLang="en-US" sz="3600" strike="sngStrike" dirty="0">
                <a:latin typeface="HG丸ｺﾞｼｯｸM-PRO" panose="020F0600000000000000" pitchFamily="50" charset="-128"/>
                <a:ea typeface="HG丸ｺﾞｼｯｸM-PRO" panose="020F0600000000000000" pitchFamily="50" charset="-128"/>
              </a:rPr>
              <a:t>２０１７年２月４日　補助金管理セミナー出席</a:t>
            </a:r>
          </a:p>
          <a:p>
            <a:pPr>
              <a:lnSpc>
                <a:spcPct val="150000"/>
              </a:lnSpc>
            </a:pPr>
            <a:r>
              <a:rPr lang="ja-JP" altLang="en-US" sz="3600" dirty="0">
                <a:latin typeface="ＭＳ 明朝" panose="02020609040205080304" pitchFamily="17" charset="-128"/>
                <a:ea typeface="ＭＳ 明朝" panose="02020609040205080304" pitchFamily="17" charset="-128"/>
              </a:rPr>
              <a:t>☑ </a:t>
            </a:r>
            <a:r>
              <a:rPr lang="ja-JP" altLang="en-US" sz="3600" dirty="0">
                <a:latin typeface="HG丸ｺﾞｼｯｸM-PRO" panose="020F0600000000000000" pitchFamily="50" charset="-128"/>
                <a:ea typeface="HG丸ｺﾞｼｯｸM-PRO" panose="020F0600000000000000" pitchFamily="50" charset="-128"/>
              </a:rPr>
              <a:t>地区申請（財団オンライン申請も同時期）</a:t>
            </a:r>
          </a:p>
          <a:p>
            <a:pPr>
              <a:lnSpc>
                <a:spcPct val="150000"/>
              </a:lnSpc>
            </a:pPr>
            <a:r>
              <a:rPr lang="ja-JP" altLang="en-US" sz="3600" dirty="0">
                <a:latin typeface="ＭＳ 明朝" panose="02020609040205080304" pitchFamily="17" charset="-128"/>
                <a:ea typeface="ＭＳ 明朝" panose="02020609040205080304" pitchFamily="17" charset="-128"/>
              </a:rPr>
              <a:t>☑ </a:t>
            </a:r>
            <a:r>
              <a:rPr lang="ja-JP" altLang="en-US" sz="3600" dirty="0">
                <a:latin typeface="HG丸ｺﾞｼｯｸM-PRO" panose="020F0600000000000000" pitchFamily="50" charset="-128"/>
                <a:ea typeface="HG丸ｺﾞｼｯｸM-PRO" panose="020F0600000000000000" pitchFamily="50" charset="-128"/>
              </a:rPr>
              <a:t>２０１７年７月１日より申請承認開始</a:t>
            </a: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109" y="8267605"/>
            <a:ext cx="5709272" cy="1171513"/>
          </a:xfrm>
          <a:prstGeom prst="rect">
            <a:avLst/>
          </a:prstGeom>
        </p:spPr>
      </p:pic>
    </p:spTree>
    <p:extLst>
      <p:ext uri="{BB962C8B-B14F-4D97-AF65-F5344CB8AC3E}">
        <p14:creationId xmlns:p14="http://schemas.microsoft.com/office/powerpoint/2010/main" val="312080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Shape 336"/>
          <p:cNvSpPr/>
          <p:nvPr/>
        </p:nvSpPr>
        <p:spPr>
          <a:xfrm>
            <a:off x="793124" y="559697"/>
            <a:ext cx="11418552" cy="745004"/>
          </a:xfrm>
          <a:prstGeom prst="roundRect">
            <a:avLst>
              <a:gd name="adj" fmla="val 25570"/>
            </a:avLst>
          </a:prstGeom>
          <a:solidFill>
            <a:srgbClr val="005493"/>
          </a:solidFill>
          <a:ln w="15875">
            <a:solidFill>
              <a:srgbClr val="005493"/>
            </a:solidFill>
            <a:bevel/>
          </a:ln>
          <a:effectLst>
            <a:outerShdw blurRad="50800" dist="25400" dir="5400000" rotWithShape="0">
              <a:srgbClr val="000000">
                <a:alpha val="28000"/>
              </a:srgbClr>
            </a:outerShdw>
          </a:effectLst>
          <a:extLst>
            <a:ext uri="{C572A759-6A51-4108-AA02-DFA0A04FC94B}">
              <ma14:wrappingTextBoxFlag xmlns:ma14="http://schemas.microsoft.com/office/mac/drawingml/2011/main" xmlns="" val="1"/>
            </a:ext>
          </a:extLst>
        </p:spPr>
        <p:txBody>
          <a:bodyPr lIns="45719" rIns="45719" anchor="ctr"/>
          <a:lstStyle>
            <a:lvl1pPr algn="ctr">
              <a:defRPr sz="4000" b="1">
                <a:solidFill>
                  <a:srgbClr val="FFFFFF"/>
                </a:solidFill>
              </a:defRPr>
            </a:lvl1pPr>
          </a:lstStyle>
          <a:p>
            <a:pPr lvl="0" defTabSz="914400" hangingPunct="1">
              <a:defRPr/>
            </a:pPr>
            <a:r>
              <a:rPr lang="ja-JP" altLang="en-US" dirty="0">
                <a:latin typeface="HG丸ｺﾞｼｯｸM-PRO" panose="020F0600000000000000" pitchFamily="50" charset="-128"/>
                <a:ea typeface="HG丸ｺﾞｼｯｸM-PRO" panose="020F0600000000000000" pitchFamily="50" charset="-128"/>
              </a:rPr>
              <a:t>グローバル補助金の特徴</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576682"/>
            <a:ext cx="12784083" cy="7095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109" y="8267605"/>
            <a:ext cx="5709272" cy="1171513"/>
          </a:xfrm>
          <a:prstGeom prst="rect">
            <a:avLst/>
          </a:prstGeom>
        </p:spPr>
      </p:pic>
    </p:spTree>
    <p:extLst>
      <p:ext uri="{BB962C8B-B14F-4D97-AF65-F5344CB8AC3E}">
        <p14:creationId xmlns:p14="http://schemas.microsoft.com/office/powerpoint/2010/main" val="3270408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Shape 336"/>
          <p:cNvSpPr/>
          <p:nvPr/>
        </p:nvSpPr>
        <p:spPr>
          <a:xfrm>
            <a:off x="793124" y="63302"/>
            <a:ext cx="11418552" cy="1556487"/>
          </a:xfrm>
          <a:prstGeom prst="roundRect">
            <a:avLst>
              <a:gd name="adj" fmla="val 25570"/>
            </a:avLst>
          </a:prstGeom>
          <a:solidFill>
            <a:srgbClr val="005493"/>
          </a:solidFill>
          <a:ln w="15875">
            <a:solidFill>
              <a:srgbClr val="005493"/>
            </a:solidFill>
            <a:bevel/>
          </a:ln>
          <a:effectLst>
            <a:outerShdw blurRad="50800" dist="25400" dir="5400000" rotWithShape="0">
              <a:srgbClr val="000000">
                <a:alpha val="28000"/>
              </a:srgbClr>
            </a:outerShdw>
          </a:effectLst>
          <a:extLst>
            <a:ext uri="{C572A759-6A51-4108-AA02-DFA0A04FC94B}">
              <ma14:wrappingTextBoxFlag xmlns:ma14="http://schemas.microsoft.com/office/mac/drawingml/2011/main" xmlns="" val="1"/>
            </a:ext>
          </a:extLst>
        </p:spPr>
        <p:txBody>
          <a:bodyPr lIns="45719" rIns="45719" anchor="ctr"/>
          <a:lstStyle>
            <a:lvl1pPr algn="ctr">
              <a:defRPr sz="4000" b="1">
                <a:solidFill>
                  <a:srgbClr val="FFFFFF"/>
                </a:solidFill>
              </a:defRPr>
            </a:lvl1pPr>
          </a:lstStyle>
          <a:p>
            <a:pPr lvl="0" defTabSz="914400" hangingPunct="1">
              <a:defRPr/>
            </a:pPr>
            <a:r>
              <a:rPr lang="ja-JP" altLang="en-US" dirty="0">
                <a:latin typeface="HG丸ｺﾞｼｯｸM-PRO" panose="020F0600000000000000" pitchFamily="50" charset="-128"/>
                <a:ea typeface="HG丸ｺﾞｼｯｸM-PRO" panose="020F0600000000000000" pitchFamily="50" charset="-128"/>
              </a:rPr>
              <a:t>財団</a:t>
            </a:r>
            <a:r>
              <a:rPr lang="en-US" altLang="ja-JP" dirty="0">
                <a:latin typeface="HG丸ｺﾞｼｯｸM-PRO" panose="020F0600000000000000" pitchFamily="50" charset="-128"/>
                <a:ea typeface="HG丸ｺﾞｼｯｸM-PRO" panose="020F0600000000000000" pitchFamily="50" charset="-128"/>
              </a:rPr>
              <a:t>100</a:t>
            </a:r>
            <a:r>
              <a:rPr lang="ja-JP" altLang="en-US" dirty="0">
                <a:latin typeface="HG丸ｺﾞｼｯｸM-PRO" panose="020F0600000000000000" pitchFamily="50" charset="-128"/>
                <a:ea typeface="HG丸ｺﾞｼｯｸM-PRO" panose="020F0600000000000000" pitchFamily="50" charset="-128"/>
              </a:rPr>
              <a:t>周年を記念して</a:t>
            </a:r>
            <a:r>
              <a:rPr lang="en-US" altLang="ja-JP" dirty="0">
                <a:latin typeface="HG丸ｺﾞｼｯｸM-PRO" panose="020F0600000000000000" pitchFamily="50" charset="-128"/>
                <a:ea typeface="HG丸ｺﾞｼｯｸM-PRO" panose="020F0600000000000000" pitchFamily="50" charset="-128"/>
              </a:rPr>
              <a:t>20</a:t>
            </a:r>
            <a:r>
              <a:rPr lang="ja-JP" altLang="en-US" dirty="0">
                <a:latin typeface="HG丸ｺﾞｼｯｸM-PRO" panose="020F0600000000000000" pitchFamily="50" charset="-128"/>
                <a:ea typeface="HG丸ｺﾞｼｯｸM-PRO" panose="020F0600000000000000" pitchFamily="50" charset="-128"/>
              </a:rPr>
              <a:t>の優れたグローバル補助金プロジェクトを紹介</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853" y="1801886"/>
            <a:ext cx="10612846" cy="7951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7033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Shape 336"/>
          <p:cNvSpPr/>
          <p:nvPr/>
        </p:nvSpPr>
        <p:spPr>
          <a:xfrm>
            <a:off x="793124" y="559697"/>
            <a:ext cx="11418552" cy="745004"/>
          </a:xfrm>
          <a:prstGeom prst="roundRect">
            <a:avLst>
              <a:gd name="adj" fmla="val 25570"/>
            </a:avLst>
          </a:prstGeom>
          <a:solidFill>
            <a:srgbClr val="005493"/>
          </a:solidFill>
          <a:ln w="15875">
            <a:solidFill>
              <a:srgbClr val="005493"/>
            </a:solidFill>
            <a:bevel/>
          </a:ln>
          <a:effectLst>
            <a:outerShdw blurRad="50800" dist="25400" dir="5400000" rotWithShape="0">
              <a:srgbClr val="000000">
                <a:alpha val="28000"/>
              </a:srgbClr>
            </a:outerShdw>
          </a:effectLst>
          <a:extLst>
            <a:ext uri="{C572A759-6A51-4108-AA02-DFA0A04FC94B}">
              <ma14:wrappingTextBoxFlag xmlns:ma14="http://schemas.microsoft.com/office/mac/drawingml/2011/main" xmlns="" val="1"/>
            </a:ext>
          </a:extLst>
        </p:spPr>
        <p:txBody>
          <a:bodyPr lIns="45719" rIns="45719" anchor="ctr"/>
          <a:lstStyle>
            <a:lvl1pPr algn="ctr">
              <a:defRPr sz="4000" b="1">
                <a:solidFill>
                  <a:srgbClr val="FFFFFF"/>
                </a:solidFill>
              </a:defRPr>
            </a:lvl1pPr>
          </a:lstStyle>
          <a:p>
            <a:pPr lvl="0" defTabSz="914400" hangingPunct="1">
              <a:defRPr/>
            </a:pPr>
            <a:r>
              <a:rPr lang="ja-JP" altLang="en-US" dirty="0">
                <a:latin typeface="HG丸ｺﾞｼｯｸM-PRO" panose="020F0600000000000000" pitchFamily="50" charset="-128"/>
                <a:ea typeface="HG丸ｺﾞｼｯｸM-PRO" panose="020F0600000000000000" pitchFamily="50" charset="-128"/>
              </a:rPr>
              <a:t>グローバル補助金の特徴</a:t>
            </a:r>
          </a:p>
        </p:txBody>
      </p:sp>
      <p:sp>
        <p:nvSpPr>
          <p:cNvPr id="5" name="Shape 257"/>
          <p:cNvSpPr/>
          <p:nvPr/>
        </p:nvSpPr>
        <p:spPr>
          <a:xfrm>
            <a:off x="446651" y="7100053"/>
            <a:ext cx="3901777" cy="1017133"/>
          </a:xfrm>
          <a:prstGeom prst="roundRect">
            <a:avLst>
              <a:gd name="adj" fmla="val 18729"/>
            </a:avLst>
          </a:prstGeom>
          <a:solidFill>
            <a:schemeClr val="bg1"/>
          </a:solidFill>
          <a:ln w="28575">
            <a:solidFill>
              <a:srgbClr val="C00000"/>
            </a:solidFill>
            <a:bevel/>
          </a:ln>
          <a:effectLst>
            <a:outerShdw blurRad="50800" dist="25400" dir="5400000" rotWithShape="0">
              <a:srgbClr val="000000">
                <a:alpha val="28000"/>
              </a:srgbClr>
            </a:outerShdw>
          </a:effectLst>
          <a:extLst>
            <a:ext uri="{C572A759-6A51-4108-AA02-DFA0A04FC94B}">
              <ma14:wrappingTextBoxFlag xmlns:ma14="http://schemas.microsoft.com/office/mac/drawingml/2011/main" xmlns="" val="1"/>
            </a:ext>
          </a:extLst>
        </p:spPr>
        <p:txBody>
          <a:bodyPr lIns="45719" rIns="45719" anchor="ctr"/>
          <a:lstStyle>
            <a:lvl1pPr algn="ctr">
              <a:defRPr sz="3800" b="1"/>
            </a:lvl1pPr>
          </a:lstStyle>
          <a:p>
            <a:r>
              <a:rPr sz="3200" dirty="0" err="1">
                <a:solidFill>
                  <a:schemeClr val="tx1"/>
                </a:solidFill>
                <a:latin typeface="HG丸ｺﾞｼｯｸM-PRO" panose="020F0600000000000000" pitchFamily="50" charset="-128"/>
                <a:ea typeface="HG丸ｺﾞｼｯｸM-PRO" panose="020F0600000000000000" pitchFamily="50" charset="-128"/>
              </a:rPr>
              <a:t>人道奉仕</a:t>
            </a:r>
            <a:endParaRPr sz="3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 name="Shape 257"/>
          <p:cNvSpPr/>
          <p:nvPr/>
        </p:nvSpPr>
        <p:spPr>
          <a:xfrm>
            <a:off x="4592821" y="7100052"/>
            <a:ext cx="3901777" cy="1017133"/>
          </a:xfrm>
          <a:prstGeom prst="roundRect">
            <a:avLst>
              <a:gd name="adj" fmla="val 18729"/>
            </a:avLst>
          </a:prstGeom>
          <a:solidFill>
            <a:srgbClr val="FFFFFF"/>
          </a:solidFill>
          <a:ln w="28575">
            <a:solidFill>
              <a:schemeClr val="accent1">
                <a:lumMod val="50000"/>
              </a:schemeClr>
            </a:solidFill>
            <a:bevel/>
          </a:ln>
          <a:effectLst>
            <a:outerShdw blurRad="50800" dist="25400" dir="5400000" rotWithShape="0">
              <a:srgbClr val="000000">
                <a:alpha val="28000"/>
              </a:srgbClr>
            </a:outerShdw>
          </a:effectLst>
          <a:extLst>
            <a:ext uri="{C572A759-6A51-4108-AA02-DFA0A04FC94B}">
              <ma14:wrappingTextBoxFlag xmlns:ma14="http://schemas.microsoft.com/office/mac/drawingml/2011/main" xmlns="" val="1"/>
            </a:ext>
          </a:extLst>
        </p:spPr>
        <p:txBody>
          <a:bodyPr lIns="45719" rIns="45719" anchor="ctr"/>
          <a:lstStyle>
            <a:lvl1pPr algn="ctr">
              <a:defRPr sz="3800" b="1"/>
            </a:lvl1pPr>
          </a:lstStyle>
          <a:p>
            <a:r>
              <a:rPr lang="ja-JP" altLang="en-US" dirty="0">
                <a:latin typeface="HG丸ｺﾞｼｯｸM-PRO" panose="020F0600000000000000" pitchFamily="50" charset="-128"/>
                <a:ea typeface="HG丸ｺﾞｼｯｸM-PRO" panose="020F0600000000000000" pitchFamily="50" charset="-128"/>
              </a:rPr>
              <a:t>奨学金</a:t>
            </a:r>
            <a:endParaRPr dirty="0">
              <a:latin typeface="HG丸ｺﾞｼｯｸM-PRO" panose="020F0600000000000000" pitchFamily="50" charset="-128"/>
              <a:ea typeface="HG丸ｺﾞｼｯｸM-PRO" panose="020F0600000000000000" pitchFamily="50" charset="-128"/>
            </a:endParaRPr>
          </a:p>
        </p:txBody>
      </p:sp>
      <p:sp>
        <p:nvSpPr>
          <p:cNvPr id="7" name="Shape 257"/>
          <p:cNvSpPr/>
          <p:nvPr/>
        </p:nvSpPr>
        <p:spPr>
          <a:xfrm>
            <a:off x="8738991" y="7082615"/>
            <a:ext cx="3953047" cy="1017133"/>
          </a:xfrm>
          <a:prstGeom prst="roundRect">
            <a:avLst>
              <a:gd name="adj" fmla="val 18729"/>
            </a:avLst>
          </a:prstGeom>
          <a:solidFill>
            <a:srgbClr val="FFFFFF"/>
          </a:solidFill>
          <a:ln w="28575">
            <a:solidFill>
              <a:srgbClr val="C00000"/>
            </a:solidFill>
            <a:bevel/>
          </a:ln>
          <a:effectLst>
            <a:outerShdw blurRad="50800" dist="25400" dir="5400000" rotWithShape="0">
              <a:srgbClr val="000000">
                <a:alpha val="28000"/>
              </a:srgbClr>
            </a:outerShdw>
          </a:effectLst>
          <a:extLst>
            <a:ext uri="{C572A759-6A51-4108-AA02-DFA0A04FC94B}">
              <ma14:wrappingTextBoxFlag xmlns:ma14="http://schemas.microsoft.com/office/mac/drawingml/2011/main" xmlns="" val="1"/>
            </a:ext>
          </a:extLst>
        </p:spPr>
        <p:txBody>
          <a:bodyPr lIns="45719" rIns="45719" anchor="ctr"/>
          <a:lstStyle>
            <a:lvl1pPr algn="ctr">
              <a:defRPr sz="3800" b="1"/>
            </a:lvl1pPr>
          </a:lstStyle>
          <a:p>
            <a:r>
              <a:rPr lang="ja-JP" altLang="en-US" dirty="0">
                <a:latin typeface="HG丸ｺﾞｼｯｸM-PRO" panose="020F0600000000000000" pitchFamily="50" charset="-128"/>
                <a:ea typeface="HG丸ｺﾞｼｯｸM-PRO" panose="020F0600000000000000" pitchFamily="50" charset="-128"/>
              </a:rPr>
              <a:t>職業研修</a:t>
            </a:r>
            <a:endParaRPr dirty="0">
              <a:latin typeface="HG丸ｺﾞｼｯｸM-PRO" panose="020F0600000000000000" pitchFamily="50" charset="-128"/>
              <a:ea typeface="HG丸ｺﾞｼｯｸM-PRO" panose="020F0600000000000000" pitchFamily="50" charset="-128"/>
            </a:endParaRPr>
          </a:p>
        </p:txBody>
      </p:sp>
      <p:sp>
        <p:nvSpPr>
          <p:cNvPr id="2" name="正方形/長方形 1"/>
          <p:cNvSpPr/>
          <p:nvPr/>
        </p:nvSpPr>
        <p:spPr>
          <a:xfrm>
            <a:off x="4804171" y="7316231"/>
            <a:ext cx="3396458" cy="584773"/>
          </a:xfrm>
          <a:prstGeom prst="rect">
            <a:avLst/>
          </a:prstGeom>
          <a:solidFill>
            <a:schemeClr val="bg1"/>
          </a:solidFill>
          <a:ln w="15875"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ja-JP" altLang="en-US" sz="3200" b="1" i="0" u="none" strike="noStrike" cap="none" spc="0" normalizeH="0" baseline="0" dirty="0">
                <a:ln>
                  <a:noFill/>
                </a:ln>
                <a:solidFill>
                  <a:srgbClr val="000000"/>
                </a:solidFill>
                <a:effectLst/>
                <a:uFillTx/>
                <a:latin typeface="HG丸ｺﾞｼｯｸM-PRO" panose="020F0600000000000000" pitchFamily="50" charset="-128"/>
                <a:ea typeface="HG丸ｺﾞｼｯｸM-PRO" panose="020F0600000000000000" pitchFamily="50" charset="-128"/>
                <a:sym typeface="Tw Cen MT"/>
              </a:rPr>
              <a:t>グローバル奨学生</a:t>
            </a:r>
          </a:p>
        </p:txBody>
      </p:sp>
      <p:sp>
        <p:nvSpPr>
          <p:cNvPr id="9" name="正方形/長方形 8"/>
          <p:cNvSpPr/>
          <p:nvPr/>
        </p:nvSpPr>
        <p:spPr>
          <a:xfrm>
            <a:off x="8908248" y="7316231"/>
            <a:ext cx="3481544" cy="584773"/>
          </a:xfrm>
          <a:prstGeom prst="rect">
            <a:avLst/>
          </a:prstGeom>
          <a:solidFill>
            <a:schemeClr val="bg1"/>
          </a:solidFill>
          <a:ln w="15875"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altLang="ja-JP" sz="3200" b="1" i="0" u="none" strike="noStrike" cap="none" spc="0" normalizeH="0" baseline="0" dirty="0">
                <a:ln>
                  <a:noFill/>
                </a:ln>
                <a:solidFill>
                  <a:srgbClr val="000000"/>
                </a:solidFill>
                <a:effectLst/>
                <a:uFillTx/>
                <a:latin typeface="HG丸ｺﾞｼｯｸM-PRO" panose="020F0600000000000000" pitchFamily="50" charset="-128"/>
                <a:ea typeface="HG丸ｺﾞｼｯｸM-PRO" panose="020F0600000000000000" pitchFamily="50" charset="-128"/>
                <a:sym typeface="Tw Cen MT"/>
              </a:rPr>
              <a:t>VTT</a:t>
            </a:r>
            <a:endParaRPr kumimoji="0" lang="ja-JP" altLang="en-US" sz="3200" b="1" i="0" u="none" strike="noStrike" cap="none" spc="0" normalizeH="0" baseline="0" dirty="0">
              <a:ln>
                <a:noFill/>
              </a:ln>
              <a:solidFill>
                <a:srgbClr val="000000"/>
              </a:solidFill>
              <a:effectLst/>
              <a:uFillTx/>
              <a:latin typeface="HG丸ｺﾞｼｯｸM-PRO" panose="020F0600000000000000" pitchFamily="50" charset="-128"/>
              <a:ea typeface="HG丸ｺﾞｼｯｸM-PRO" panose="020F0600000000000000" pitchFamily="50" charset="-128"/>
              <a:sym typeface="Tw Cen MT"/>
            </a:endParaRPr>
          </a:p>
        </p:txBody>
      </p:sp>
      <p:sp>
        <p:nvSpPr>
          <p:cNvPr id="14" name="テキスト ボックス 13"/>
          <p:cNvSpPr txBox="1"/>
          <p:nvPr/>
        </p:nvSpPr>
        <p:spPr>
          <a:xfrm>
            <a:off x="1116328" y="1387869"/>
            <a:ext cx="10972799" cy="5078311"/>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381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chorCtr="0">
            <a:spAutoFit/>
          </a:bodyPr>
          <a:lstStyle/>
          <a:p>
            <a:pPr marL="0" marR="0" indent="0" algn="l" defTabSz="457200" rtl="0" fontAlgn="auto" latinLnBrk="0" hangingPunct="0">
              <a:lnSpc>
                <a:spcPct val="150000"/>
              </a:lnSpc>
              <a:spcBef>
                <a:spcPts val="0"/>
              </a:spcBef>
              <a:spcAft>
                <a:spcPts val="0"/>
              </a:spcAft>
              <a:buClrTx/>
              <a:buSzTx/>
              <a:buFontTx/>
              <a:buNone/>
              <a:tabLst/>
            </a:pPr>
            <a:r>
              <a:rPr kumimoji="0" lang="ja-JP" altLang="en-US" sz="3600" b="0" i="0" u="none" strike="noStrike" cap="none" spc="0" normalizeH="0" baseline="0" dirty="0">
                <a:ln>
                  <a:noFill/>
                </a:ln>
                <a:solidFill>
                  <a:srgbClr val="000000"/>
                </a:solidFill>
                <a:effectLst/>
                <a:uFillTx/>
                <a:latin typeface="ＭＳ 明朝" panose="02020609040205080304" pitchFamily="17" charset="-128"/>
                <a:ea typeface="ＭＳ 明朝" panose="02020609040205080304" pitchFamily="17" charset="-128"/>
                <a:sym typeface="Tw Cen MT"/>
              </a:rPr>
              <a:t>☑</a:t>
            </a:r>
            <a:r>
              <a:rPr lang="ja-JP" altLang="en-US" sz="3600" dirty="0">
                <a:latin typeface="ＭＳ 明朝" panose="02020609040205080304" pitchFamily="17" charset="-128"/>
                <a:ea typeface="ＭＳ 明朝" panose="02020609040205080304" pitchFamily="17" charset="-128"/>
              </a:rPr>
              <a:t> </a:t>
            </a:r>
            <a:r>
              <a:rPr lang="en-US" altLang="ja-JP" sz="3600" dirty="0">
                <a:latin typeface="HG丸ｺﾞｼｯｸM-PRO" panose="020F0600000000000000" pitchFamily="50" charset="-128"/>
                <a:ea typeface="HG丸ｺﾞｼｯｸM-PRO" panose="020F0600000000000000" pitchFamily="50" charset="-128"/>
              </a:rPr>
              <a:t>6</a:t>
            </a:r>
            <a:r>
              <a:rPr lang="ja-JP" altLang="en-US" sz="3600" dirty="0">
                <a:latin typeface="HG丸ｺﾞｼｯｸM-PRO" panose="020F0600000000000000" pitchFamily="50" charset="-128"/>
                <a:ea typeface="HG丸ｺﾞｼｯｸM-PRO" panose="020F0600000000000000" pitchFamily="50" charset="-128"/>
              </a:rPr>
              <a:t>重点分野</a:t>
            </a:r>
            <a:endParaRPr lang="en-US" altLang="ja-JP" sz="3600" dirty="0">
              <a:latin typeface="HG丸ｺﾞｼｯｸM-PRO" panose="020F0600000000000000" pitchFamily="50" charset="-128"/>
              <a:ea typeface="HG丸ｺﾞｼｯｸM-PRO" panose="020F0600000000000000" pitchFamily="50" charset="-128"/>
            </a:endParaRPr>
          </a:p>
          <a:p>
            <a:pPr marL="0" marR="0" indent="0" algn="l" defTabSz="457200" rtl="0" fontAlgn="auto" latinLnBrk="0" hangingPunct="0">
              <a:lnSpc>
                <a:spcPct val="150000"/>
              </a:lnSpc>
              <a:spcBef>
                <a:spcPts val="0"/>
              </a:spcBef>
              <a:spcAft>
                <a:spcPts val="0"/>
              </a:spcAft>
              <a:buClrTx/>
              <a:buSzTx/>
              <a:buFontTx/>
              <a:buNone/>
              <a:tabLst/>
            </a:pPr>
            <a:r>
              <a:rPr lang="ja-JP" altLang="en-US" sz="3600" dirty="0">
                <a:latin typeface="ＭＳ 明朝" panose="02020609040205080304" pitchFamily="17" charset="-128"/>
                <a:ea typeface="ＭＳ 明朝" panose="02020609040205080304" pitchFamily="17" charset="-128"/>
              </a:rPr>
              <a:t>☑ </a:t>
            </a:r>
            <a:r>
              <a:rPr lang="ja-JP" altLang="en-US" sz="3600" dirty="0">
                <a:latin typeface="HG丸ｺﾞｼｯｸM-PRO" panose="020F0600000000000000" pitchFamily="50" charset="-128"/>
                <a:ea typeface="HG丸ｺﾞｼｯｸM-PRO" panose="020F0600000000000000" pitchFamily="50" charset="-128"/>
              </a:rPr>
              <a:t>プロジェクト予算</a:t>
            </a:r>
            <a:r>
              <a:rPr lang="en-US" altLang="ja-JP" sz="3600" dirty="0">
                <a:latin typeface="HG丸ｺﾞｼｯｸM-PRO" panose="020F0600000000000000" pitchFamily="50" charset="-128"/>
                <a:ea typeface="HG丸ｺﾞｼｯｸM-PRO" panose="020F0600000000000000" pitchFamily="50" charset="-128"/>
              </a:rPr>
              <a:t>30,000</a:t>
            </a:r>
            <a:r>
              <a:rPr lang="ja-JP" altLang="en-US" sz="3600" dirty="0">
                <a:latin typeface="HG丸ｺﾞｼｯｸM-PRO" panose="020F0600000000000000" pitchFamily="50" charset="-128"/>
                <a:ea typeface="HG丸ｺﾞｼｯｸM-PRO" panose="020F0600000000000000" pitchFamily="50" charset="-128"/>
              </a:rPr>
              <a:t>ドル以上</a:t>
            </a:r>
            <a:endParaRPr lang="en-US" altLang="ja-JP" sz="3600" dirty="0">
              <a:latin typeface="HG丸ｺﾞｼｯｸM-PRO" panose="020F0600000000000000" pitchFamily="50" charset="-128"/>
              <a:ea typeface="HG丸ｺﾞｼｯｸM-PRO" panose="020F0600000000000000" pitchFamily="50" charset="-128"/>
            </a:endParaRPr>
          </a:p>
          <a:p>
            <a:pPr marL="0" marR="0" indent="0" algn="l" defTabSz="457200" rtl="0" fontAlgn="auto" latinLnBrk="0" hangingPunct="0">
              <a:lnSpc>
                <a:spcPct val="150000"/>
              </a:lnSpc>
              <a:spcBef>
                <a:spcPts val="0"/>
              </a:spcBef>
              <a:spcAft>
                <a:spcPts val="0"/>
              </a:spcAft>
              <a:buClrTx/>
              <a:buSzTx/>
              <a:buFontTx/>
              <a:buNone/>
              <a:tabLst/>
            </a:pPr>
            <a:r>
              <a:rPr lang="ja-JP" altLang="en-US" sz="3600" dirty="0">
                <a:latin typeface="HG丸ｺﾞｼｯｸM-PRO" panose="020F0600000000000000" pitchFamily="50" charset="-128"/>
                <a:ea typeface="HG丸ｺﾞｼｯｸM-PRO" panose="020F0600000000000000" pitchFamily="50" charset="-128"/>
              </a:rPr>
              <a:t>（提唱クラブは申請ＤＤＦ額の１０％以上拠出）</a:t>
            </a:r>
            <a:endParaRPr lang="en-US" altLang="ja-JP" sz="3600" dirty="0">
              <a:latin typeface="HG丸ｺﾞｼｯｸM-PRO" panose="020F0600000000000000" pitchFamily="50" charset="-128"/>
              <a:ea typeface="HG丸ｺﾞｼｯｸM-PRO" panose="020F0600000000000000" pitchFamily="50" charset="-128"/>
            </a:endParaRPr>
          </a:p>
          <a:p>
            <a:pPr lvl="0">
              <a:lnSpc>
                <a:spcPct val="150000"/>
              </a:lnSpc>
            </a:pPr>
            <a:r>
              <a:rPr lang="ja-JP" altLang="en-US" sz="3600" dirty="0">
                <a:latin typeface="ＭＳ 明朝" panose="02020609040205080304" pitchFamily="17" charset="-128"/>
                <a:ea typeface="ＭＳ 明朝" panose="02020609040205080304" pitchFamily="17" charset="-128"/>
              </a:rPr>
              <a:t>☑ </a:t>
            </a:r>
            <a:r>
              <a:rPr lang="ja-JP" altLang="en-US" sz="3600" dirty="0">
                <a:latin typeface="HG丸ｺﾞｼｯｸM-PRO" panose="020F0600000000000000" pitchFamily="50" charset="-128"/>
                <a:ea typeface="HG丸ｺﾞｼｯｸM-PRO" panose="020F0600000000000000" pitchFamily="50" charset="-128"/>
              </a:rPr>
              <a:t>実施国と援助国のロータリーが代表提唱</a:t>
            </a:r>
            <a:endParaRPr lang="en-US" altLang="ja-JP" sz="3600" dirty="0">
              <a:latin typeface="HG丸ｺﾞｼｯｸM-PRO" panose="020F0600000000000000" pitchFamily="50" charset="-128"/>
              <a:ea typeface="HG丸ｺﾞｼｯｸM-PRO" panose="020F0600000000000000" pitchFamily="50" charset="-128"/>
            </a:endParaRPr>
          </a:p>
          <a:p>
            <a:pPr lvl="0">
              <a:lnSpc>
                <a:spcPct val="150000"/>
              </a:lnSpc>
            </a:pPr>
            <a:r>
              <a:rPr lang="ja-JP" altLang="en-US" sz="3600" dirty="0">
                <a:latin typeface="HG丸ｺﾞｼｯｸM-PRO" panose="020F0600000000000000" pitchFamily="50" charset="-128"/>
                <a:ea typeface="HG丸ｺﾞｼｯｸM-PRO" panose="020F0600000000000000" pitchFamily="50" charset="-128"/>
              </a:rPr>
              <a:t>　　　　　　　　　　　　　　・・・ベトナム除く</a:t>
            </a:r>
            <a:endParaRPr lang="en-US" altLang="ja-JP" sz="3600" dirty="0">
              <a:latin typeface="HG丸ｺﾞｼｯｸM-PRO" panose="020F0600000000000000" pitchFamily="50" charset="-128"/>
              <a:ea typeface="HG丸ｺﾞｼｯｸM-PRO" panose="020F0600000000000000" pitchFamily="50" charset="-128"/>
            </a:endParaRPr>
          </a:p>
          <a:p>
            <a:pPr lvl="0">
              <a:lnSpc>
                <a:spcPct val="150000"/>
              </a:lnSpc>
            </a:pPr>
            <a:r>
              <a:rPr lang="ja-JP" altLang="en-US" sz="3600" dirty="0">
                <a:latin typeface="ＭＳ 明朝" panose="02020609040205080304" pitchFamily="17" charset="-128"/>
                <a:ea typeface="ＭＳ 明朝" panose="02020609040205080304" pitchFamily="17" charset="-128"/>
              </a:rPr>
              <a:t>☑ </a:t>
            </a:r>
            <a:r>
              <a:rPr lang="ja-JP" altLang="en-US" sz="3600" dirty="0">
                <a:latin typeface="HG丸ｺﾞｼｯｸM-PRO" panose="020F0600000000000000" pitchFamily="50" charset="-128"/>
                <a:ea typeface="HG丸ｺﾞｼｯｸM-PRO" panose="020F0600000000000000" pitchFamily="50" charset="-128"/>
              </a:rPr>
              <a:t>成果が測定可能で継続性がある</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10" name="矢印: 下 9"/>
          <p:cNvSpPr/>
          <p:nvPr/>
        </p:nvSpPr>
        <p:spPr>
          <a:xfrm>
            <a:off x="2099996" y="6287032"/>
            <a:ext cx="595086" cy="795583"/>
          </a:xfrm>
          <a:prstGeom prst="downArrow">
            <a:avLst/>
          </a:prstGeom>
          <a:solidFill>
            <a:schemeClr val="accent1">
              <a:lumMod val="60000"/>
              <a:lumOff val="40000"/>
            </a:schemeClr>
          </a:solidFill>
          <a:ln w="15875" cap="flat">
            <a:solidFill>
              <a:srgbClr val="0070C0"/>
            </a:solidFill>
            <a:prstDash val="solid"/>
            <a:bevel/>
          </a:ln>
          <a:effectLst>
            <a:outerShdw blurRad="50800" dist="25400" dir="5400000" rotWithShape="0">
              <a:srgbClr val="000000">
                <a:alpha val="28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Tw Cen MT"/>
              <a:ea typeface="Tw Cen MT"/>
              <a:cs typeface="Tw Cen MT"/>
              <a:sym typeface="Tw Cen MT"/>
            </a:endParaRPr>
          </a:p>
        </p:txBody>
      </p:sp>
      <p:sp>
        <p:nvSpPr>
          <p:cNvPr id="17" name="矢印: 下 16"/>
          <p:cNvSpPr/>
          <p:nvPr/>
        </p:nvSpPr>
        <p:spPr>
          <a:xfrm>
            <a:off x="6204857" y="6272738"/>
            <a:ext cx="595086" cy="795583"/>
          </a:xfrm>
          <a:prstGeom prst="downArrow">
            <a:avLst/>
          </a:prstGeom>
          <a:solidFill>
            <a:schemeClr val="accent1">
              <a:lumMod val="60000"/>
              <a:lumOff val="40000"/>
            </a:schemeClr>
          </a:solidFill>
          <a:ln w="15875" cap="flat">
            <a:solidFill>
              <a:srgbClr val="0070C0"/>
            </a:solidFill>
            <a:prstDash val="solid"/>
            <a:bevel/>
          </a:ln>
          <a:effectLst>
            <a:outerShdw blurRad="50800" dist="25400" dir="5400000" rotWithShape="0">
              <a:srgbClr val="000000">
                <a:alpha val="28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Tw Cen MT"/>
              <a:ea typeface="Tw Cen MT"/>
              <a:cs typeface="Tw Cen MT"/>
              <a:sym typeface="Tw Cen MT"/>
            </a:endParaRPr>
          </a:p>
        </p:txBody>
      </p:sp>
      <p:sp>
        <p:nvSpPr>
          <p:cNvPr id="18" name="矢印: 下 17"/>
          <p:cNvSpPr/>
          <p:nvPr/>
        </p:nvSpPr>
        <p:spPr>
          <a:xfrm>
            <a:off x="10351477" y="6272738"/>
            <a:ext cx="595086" cy="795583"/>
          </a:xfrm>
          <a:prstGeom prst="downArrow">
            <a:avLst/>
          </a:prstGeom>
          <a:solidFill>
            <a:schemeClr val="accent1">
              <a:lumMod val="60000"/>
              <a:lumOff val="40000"/>
            </a:schemeClr>
          </a:solidFill>
          <a:ln w="15875" cap="flat">
            <a:solidFill>
              <a:srgbClr val="0070C0"/>
            </a:solidFill>
            <a:prstDash val="solid"/>
            <a:bevel/>
          </a:ln>
          <a:effectLst>
            <a:outerShdw blurRad="50800" dist="25400" dir="5400000" rotWithShape="0">
              <a:srgbClr val="000000">
                <a:alpha val="28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Tw Cen MT"/>
              <a:ea typeface="Tw Cen MT"/>
              <a:cs typeface="Tw Cen MT"/>
              <a:sym typeface="Tw Cen MT"/>
            </a:endParaRPr>
          </a:p>
        </p:txBody>
      </p:sp>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109" y="8267605"/>
            <a:ext cx="5709272" cy="1171513"/>
          </a:xfrm>
          <a:prstGeom prst="rect">
            <a:avLst/>
          </a:prstGeom>
        </p:spPr>
      </p:pic>
    </p:spTree>
    <p:extLst>
      <p:ext uri="{BB962C8B-B14F-4D97-AF65-F5344CB8AC3E}">
        <p14:creationId xmlns:p14="http://schemas.microsoft.com/office/powerpoint/2010/main" val="59350697"/>
      </p:ext>
    </p:extLst>
  </p:cSld>
  <p:clrMapOvr>
    <a:masterClrMapping/>
  </p:clrMapOvr>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2FA3EE"/>
      </a:accent1>
      <a:accent2>
        <a:srgbClr val="4BCAAD"/>
      </a:accent2>
      <a:accent3>
        <a:srgbClr val="86C157"/>
      </a:accent3>
      <a:accent4>
        <a:srgbClr val="D99C3F"/>
      </a:accent4>
      <a:accent5>
        <a:srgbClr val="CE6633"/>
      </a:accent5>
      <a:accent6>
        <a:srgbClr val="A35DD1"/>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8000"/>
              </a:srgbClr>
            </a:outerShdw>
          </a:effectLst>
        </a:effectStyle>
        <a:effectStyle>
          <a:effectLst>
            <a:outerShdw blurRad="50800" dist="25400" dir="5400000" rotWithShape="0">
              <a:srgbClr val="000000">
                <a:alpha val="28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bevel/>
        </a:ln>
        <a:effectLst>
          <a:outerShdw blurRad="50800" dist="25400" dir="5400000" rotWithShape="0">
            <a:srgbClr val="000000">
              <a:alpha val="28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chemeClr val="accent1"/>
          </a:solidFill>
          <a:prstDash val="solid"/>
          <a:beve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2FA3EE"/>
      </a:accent1>
      <a:accent2>
        <a:srgbClr val="4BCAAD"/>
      </a:accent2>
      <a:accent3>
        <a:srgbClr val="86C157"/>
      </a:accent3>
      <a:accent4>
        <a:srgbClr val="D99C3F"/>
      </a:accent4>
      <a:accent5>
        <a:srgbClr val="CE6633"/>
      </a:accent5>
      <a:accent6>
        <a:srgbClr val="A35DD1"/>
      </a:accent6>
      <a:hlink>
        <a:srgbClr val="0000FF"/>
      </a:hlink>
      <a:folHlink>
        <a:srgbClr val="FF00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8000"/>
              </a:srgbClr>
            </a:outerShdw>
          </a:effectLst>
        </a:effectStyle>
        <a:effectStyle>
          <a:effectLst>
            <a:outerShdw blurRad="50800" dist="25400" dir="5400000" rotWithShape="0">
              <a:srgbClr val="000000">
                <a:alpha val="28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bevel/>
        </a:ln>
        <a:effectLst>
          <a:outerShdw blurRad="50800" dist="25400" dir="5400000" rotWithShape="0">
            <a:srgbClr val="000000">
              <a:alpha val="28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chemeClr val="accent1"/>
          </a:solidFill>
          <a:prstDash val="solid"/>
          <a:beve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4246</TotalTime>
  <Words>1168</Words>
  <Application>Microsoft Office PowerPoint</Application>
  <PresentationFormat>ユーザー設定</PresentationFormat>
  <Paragraphs>194</Paragraphs>
  <Slides>15</Slides>
  <Notes>15</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15</vt:i4>
      </vt:variant>
    </vt:vector>
  </HeadingPairs>
  <TitlesOfParts>
    <vt:vector size="27" baseType="lpstr">
      <vt:lpstr>Helvetica Neue</vt:lpstr>
      <vt:lpstr>HG丸ｺﾞｼｯｸM-PRO</vt:lpstr>
      <vt:lpstr>Meiryo UI</vt:lpstr>
      <vt:lpstr>ＭＳ 明朝</vt:lpstr>
      <vt:lpstr>ヒラギノ角ゴ Pro W3</vt:lpstr>
      <vt:lpstr>メイリオ</vt:lpstr>
      <vt:lpstr>Arial</vt:lpstr>
      <vt:lpstr>Arial Narrow</vt:lpstr>
      <vt:lpstr>Calibri</vt:lpstr>
      <vt:lpstr>Times New Roman</vt:lpstr>
      <vt:lpstr>Tw Cen MT</vt:lpstr>
      <vt:lpstr>Default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miyasato</dc:creator>
  <cp:lastModifiedBy>Misako Funahashi</cp:lastModifiedBy>
  <cp:revision>231</cp:revision>
  <cp:lastPrinted>2017-04-14T02:09:42Z</cp:lastPrinted>
  <dcterms:modified xsi:type="dcterms:W3CDTF">2017-06-30T06:12:32Z</dcterms:modified>
</cp:coreProperties>
</file>