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6" r:id="rId1"/>
    <p:sldMasterId id="2147483762" r:id="rId2"/>
    <p:sldMasterId id="2147483814" r:id="rId3"/>
    <p:sldMasterId id="2147483854" r:id="rId4"/>
  </p:sldMasterIdLst>
  <p:notesMasterIdLst>
    <p:notesMasterId r:id="rId28"/>
  </p:notesMasterIdLst>
  <p:handoutMasterIdLst>
    <p:handoutMasterId r:id="rId29"/>
  </p:handoutMasterIdLst>
  <p:sldIdLst>
    <p:sldId id="733" r:id="rId5"/>
    <p:sldId id="734" r:id="rId6"/>
    <p:sldId id="736" r:id="rId7"/>
    <p:sldId id="735" r:id="rId8"/>
    <p:sldId id="737" r:id="rId9"/>
    <p:sldId id="738" r:id="rId10"/>
    <p:sldId id="739" r:id="rId11"/>
    <p:sldId id="740" r:id="rId12"/>
    <p:sldId id="741" r:id="rId13"/>
    <p:sldId id="743" r:id="rId14"/>
    <p:sldId id="752" r:id="rId15"/>
    <p:sldId id="756" r:id="rId16"/>
    <p:sldId id="754" r:id="rId17"/>
    <p:sldId id="757" r:id="rId18"/>
    <p:sldId id="749" r:id="rId19"/>
    <p:sldId id="750" r:id="rId20"/>
    <p:sldId id="751" r:id="rId21"/>
    <p:sldId id="744" r:id="rId22"/>
    <p:sldId id="745" r:id="rId23"/>
    <p:sldId id="746" r:id="rId24"/>
    <p:sldId id="747" r:id="rId25"/>
    <p:sldId id="755" r:id="rId26"/>
    <p:sldId id="748" r:id="rId27"/>
  </p:sldIdLst>
  <p:sldSz cx="9144000" cy="6858000" type="screen4x3"/>
  <p:notesSz cx="7104063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011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024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04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052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5064" algn="l" defTabSz="914024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2079" algn="l" defTabSz="914024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199088" algn="l" defTabSz="914024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6104" algn="l" defTabSz="914024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256">
          <p15:clr>
            <a:srgbClr val="A4A3A4"/>
          </p15:clr>
        </p15:guide>
        <p15:guide id="2" pos="412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0" userDrawn="1">
          <p15:clr>
            <a:srgbClr val="A4A3A4"/>
          </p15:clr>
        </p15:guide>
        <p15:guide id="2" pos="2309" userDrawn="1">
          <p15:clr>
            <a:srgbClr val="A4A3A4"/>
          </p15:clr>
        </p15:guide>
        <p15:guide id="3" orient="horz" pos="3225" userDrawn="1">
          <p15:clr>
            <a:srgbClr val="A4A3A4"/>
          </p15:clr>
        </p15:guide>
        <p15:guide id="4" pos="2239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97D"/>
    <a:srgbClr val="003366"/>
    <a:srgbClr val="FF99FF"/>
    <a:srgbClr val="FF0066"/>
    <a:srgbClr val="0066CC"/>
    <a:srgbClr val="FF3399"/>
    <a:srgbClr val="FF33CC"/>
    <a:srgbClr val="FF66FF"/>
    <a:srgbClr val="6699FF"/>
    <a:srgbClr val="BE2A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34" autoAdjust="0"/>
    <p:restoredTop sz="97477" autoAdjust="0"/>
  </p:normalViewPr>
  <p:slideViewPr>
    <p:cSldViewPr>
      <p:cViewPr varScale="1">
        <p:scale>
          <a:sx n="71" d="100"/>
          <a:sy n="71" d="100"/>
        </p:scale>
        <p:origin x="1554" y="72"/>
      </p:cViewPr>
      <p:guideLst>
        <p:guide orient="horz" pos="2256"/>
        <p:guide pos="412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>
        <p:scale>
          <a:sx n="85" d="100"/>
          <a:sy n="85" d="100"/>
        </p:scale>
        <p:origin x="-2226" y="294"/>
      </p:cViewPr>
      <p:guideLst>
        <p:guide orient="horz" pos="3020"/>
        <p:guide pos="2309"/>
        <p:guide orient="horz" pos="3225"/>
        <p:guide pos="223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291407396128291E-2"/>
          <c:y val="4.9997491518738356E-2"/>
          <c:w val="0.92708592603871709"/>
          <c:h val="0.89719889180519097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val>
            <c:numRef>
              <c:f>Sheet1!$A$1:$A$43</c:f>
              <c:numCache>
                <c:formatCode>General</c:formatCode>
                <c:ptCount val="43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56B-43D6-A729-B734A37082D1}"/>
            </c:ext>
          </c:extLst>
        </c:ser>
        <c:ser>
          <c:idx val="1"/>
          <c:order val="1"/>
          <c:spPr>
            <a:solidFill>
              <a:srgbClr val="FF0000"/>
            </a:solidFill>
            <a:ln w="25400"/>
          </c:spPr>
          <c:invertIfNegative val="0"/>
          <c:val>
            <c:numRef>
              <c:f>Sheet1!$B$1:$B$43</c:f>
              <c:numCache>
                <c:formatCode>General</c:formatCode>
                <c:ptCount val="43"/>
                <c:pt idx="0">
                  <c:v>285</c:v>
                </c:pt>
                <c:pt idx="1">
                  <c:v>285</c:v>
                </c:pt>
                <c:pt idx="2">
                  <c:v>285</c:v>
                </c:pt>
                <c:pt idx="3">
                  <c:v>285</c:v>
                </c:pt>
                <c:pt idx="4">
                  <c:v>285</c:v>
                </c:pt>
                <c:pt idx="5">
                  <c:v>285</c:v>
                </c:pt>
                <c:pt idx="6">
                  <c:v>285</c:v>
                </c:pt>
                <c:pt idx="7">
                  <c:v>285</c:v>
                </c:pt>
                <c:pt idx="8">
                  <c:v>285</c:v>
                </c:pt>
                <c:pt idx="9">
                  <c:v>285</c:v>
                </c:pt>
                <c:pt idx="10">
                  <c:v>285</c:v>
                </c:pt>
                <c:pt idx="11">
                  <c:v>285</c:v>
                </c:pt>
                <c:pt idx="12">
                  <c:v>285</c:v>
                </c:pt>
                <c:pt idx="13">
                  <c:v>285</c:v>
                </c:pt>
                <c:pt idx="14">
                  <c:v>285</c:v>
                </c:pt>
                <c:pt idx="15">
                  <c:v>285</c:v>
                </c:pt>
                <c:pt idx="16">
                  <c:v>285</c:v>
                </c:pt>
                <c:pt idx="17">
                  <c:v>285</c:v>
                </c:pt>
                <c:pt idx="18">
                  <c:v>285</c:v>
                </c:pt>
                <c:pt idx="19">
                  <c:v>285</c:v>
                </c:pt>
                <c:pt idx="20">
                  <c:v>285</c:v>
                </c:pt>
                <c:pt idx="21">
                  <c:v>285</c:v>
                </c:pt>
                <c:pt idx="22">
                  <c:v>285</c:v>
                </c:pt>
                <c:pt idx="23">
                  <c:v>285</c:v>
                </c:pt>
                <c:pt idx="24">
                  <c:v>285</c:v>
                </c:pt>
                <c:pt idx="25">
                  <c:v>285</c:v>
                </c:pt>
                <c:pt idx="26">
                  <c:v>285</c:v>
                </c:pt>
                <c:pt idx="27">
                  <c:v>285</c:v>
                </c:pt>
                <c:pt idx="28">
                  <c:v>285</c:v>
                </c:pt>
                <c:pt idx="29">
                  <c:v>285</c:v>
                </c:pt>
                <c:pt idx="30">
                  <c:v>285</c:v>
                </c:pt>
                <c:pt idx="31">
                  <c:v>285</c:v>
                </c:pt>
                <c:pt idx="32">
                  <c:v>285</c:v>
                </c:pt>
                <c:pt idx="33">
                  <c:v>285</c:v>
                </c:pt>
                <c:pt idx="34">
                  <c:v>285</c:v>
                </c:pt>
                <c:pt idx="35">
                  <c:v>2500</c:v>
                </c:pt>
                <c:pt idx="36">
                  <c:v>2500</c:v>
                </c:pt>
                <c:pt idx="37">
                  <c:v>2500</c:v>
                </c:pt>
                <c:pt idx="38">
                  <c:v>2500</c:v>
                </c:pt>
                <c:pt idx="39">
                  <c:v>2500</c:v>
                </c:pt>
                <c:pt idx="40">
                  <c:v>2500</c:v>
                </c:pt>
                <c:pt idx="41">
                  <c:v>2500</c:v>
                </c:pt>
                <c:pt idx="42">
                  <c:v>2500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56B-43D6-A729-B734A37082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"/>
        <c:overlap val="35"/>
        <c:axId val="52715904"/>
        <c:axId val="52945280"/>
      </c:barChart>
      <c:catAx>
        <c:axId val="52715904"/>
        <c:scaling>
          <c:orientation val="minMax"/>
        </c:scaling>
        <c:delete val="1"/>
        <c:axPos val="b"/>
        <c:majorTickMark val="out"/>
        <c:minorTickMark val="none"/>
        <c:tickLblPos val="nextTo"/>
        <c:crossAx val="52945280"/>
        <c:crosses val="autoZero"/>
        <c:auto val="1"/>
        <c:lblAlgn val="ctr"/>
        <c:lblOffset val="100"/>
        <c:noMultiLvlLbl val="0"/>
      </c:catAx>
      <c:valAx>
        <c:axId val="5294528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52715904"/>
        <c:crosses val="autoZero"/>
        <c:crossBetween val="between"/>
      </c:valAx>
      <c:spPr>
        <a:ln w="22225"/>
      </c:spPr>
    </c:plotArea>
    <c:plotVisOnly val="1"/>
    <c:dispBlanksAs val="gap"/>
    <c:showDLblsOverMax val="0"/>
  </c:chart>
  <c:spPr>
    <a:solidFill>
      <a:schemeClr val="bg1">
        <a:lumMod val="95000"/>
      </a:schemeClr>
    </a:solidFill>
    <a:ln>
      <a:noFill/>
    </a:ln>
  </c:sp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ln w="19050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bg1">
                  <a:lumMod val="95000"/>
                </a:schemeClr>
              </a:solidFill>
              <a:ln w="19050"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ABCC-4929-A71E-BD1F4F92DA54}"/>
              </c:ext>
            </c:extLst>
          </c:dPt>
          <c:dPt>
            <c:idx val="1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ABCC-4929-A71E-BD1F4F92DA54}"/>
              </c:ext>
            </c:extLst>
          </c:dPt>
          <c:dPt>
            <c:idx val="2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ABCC-4929-A71E-BD1F4F92DA54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ABCC-4929-A71E-BD1F4F92DA54}"/>
              </c:ext>
            </c:extLst>
          </c:dPt>
          <c:dPt>
            <c:idx val="4"/>
            <c:bubble3D val="0"/>
            <c:spPr>
              <a:solidFill>
                <a:srgbClr val="FF99FF"/>
              </a:solidFill>
              <a:ln w="19050"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9-ABCC-4929-A71E-BD1F4F92DA54}"/>
              </c:ext>
            </c:extLst>
          </c:dPt>
          <c:dPt>
            <c:idx val="5"/>
            <c:bubble3D val="0"/>
            <c:spPr>
              <a:solidFill>
                <a:srgbClr val="FF0066"/>
              </a:solidFill>
              <a:ln w="19050"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B-ABCC-4929-A71E-BD1F4F92DA54}"/>
              </c:ext>
            </c:extLst>
          </c:dPt>
          <c:dPt>
            <c:idx val="6"/>
            <c:bubble3D val="0"/>
            <c:spPr>
              <a:solidFill>
                <a:srgbClr val="C00000"/>
              </a:solidFill>
              <a:ln w="19050"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D-ABCC-4929-A71E-BD1F4F92DA54}"/>
              </c:ext>
            </c:extLst>
          </c:dPt>
          <c:dLbls>
            <c:dLbl>
              <c:idx val="0"/>
              <c:spPr/>
              <c:txPr>
                <a:bodyPr/>
                <a:lstStyle/>
                <a:p>
                  <a:pPr>
                    <a:defRPr sz="2400">
                      <a:solidFill>
                        <a:srgbClr val="003366"/>
                      </a:solidFill>
                      <a:latin typeface="HGPｺﾞｼｯｸE" panose="020B0900000000000000" pitchFamily="50" charset="-128"/>
                      <a:ea typeface="HGPｺﾞｼｯｸE" panose="020B0900000000000000" pitchFamily="50" charset="-128"/>
                    </a:defRPr>
                  </a:pPr>
                  <a:endParaRPr lang="ja-JP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ABCC-4929-A71E-BD1F4F92DA5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>
                    <a:solidFill>
                      <a:schemeClr val="bg1"/>
                    </a:solidFill>
                    <a:latin typeface="HGPｺﾞｼｯｸE" panose="020B0900000000000000" pitchFamily="50" charset="-128"/>
                    <a:ea typeface="HGPｺﾞｼｯｸE" panose="020B0900000000000000" pitchFamily="50" charset="-128"/>
                  </a:defRPr>
                </a:pPr>
                <a:endParaRPr lang="ja-JP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Sheet4!$A$1:$A$7</c:f>
              <c:strCache>
                <c:ptCount val="7"/>
                <c:pt idx="0">
                  <c:v>0</c:v>
                </c:pt>
                <c:pt idx="1">
                  <c:v>１～９９</c:v>
                </c:pt>
                <c:pt idx="2">
                  <c:v>１００～１１９</c:v>
                </c:pt>
                <c:pt idx="3">
                  <c:v>１２０～１４９</c:v>
                </c:pt>
                <c:pt idx="4">
                  <c:v>１５０～１５９</c:v>
                </c:pt>
                <c:pt idx="5">
                  <c:v>１６０～１９９</c:v>
                </c:pt>
                <c:pt idx="6">
                  <c:v>２００～７２１</c:v>
                </c:pt>
              </c:strCache>
            </c:strRef>
          </c:cat>
          <c:val>
            <c:numRef>
              <c:f>Sheet4!$B$1:$B$7</c:f>
              <c:numCache>
                <c:formatCode>General</c:formatCode>
                <c:ptCount val="7"/>
                <c:pt idx="0">
                  <c:v>3</c:v>
                </c:pt>
                <c:pt idx="1">
                  <c:v>17</c:v>
                </c:pt>
                <c:pt idx="2">
                  <c:v>6</c:v>
                </c:pt>
                <c:pt idx="3">
                  <c:v>10</c:v>
                </c:pt>
                <c:pt idx="4">
                  <c:v>8</c:v>
                </c:pt>
                <c:pt idx="5">
                  <c:v>24</c:v>
                </c:pt>
                <c:pt idx="6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ABCC-4929-A71E-BD1F4F92DA54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0.07196</cdr:x>
      <cdr:y>0</cdr:y>
    </cdr:from>
    <cdr:to>
      <cdr:x>0.92767</cdr:x>
      <cdr:y>0.90731</cdr:y>
    </cdr:to>
    <cdr:sp macro="" textlink="">
      <cdr:nvSpPr>
        <cdr:cNvPr id="6" name="フリーフォーム 5"/>
        <cdr:cNvSpPr/>
      </cdr:nvSpPr>
      <cdr:spPr>
        <a:xfrm xmlns:a="http://schemas.openxmlformats.org/drawingml/2006/main">
          <a:off x="589788" y="0"/>
          <a:ext cx="7013448" cy="2488940"/>
        </a:xfrm>
        <a:custGeom xmlns:a="http://schemas.openxmlformats.org/drawingml/2006/main">
          <a:avLst/>
          <a:gdLst>
            <a:gd name="connsiteX0" fmla="*/ 0 w 7546848"/>
            <a:gd name="connsiteY0" fmla="*/ 2267712 h 2267712"/>
            <a:gd name="connsiteX1" fmla="*/ 2182368 w 7546848"/>
            <a:gd name="connsiteY1" fmla="*/ 2255520 h 2267712"/>
            <a:gd name="connsiteX2" fmla="*/ 3816096 w 7546848"/>
            <a:gd name="connsiteY2" fmla="*/ 2218944 h 2267712"/>
            <a:gd name="connsiteX3" fmla="*/ 4925568 w 7546848"/>
            <a:gd name="connsiteY3" fmla="*/ 2121408 h 2267712"/>
            <a:gd name="connsiteX4" fmla="*/ 6132576 w 7546848"/>
            <a:gd name="connsiteY4" fmla="*/ 1816608 h 2267712"/>
            <a:gd name="connsiteX5" fmla="*/ 7059168 w 7546848"/>
            <a:gd name="connsiteY5" fmla="*/ 1121664 h 2267712"/>
            <a:gd name="connsiteX6" fmla="*/ 7546848 w 7546848"/>
            <a:gd name="connsiteY6" fmla="*/ 0 h 2267712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  <a:cxn ang="0">
              <a:pos x="connsiteX3" y="connsiteY3"/>
            </a:cxn>
            <a:cxn ang="0">
              <a:pos x="connsiteX4" y="connsiteY4"/>
            </a:cxn>
            <a:cxn ang="0">
              <a:pos x="connsiteX5" y="connsiteY5"/>
            </a:cxn>
            <a:cxn ang="0">
              <a:pos x="connsiteX6" y="connsiteY6"/>
            </a:cxn>
          </a:cxnLst>
          <a:rect l="l" t="t" r="r" b="b"/>
          <a:pathLst>
            <a:path w="7546848" h="2267712">
              <a:moveTo>
                <a:pt x="0" y="2267712"/>
              </a:moveTo>
              <a:lnTo>
                <a:pt x="2182368" y="2255520"/>
              </a:lnTo>
              <a:cubicBezTo>
                <a:pt x="2818384" y="2247392"/>
                <a:pt x="3358896" y="2241296"/>
                <a:pt x="3816096" y="2218944"/>
              </a:cubicBezTo>
              <a:cubicBezTo>
                <a:pt x="4273296" y="2196592"/>
                <a:pt x="4539488" y="2188464"/>
                <a:pt x="4925568" y="2121408"/>
              </a:cubicBezTo>
              <a:cubicBezTo>
                <a:pt x="5311648" y="2054352"/>
                <a:pt x="5776976" y="1983232"/>
                <a:pt x="6132576" y="1816608"/>
              </a:cubicBezTo>
              <a:cubicBezTo>
                <a:pt x="6488176" y="1649984"/>
                <a:pt x="6823456" y="1424432"/>
                <a:pt x="7059168" y="1121664"/>
              </a:cubicBezTo>
              <a:cubicBezTo>
                <a:pt x="7294880" y="818896"/>
                <a:pt x="7420864" y="409448"/>
                <a:pt x="7546848" y="0"/>
              </a:cubicBezTo>
            </a:path>
          </a:pathLst>
        </a:custGeom>
        <a:noFill xmlns:a="http://schemas.openxmlformats.org/drawingml/2006/main"/>
        <a:ln xmlns:a="http://schemas.openxmlformats.org/drawingml/2006/main" w="57150">
          <a:solidFill>
            <a:schemeClr val="tx2">
              <a:lumMod val="60000"/>
              <a:lumOff val="40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ja-JP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7463" cy="512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514" tIns="48259" rIns="96514" bIns="48259" numCol="1" anchor="t" anchorCtr="0" compatLnSpc="1">
            <a:prstTxWarp prst="textNoShape">
              <a:avLst/>
            </a:prstTxWarp>
          </a:bodyPr>
          <a:lstStyle>
            <a:lvl1pPr defTabSz="965778">
              <a:defRPr kumimoji="0"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4993" y="1"/>
            <a:ext cx="3077463" cy="512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514" tIns="48259" rIns="96514" bIns="48259" numCol="1" anchor="t" anchorCtr="0" compatLnSpc="1">
            <a:prstTxWarp prst="textNoShape">
              <a:avLst/>
            </a:prstTxWarp>
          </a:bodyPr>
          <a:lstStyle>
            <a:lvl1pPr algn="r" defTabSz="965778">
              <a:defRPr kumimoji="0" sz="1200">
                <a:latin typeface="Arial" charset="0"/>
              </a:defRPr>
            </a:lvl1pPr>
          </a:lstStyle>
          <a:p>
            <a:pPr>
              <a:defRPr/>
            </a:pPr>
            <a:fld id="{09BCCE66-3D35-45A4-97FA-90F9CCBB5841}" type="datetime1">
              <a:rPr lang="en-US"/>
              <a:pPr>
                <a:defRPr/>
              </a:pPr>
              <a:t>4/13/2017</a:t>
            </a:fld>
            <a:endParaRPr lang="en-US" dirty="0"/>
          </a:p>
        </p:txBody>
      </p:sp>
      <p:sp>
        <p:nvSpPr>
          <p:cNvPr id="133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9720786"/>
            <a:ext cx="3077463" cy="512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514" tIns="48259" rIns="96514" bIns="48259" numCol="1" anchor="b" anchorCtr="0" compatLnSpc="1">
            <a:prstTxWarp prst="textNoShape">
              <a:avLst/>
            </a:prstTxWarp>
          </a:bodyPr>
          <a:lstStyle>
            <a:lvl1pPr defTabSz="965778">
              <a:defRPr kumimoji="0"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3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4993" y="9720786"/>
            <a:ext cx="3077463" cy="512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514" tIns="48259" rIns="96514" bIns="48259" numCol="1" anchor="b" anchorCtr="0" compatLnSpc="1">
            <a:prstTxWarp prst="textNoShape">
              <a:avLst/>
            </a:prstTxWarp>
          </a:bodyPr>
          <a:lstStyle>
            <a:lvl1pPr algn="r" defTabSz="965778">
              <a:defRPr kumimoji="0" sz="1200">
                <a:latin typeface="Arial" charset="0"/>
              </a:defRPr>
            </a:lvl1pPr>
          </a:lstStyle>
          <a:p>
            <a:pPr>
              <a:defRPr/>
            </a:pPr>
            <a:fld id="{45F96E47-C8E2-4485-8231-C437400F720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1152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7463" cy="512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514" tIns="48259" rIns="96514" bIns="48259" numCol="1" anchor="t" anchorCtr="0" compatLnSpc="1">
            <a:prstTxWarp prst="textNoShape">
              <a:avLst/>
            </a:prstTxWarp>
          </a:bodyPr>
          <a:lstStyle>
            <a:lvl1pPr defTabSz="965778">
              <a:defRPr kumimoji="0"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4993" y="1"/>
            <a:ext cx="3077463" cy="512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514" tIns="48259" rIns="96514" bIns="48259" numCol="1" anchor="t" anchorCtr="0" compatLnSpc="1">
            <a:prstTxWarp prst="textNoShape">
              <a:avLst/>
            </a:prstTxWarp>
          </a:bodyPr>
          <a:lstStyle>
            <a:lvl1pPr algn="r" defTabSz="965778">
              <a:defRPr kumimoji="0" sz="1200">
                <a:latin typeface="Arial" charset="0"/>
              </a:defRPr>
            </a:lvl1pPr>
          </a:lstStyle>
          <a:p>
            <a:pPr>
              <a:defRPr/>
            </a:pPr>
            <a:fld id="{2EB3FD11-F4A1-4B36-A0F0-C667122A5EF3}" type="datetime1">
              <a:rPr lang="en-US"/>
              <a:pPr>
                <a:defRPr/>
              </a:pPr>
              <a:t>4/13/2017</a:t>
            </a:fld>
            <a:endParaRPr lang="en-US" dirty="0"/>
          </a:p>
        </p:txBody>
      </p:sp>
      <p:sp>
        <p:nvSpPr>
          <p:cNvPr id="655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6950" y="769938"/>
            <a:ext cx="5114925" cy="3835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62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444" y="4860394"/>
            <a:ext cx="5685181" cy="4605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514" tIns="48259" rIns="96514" bIns="4825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62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786"/>
            <a:ext cx="3077463" cy="512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514" tIns="48259" rIns="96514" bIns="48259" numCol="1" anchor="b" anchorCtr="0" compatLnSpc="1">
            <a:prstTxWarp prst="textNoShape">
              <a:avLst/>
            </a:prstTxWarp>
          </a:bodyPr>
          <a:lstStyle>
            <a:lvl1pPr defTabSz="965778">
              <a:defRPr kumimoji="0"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62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4993" y="9720786"/>
            <a:ext cx="3077463" cy="512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514" tIns="48259" rIns="96514" bIns="48259" numCol="1" anchor="b" anchorCtr="0" compatLnSpc="1">
            <a:prstTxWarp prst="textNoShape">
              <a:avLst/>
            </a:prstTxWarp>
          </a:bodyPr>
          <a:lstStyle>
            <a:lvl1pPr algn="r" defTabSz="965778">
              <a:defRPr kumimoji="0" sz="1200">
                <a:latin typeface="Arial" charset="0"/>
              </a:defRPr>
            </a:lvl1pPr>
          </a:lstStyle>
          <a:p>
            <a:pPr>
              <a:defRPr/>
            </a:pPr>
            <a:fld id="{650A5DD0-1CB4-4EBD-9286-DD7038B1322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557522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011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024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04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052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5064" algn="l" defTabSz="9140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079" algn="l" defTabSz="9140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088" algn="l" defTabSz="9140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104" algn="l" defTabSz="9140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 lIns="95488" tIns="47744" rIns="95488" bIns="47744"/>
          <a:lstStyle/>
          <a:p>
            <a:endParaRPr/>
          </a:p>
        </p:txBody>
      </p:sp>
      <p:sp>
        <p:nvSpPr>
          <p:cNvPr id="192" name="Shape 19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17999"/>
              </a:lnSpc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34540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2819400"/>
            <a:ext cx="9144000" cy="838200"/>
          </a:xfrm>
          <a:prstGeom prst="rect">
            <a:avLst/>
          </a:prstGeom>
          <a:noFill/>
          <a:effectLst/>
        </p:spPr>
        <p:txBody>
          <a:bodyPr lIns="91402" tIns="45702" rIns="91402" bIns="45702" anchor="t" anchorCtr="0">
            <a:noAutofit/>
          </a:bodyPr>
          <a:lstStyle>
            <a:lvl1pPr algn="ctr">
              <a:defRPr sz="4400" b="1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36029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1" i="0">
                <a:latin typeface="Arial Narrow"/>
                <a:cs typeface="Arial Narrow"/>
              </a:defRPr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17458F"/>
                </a:solidFill>
              </a:defRPr>
            </a:lvl1pPr>
            <a:lvl2pPr>
              <a:defRPr sz="2000">
                <a:solidFill>
                  <a:srgbClr val="17458F"/>
                </a:solidFill>
              </a:defRPr>
            </a:lvl2pPr>
            <a:lvl3pPr>
              <a:defRPr sz="1800">
                <a:solidFill>
                  <a:srgbClr val="17458F"/>
                </a:solidFill>
              </a:defRPr>
            </a:lvl3pPr>
            <a:lvl4pPr>
              <a:defRPr sz="1600">
                <a:solidFill>
                  <a:srgbClr val="17458F"/>
                </a:solidFill>
              </a:defRPr>
            </a:lvl4pPr>
            <a:lvl5pPr>
              <a:defRPr sz="1600">
                <a:solidFill>
                  <a:srgbClr val="17458F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1" i="0">
                <a:latin typeface="Arial Narrow"/>
                <a:cs typeface="Arial Narrow"/>
              </a:defRPr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17458F"/>
                </a:solidFill>
              </a:defRPr>
            </a:lvl1pPr>
            <a:lvl2pPr>
              <a:defRPr sz="2000">
                <a:solidFill>
                  <a:srgbClr val="17458F"/>
                </a:solidFill>
              </a:defRPr>
            </a:lvl2pPr>
            <a:lvl3pPr>
              <a:defRPr sz="1800">
                <a:solidFill>
                  <a:srgbClr val="17458F"/>
                </a:solidFill>
              </a:defRPr>
            </a:lvl3pPr>
            <a:lvl4pPr>
              <a:defRPr sz="1600">
                <a:solidFill>
                  <a:srgbClr val="17458F"/>
                </a:solidFill>
              </a:defRPr>
            </a:lvl4pPr>
            <a:lvl5pPr>
              <a:defRPr sz="1600">
                <a:solidFill>
                  <a:srgbClr val="17458F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91400" cy="487362"/>
          </a:xfrm>
          <a:prstGeom prst="rect">
            <a:avLst/>
          </a:prstGeom>
        </p:spPr>
        <p:txBody>
          <a:bodyPr vert="horz" lIns="91402" tIns="45702" rIns="91402" bIns="45702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70197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91400" cy="487362"/>
          </a:xfrm>
          <a:prstGeom prst="rect">
            <a:avLst/>
          </a:prstGeom>
        </p:spPr>
        <p:txBody>
          <a:bodyPr vert="horz" lIns="91402" tIns="45702" rIns="91402" bIns="45702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88932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タイトル（中央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/>
          </p:cNvSpPr>
          <p:nvPr>
            <p:ph type="title"/>
          </p:nvPr>
        </p:nvSpPr>
        <p:spPr>
          <a:xfrm>
            <a:off x="892977" y="2268141"/>
            <a:ext cx="7358063" cy="2321719"/>
          </a:xfrm>
          <a:prstGeom prst="rect">
            <a:avLst/>
          </a:prstGeom>
        </p:spPr>
        <p:txBody>
          <a:bodyPr/>
          <a:lstStyle/>
          <a:p>
            <a:r>
              <a:t>タイトルテキスト</a:t>
            </a:r>
          </a:p>
        </p:txBody>
      </p:sp>
      <p:sp>
        <p:nvSpPr>
          <p:cNvPr id="169" name="Shape 16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46464A">
                    <a:lumMod val="60000"/>
                    <a:lumOff val="40000"/>
                  </a:srgbClr>
                </a:solidFill>
              </a:rPr>
              <a:pPr/>
              <a:t>‹#›</a:t>
            </a:fld>
            <a:endParaRPr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7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95600" y="6172200"/>
            <a:ext cx="6019800" cy="1752600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 algn="r">
              <a:buNone/>
              <a:defRPr sz="1400" b="1" i="0">
                <a:solidFill>
                  <a:srgbClr val="01B4E7"/>
                </a:solidFill>
                <a:latin typeface="Arial Narrow Bold"/>
                <a:cs typeface="Arial Narrow Bold"/>
              </a:defRPr>
            </a:lvl1pPr>
            <a:lvl2pPr marL="457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CHOOSE ONE: TAKE ACTION, EXCHANGE</a:t>
            </a:r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91400" cy="487362"/>
          </a:xfrm>
          <a:prstGeom prst="rect">
            <a:avLst/>
          </a:prstGeom>
        </p:spPr>
        <p:txBody>
          <a:bodyPr vert="horz" lIns="91402" tIns="45702" rIns="91402" bIns="45702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508432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8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lIns="91402" tIns="45702" rIns="91402" bIns="45702"/>
          <a:lstStyle/>
          <a:p>
            <a:fld id="{9F925CBC-5D63-4841-856B-2ED1B4A34DE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91400" cy="487362"/>
          </a:xfrm>
          <a:prstGeom prst="rect">
            <a:avLst/>
          </a:prstGeom>
        </p:spPr>
        <p:txBody>
          <a:bodyPr vert="horz" lIns="91402" tIns="45702" rIns="91402" bIns="45702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736610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6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0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0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0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0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1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Placeholder 1"/>
          <p:cNvSpPr txBox="1">
            <a:spLocks/>
          </p:cNvSpPr>
          <p:nvPr userDrawn="1"/>
        </p:nvSpPr>
        <p:spPr>
          <a:xfrm>
            <a:off x="457200" y="274638"/>
            <a:ext cx="7391400" cy="487362"/>
          </a:xfrm>
          <a:prstGeom prst="rect">
            <a:avLst/>
          </a:prstGeom>
        </p:spPr>
        <p:txBody>
          <a:bodyPr vert="horz" lIns="91402" tIns="45702" rIns="91402" bIns="45702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800" b="0" i="0" kern="1200">
                <a:solidFill>
                  <a:srgbClr val="16316B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09174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8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8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91400" cy="487362"/>
          </a:xfrm>
          <a:prstGeom prst="rect">
            <a:avLst/>
          </a:prstGeom>
        </p:spPr>
        <p:txBody>
          <a:bodyPr vert="horz" lIns="91402" tIns="45702" rIns="91402" bIns="45702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68258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1" i="0">
                <a:latin typeface="Arial Narrow"/>
                <a:cs typeface="Arial Narrow"/>
              </a:defRPr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1" i="0">
                <a:latin typeface="Arial Narrow"/>
                <a:cs typeface="Arial Narrow"/>
              </a:defRPr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91400" cy="487362"/>
          </a:xfrm>
          <a:prstGeom prst="rect">
            <a:avLst/>
          </a:prstGeom>
        </p:spPr>
        <p:txBody>
          <a:bodyPr vert="horz" lIns="91402" tIns="45702" rIns="91402" bIns="45702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864316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91400" cy="487362"/>
          </a:xfrm>
          <a:prstGeom prst="rect">
            <a:avLst/>
          </a:prstGeom>
        </p:spPr>
        <p:txBody>
          <a:bodyPr vert="horz" lIns="91402" tIns="45702" rIns="91402" bIns="45702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96093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3505200"/>
            <a:ext cx="8686800" cy="1828800"/>
          </a:xfrm>
          <a:prstGeom prst="rect">
            <a:avLst/>
          </a:prstGeom>
          <a:noFill/>
          <a:effectLst/>
        </p:spPr>
        <p:txBody>
          <a:bodyPr lIns="0" tIns="0" rIns="0" bIns="0" anchor="t" anchorCtr="0">
            <a:noAutofit/>
          </a:bodyPr>
          <a:lstStyle>
            <a:lvl1pPr algn="l">
              <a:defRPr sz="3600" b="1" i="0">
                <a:solidFill>
                  <a:srgbClr val="17458F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SECTION BREAK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95600" y="6248401"/>
            <a:ext cx="6019800" cy="533400"/>
          </a:xfrm>
          <a:prstGeom prst="rect">
            <a:avLst/>
          </a:prstGeom>
        </p:spPr>
        <p:txBody>
          <a:bodyPr lIns="91402" tIns="45702" rIns="91402" bIns="0">
            <a:noAutofit/>
          </a:bodyPr>
          <a:lstStyle>
            <a:lvl1pPr marL="0" indent="0" algn="r">
              <a:buNone/>
              <a:defRPr sz="1400" b="1" i="0">
                <a:solidFill>
                  <a:srgbClr val="01B4E7"/>
                </a:solidFill>
                <a:latin typeface="Arial Narrow Bold"/>
                <a:cs typeface="Arial Narrow Bold"/>
              </a:defRPr>
            </a:lvl1pPr>
            <a:lvl2pPr marL="457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100 YEARS OF DOING GOOD IN THE WORLD</a:t>
            </a:r>
          </a:p>
        </p:txBody>
      </p:sp>
    </p:spTree>
    <p:extLst>
      <p:ext uri="{BB962C8B-B14F-4D97-AF65-F5344CB8AC3E}">
        <p14:creationId xmlns:p14="http://schemas.microsoft.com/office/powerpoint/2010/main" val="361563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6629400" cy="487362"/>
          </a:xfrm>
          <a:prstGeom prst="rect">
            <a:avLst/>
          </a:prstGeom>
        </p:spPr>
        <p:txBody>
          <a:bodyPr lIns="91402" tIns="45702" rIns="91402" bIns="45702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95600" y="6248401"/>
            <a:ext cx="6019800" cy="533400"/>
          </a:xfrm>
          <a:prstGeom prst="rect">
            <a:avLst/>
          </a:prstGeom>
        </p:spPr>
        <p:txBody>
          <a:bodyPr lIns="91402" tIns="45702" rIns="91402" bIns="0">
            <a:noAutofit/>
          </a:bodyPr>
          <a:lstStyle>
            <a:lvl1pPr marL="0" indent="0" algn="r">
              <a:buNone/>
              <a:defRPr sz="1400" b="1" i="0">
                <a:solidFill>
                  <a:srgbClr val="01B4E7"/>
                </a:solidFill>
                <a:latin typeface="Arial Narrow Bold"/>
                <a:cs typeface="Arial Narrow Bold"/>
              </a:defRPr>
            </a:lvl1pPr>
            <a:lvl2pPr marL="457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100 YEARS OF DOING GOOD IN THE WORLD</a:t>
            </a:r>
          </a:p>
        </p:txBody>
      </p:sp>
    </p:spTree>
    <p:extLst>
      <p:ext uri="{BB962C8B-B14F-4D97-AF65-F5344CB8AC3E}">
        <p14:creationId xmlns:p14="http://schemas.microsoft.com/office/powerpoint/2010/main" val="2729744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タイトル（中央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/>
          </p:cNvSpPr>
          <p:nvPr>
            <p:ph type="title"/>
          </p:nvPr>
        </p:nvSpPr>
        <p:spPr>
          <a:xfrm>
            <a:off x="892977" y="2268141"/>
            <a:ext cx="7358063" cy="2321719"/>
          </a:xfrm>
          <a:prstGeom prst="rect">
            <a:avLst/>
          </a:prstGeom>
        </p:spPr>
        <p:txBody>
          <a:bodyPr/>
          <a:lstStyle/>
          <a:p>
            <a:r>
              <a:t>タイトルテキスト</a:t>
            </a:r>
          </a:p>
        </p:txBody>
      </p:sp>
      <p:sp>
        <p:nvSpPr>
          <p:cNvPr id="169" name="Shape 169"/>
          <p:cNvSpPr>
            <a:spLocks noGrp="1"/>
          </p:cNvSpPr>
          <p:nvPr>
            <p:ph type="sldNum" sz="quarter" idx="2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46464A">
                    <a:lumMod val="60000"/>
                    <a:lumOff val="40000"/>
                  </a:srgbClr>
                </a:solidFill>
              </a:rPr>
              <a:pPr/>
              <a:t>‹#›</a:t>
            </a:fld>
            <a:endParaRPr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7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91400" cy="487362"/>
          </a:xfrm>
          <a:prstGeom prst="rect">
            <a:avLst/>
          </a:prstGeom>
        </p:spPr>
        <p:txBody>
          <a:bodyPr vert="horz" lIns="91402" tIns="45702" rIns="91402" bIns="45702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8893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91400" cy="487362"/>
          </a:xfrm>
          <a:prstGeom prst="rect">
            <a:avLst/>
          </a:prstGeom>
        </p:spPr>
        <p:txBody>
          <a:bodyPr vert="horz" lIns="91402" tIns="45702" rIns="91402" bIns="45702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72094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8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7458F"/>
                </a:solidFill>
              </a:defRPr>
            </a:lvl1pPr>
            <a:lvl2pPr>
              <a:defRPr>
                <a:solidFill>
                  <a:srgbClr val="17458F"/>
                </a:solidFill>
              </a:defRPr>
            </a:lvl2pPr>
            <a:lvl3pPr>
              <a:defRPr>
                <a:solidFill>
                  <a:srgbClr val="17458F"/>
                </a:solidFill>
              </a:defRPr>
            </a:lvl3pPr>
            <a:lvl4pPr>
              <a:defRPr>
                <a:solidFill>
                  <a:srgbClr val="17458F"/>
                </a:solidFill>
              </a:defRPr>
            </a:lvl4pPr>
            <a:lvl5pPr>
              <a:defRPr>
                <a:solidFill>
                  <a:srgbClr val="17458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9F925CBC-5D63-4841-856B-2ED1B4A34DE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91400" cy="487362"/>
          </a:xfrm>
          <a:prstGeom prst="rect">
            <a:avLst/>
          </a:prstGeom>
        </p:spPr>
        <p:txBody>
          <a:bodyPr vert="horz" lIns="91402" tIns="45702" rIns="91402" bIns="45702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06444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6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0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0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0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0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1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Placeholder 1"/>
          <p:cNvSpPr txBox="1">
            <a:spLocks/>
          </p:cNvSpPr>
          <p:nvPr userDrawn="1"/>
        </p:nvSpPr>
        <p:spPr>
          <a:xfrm>
            <a:off x="457200" y="274638"/>
            <a:ext cx="7391400" cy="487362"/>
          </a:xfrm>
          <a:prstGeom prst="rect">
            <a:avLst/>
          </a:prstGeom>
        </p:spPr>
        <p:txBody>
          <a:bodyPr vert="horz" lIns="91402" tIns="45702" rIns="91402" bIns="45702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800" b="0" i="0" kern="1200">
                <a:solidFill>
                  <a:srgbClr val="16316B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95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8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17458F"/>
                </a:solidFill>
              </a:defRPr>
            </a:lvl1pPr>
            <a:lvl2pPr>
              <a:defRPr sz="2400">
                <a:solidFill>
                  <a:srgbClr val="17458F"/>
                </a:solidFill>
              </a:defRPr>
            </a:lvl2pPr>
            <a:lvl3pPr>
              <a:defRPr sz="2000">
                <a:solidFill>
                  <a:srgbClr val="17458F"/>
                </a:solidFill>
              </a:defRPr>
            </a:lvl3pPr>
            <a:lvl4pPr>
              <a:defRPr sz="1800">
                <a:solidFill>
                  <a:srgbClr val="17458F"/>
                </a:solidFill>
              </a:defRPr>
            </a:lvl4pPr>
            <a:lvl5pPr>
              <a:defRPr sz="1800">
                <a:solidFill>
                  <a:srgbClr val="17458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8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17458F"/>
                </a:solidFill>
              </a:defRPr>
            </a:lvl1pPr>
            <a:lvl2pPr>
              <a:defRPr sz="2400">
                <a:solidFill>
                  <a:srgbClr val="17458F"/>
                </a:solidFill>
              </a:defRPr>
            </a:lvl2pPr>
            <a:lvl3pPr>
              <a:defRPr sz="2000">
                <a:solidFill>
                  <a:srgbClr val="17458F"/>
                </a:solidFill>
              </a:defRPr>
            </a:lvl3pPr>
            <a:lvl4pPr>
              <a:defRPr sz="1800">
                <a:solidFill>
                  <a:srgbClr val="17458F"/>
                </a:solidFill>
              </a:defRPr>
            </a:lvl4pPr>
            <a:lvl5pPr>
              <a:defRPr sz="1800">
                <a:solidFill>
                  <a:srgbClr val="17458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91400" cy="487362"/>
          </a:xfrm>
          <a:prstGeom prst="rect">
            <a:avLst/>
          </a:prstGeom>
        </p:spPr>
        <p:txBody>
          <a:bodyPr vert="horz" lIns="91402" tIns="45702" rIns="91402" bIns="45702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28224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RF100_lockup_R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8" y="5715001"/>
            <a:ext cx="3581261" cy="838201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2286000"/>
            <a:ext cx="9144000" cy="1905000"/>
          </a:xfrm>
          <a:prstGeom prst="rect">
            <a:avLst/>
          </a:prstGeom>
          <a:solidFill>
            <a:srgbClr val="00B4E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2" tIns="45702" rIns="91402" bIns="45702" rtlCol="0" anchor="t"/>
          <a:lstStyle/>
          <a:p>
            <a:pPr algn="ctr"/>
            <a:endParaRPr lang="en-US">
              <a:solidFill>
                <a:srgbClr val="E7E7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940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</p:sldLayoutIdLst>
  <p:txStyles>
    <p:titleStyle>
      <a:lvl1pPr algn="ctr" defTabSz="45701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61" indent="-342761" algn="l" defTabSz="457011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46" indent="-285632" algn="l" defTabSz="457011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4" indent="0" algn="l" defTabSz="457011" rtl="0" eaLnBrk="1" latinLnBrk="0" hangingPunct="1">
        <a:spcBef>
          <a:spcPct val="20000"/>
        </a:spcBef>
        <a:buFont typeface="Arial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44" indent="-228505" algn="l" defTabSz="457011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60" indent="-228505" algn="l" defTabSz="457011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73" indent="-228505" algn="l" defTabSz="45701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84" indent="-228505" algn="l" defTabSz="45701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98" indent="-228505" algn="l" defTabSz="45701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609" indent="-228505" algn="l" defTabSz="45701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4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40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52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4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9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88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04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5943600"/>
          </a:xfrm>
          <a:prstGeom prst="rect">
            <a:avLst/>
          </a:prstGeom>
          <a:solidFill>
            <a:srgbClr val="00B4E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2" tIns="45702" rIns="91402" bIns="45702" rtlCol="0" anchor="t"/>
          <a:lstStyle/>
          <a:p>
            <a:pPr algn="ctr"/>
            <a:endParaRPr lang="en-US">
              <a:solidFill>
                <a:srgbClr val="E7E7E8"/>
              </a:solidFill>
            </a:endParaRPr>
          </a:p>
        </p:txBody>
      </p:sp>
      <p:pic>
        <p:nvPicPr>
          <p:cNvPr id="2" name="Picture 1" descr="TRF100_lockup_R.pn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8" y="6172201"/>
            <a:ext cx="1953413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800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875" r:id="rId3"/>
    <p:sldLayoutId id="2147483876" r:id="rId4"/>
  </p:sldLayoutIdLst>
  <p:hf sldNum="0" hdr="0" ftr="0" dt="0"/>
  <p:txStyles>
    <p:titleStyle>
      <a:lvl1pPr algn="l" defTabSz="457011" rtl="0" eaLnBrk="1" latinLnBrk="0" hangingPunct="1">
        <a:spcBef>
          <a:spcPct val="0"/>
        </a:spcBef>
        <a:buNone/>
        <a:defRPr sz="1800" b="1" i="0" kern="1200">
          <a:solidFill>
            <a:schemeClr val="bg1"/>
          </a:solidFill>
          <a:latin typeface="Arial Narrow"/>
          <a:ea typeface="+mj-ea"/>
          <a:cs typeface="Arial Narrow"/>
        </a:defRPr>
      </a:lvl1pPr>
    </p:titleStyle>
    <p:bodyStyle>
      <a:lvl1pPr marL="342761" indent="-342761" algn="l" defTabSz="457011" rtl="0" eaLnBrk="1" latinLnBrk="0" hangingPunct="1">
        <a:spcBef>
          <a:spcPct val="20000"/>
        </a:spcBef>
        <a:buFont typeface="Arial"/>
        <a:buChar char="•"/>
        <a:defRPr sz="3200" b="1" i="0" kern="1200">
          <a:solidFill>
            <a:srgbClr val="16316B"/>
          </a:solidFill>
          <a:latin typeface="Arial Narrow"/>
          <a:ea typeface="+mn-ea"/>
          <a:cs typeface="Arial Narrow"/>
        </a:defRPr>
      </a:lvl1pPr>
      <a:lvl2pPr marL="742646" indent="-285632" algn="l" defTabSz="457011" rtl="0" eaLnBrk="1" latinLnBrk="0" hangingPunct="1">
        <a:spcBef>
          <a:spcPct val="20000"/>
        </a:spcBef>
        <a:buFont typeface="Arial"/>
        <a:buChar char="–"/>
        <a:defRPr sz="2800" b="1" i="0" kern="1200">
          <a:solidFill>
            <a:srgbClr val="16316B"/>
          </a:solidFill>
          <a:latin typeface="Arial Narrow"/>
          <a:ea typeface="+mn-ea"/>
          <a:cs typeface="Arial Narrow"/>
        </a:defRPr>
      </a:lvl2pPr>
      <a:lvl3pPr marL="1142530" indent="-228505" algn="l" defTabSz="457011" rtl="0" eaLnBrk="1" latinLnBrk="0" hangingPunct="1">
        <a:spcBef>
          <a:spcPct val="20000"/>
        </a:spcBef>
        <a:buFont typeface="Arial"/>
        <a:buChar char="•"/>
        <a:defRPr sz="2400" b="1" i="0" kern="1200">
          <a:solidFill>
            <a:srgbClr val="16316B"/>
          </a:solidFill>
          <a:latin typeface="Arial Narrow"/>
          <a:ea typeface="+mn-ea"/>
          <a:cs typeface="Arial Narrow"/>
        </a:defRPr>
      </a:lvl3pPr>
      <a:lvl4pPr marL="1599544" indent="-228505" algn="l" defTabSz="457011" rtl="0" eaLnBrk="1" latinLnBrk="0" hangingPunct="1">
        <a:spcBef>
          <a:spcPct val="20000"/>
        </a:spcBef>
        <a:buFont typeface="Arial"/>
        <a:buChar char="–"/>
        <a:defRPr sz="2000" b="1" i="0" kern="1200">
          <a:solidFill>
            <a:srgbClr val="16316B"/>
          </a:solidFill>
          <a:latin typeface="Arial Narrow"/>
          <a:ea typeface="+mn-ea"/>
          <a:cs typeface="Arial Narrow"/>
        </a:defRPr>
      </a:lvl4pPr>
      <a:lvl5pPr marL="2056560" indent="-228505" algn="l" defTabSz="457011" rtl="0" eaLnBrk="1" latinLnBrk="0" hangingPunct="1">
        <a:spcBef>
          <a:spcPct val="20000"/>
        </a:spcBef>
        <a:buFont typeface="Arial"/>
        <a:buChar char="»"/>
        <a:defRPr sz="2000" b="1" i="0" kern="1200">
          <a:solidFill>
            <a:srgbClr val="16316B"/>
          </a:solidFill>
          <a:latin typeface="Arial Narrow"/>
          <a:ea typeface="+mn-ea"/>
          <a:cs typeface="Arial Narrow"/>
        </a:defRPr>
      </a:lvl5pPr>
      <a:lvl6pPr marL="2513573" indent="-228505" algn="l" defTabSz="45701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84" indent="-228505" algn="l" defTabSz="45701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98" indent="-228505" algn="l" defTabSz="45701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609" indent="-228505" algn="l" defTabSz="45701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4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40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52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4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9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88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04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2" tIns="45702" rIns="91402" bIns="45702" rtlCol="0" anchor="t"/>
          <a:lstStyle/>
          <a:p>
            <a:pPr algn="ctr"/>
            <a:endParaRPr lang="en-US">
              <a:solidFill>
                <a:srgbClr val="E7E7E8"/>
              </a:solidFill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191000"/>
          </a:xfrm>
          <a:prstGeom prst="rect">
            <a:avLst/>
          </a:prstGeom>
        </p:spPr>
        <p:txBody>
          <a:bodyPr vert="horz" lIns="91402" tIns="45702" rIns="91402" bIns="45702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91400" cy="487362"/>
          </a:xfrm>
          <a:prstGeom prst="rect">
            <a:avLst/>
          </a:prstGeom>
        </p:spPr>
        <p:txBody>
          <a:bodyPr vert="horz" lIns="91402" tIns="45702" rIns="91402" bIns="45702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402" tIns="45702" rIns="91402" bIns="4570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 Narrow"/>
                <a:cs typeface="Arial Narrow"/>
              </a:defRPr>
            </a:lvl1pPr>
          </a:lstStyle>
          <a:p>
            <a:fld id="{CAB2FCF9-CE33-3847-9706-1046D2EB27A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TRF100_lockup_R.png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8" y="6172201"/>
            <a:ext cx="1953413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358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74" r:id="rId7"/>
  </p:sldLayoutIdLst>
  <p:txStyles>
    <p:titleStyle>
      <a:lvl1pPr algn="l" defTabSz="457011" rtl="0" eaLnBrk="1" latinLnBrk="0" hangingPunct="1">
        <a:spcBef>
          <a:spcPct val="0"/>
        </a:spcBef>
        <a:buNone/>
        <a:defRPr sz="1800" b="1" i="0" kern="1200">
          <a:solidFill>
            <a:schemeClr val="bg1"/>
          </a:solidFill>
          <a:latin typeface="Arial Narrow"/>
          <a:ea typeface="+mj-ea"/>
          <a:cs typeface="Arial Narrow"/>
        </a:defRPr>
      </a:lvl1pPr>
    </p:titleStyle>
    <p:bodyStyle>
      <a:lvl1pPr marL="342761" indent="-342761" algn="l" defTabSz="457011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05DAA"/>
          </a:solidFill>
          <a:latin typeface="Georgia"/>
          <a:ea typeface="+mn-ea"/>
          <a:cs typeface="Georgia"/>
        </a:defRPr>
      </a:lvl1pPr>
      <a:lvl2pPr marL="742646" indent="-285632" algn="l" defTabSz="457011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005DAA"/>
          </a:solidFill>
          <a:latin typeface="Georgia"/>
          <a:ea typeface="+mn-ea"/>
          <a:cs typeface="Georgia"/>
        </a:defRPr>
      </a:lvl2pPr>
      <a:lvl3pPr marL="1142530" indent="-228505" algn="l" defTabSz="457011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005DAA"/>
          </a:solidFill>
          <a:latin typeface="Georgia"/>
          <a:ea typeface="+mn-ea"/>
          <a:cs typeface="Georgia"/>
        </a:defRPr>
      </a:lvl3pPr>
      <a:lvl4pPr marL="1599544" indent="-228505" algn="l" defTabSz="457011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005DAA"/>
          </a:solidFill>
          <a:latin typeface="Georgia"/>
          <a:ea typeface="+mn-ea"/>
          <a:cs typeface="Georgia"/>
        </a:defRPr>
      </a:lvl4pPr>
      <a:lvl5pPr marL="2056560" indent="-228505" algn="l" defTabSz="457011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005DAA"/>
          </a:solidFill>
          <a:latin typeface="Georgia"/>
          <a:ea typeface="+mn-ea"/>
          <a:cs typeface="Georgia"/>
        </a:defRPr>
      </a:lvl5pPr>
      <a:lvl6pPr marL="2513573" indent="-228505" algn="l" defTabSz="45701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84" indent="-228505" algn="l" defTabSz="45701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98" indent="-228505" algn="l" defTabSz="45701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609" indent="-228505" algn="l" defTabSz="45701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4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40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52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4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9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88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04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9144000" cy="5867400"/>
          </a:xfrm>
          <a:prstGeom prst="rect">
            <a:avLst/>
          </a:prstGeom>
          <a:solidFill>
            <a:srgbClr val="00B4E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2" tIns="45702" rIns="91402" bIns="45702" rtlCol="0" anchor="t"/>
          <a:lstStyle/>
          <a:p>
            <a:pPr algn="ctr"/>
            <a:endParaRPr lang="en-US">
              <a:solidFill>
                <a:srgbClr val="E7E7E8"/>
              </a:solidFill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191000"/>
          </a:xfrm>
          <a:prstGeom prst="rect">
            <a:avLst/>
          </a:prstGeom>
        </p:spPr>
        <p:txBody>
          <a:bodyPr vert="horz" lIns="91402" tIns="45702" rIns="91402" bIns="45702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91400" cy="487362"/>
          </a:xfrm>
          <a:prstGeom prst="rect">
            <a:avLst/>
          </a:prstGeom>
        </p:spPr>
        <p:txBody>
          <a:bodyPr vert="horz" lIns="91402" tIns="45702" rIns="91402" bIns="45702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 descr="IC16-Seoul_lockup_PMS_C.eps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172208"/>
            <a:ext cx="2088000" cy="43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458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</p:sldLayoutIdLst>
  <p:txStyles>
    <p:titleStyle>
      <a:lvl1pPr algn="l" defTabSz="457011" rtl="0" eaLnBrk="1" latinLnBrk="0" hangingPunct="1">
        <a:spcBef>
          <a:spcPct val="0"/>
        </a:spcBef>
        <a:buNone/>
        <a:defRPr sz="1800" b="1" i="0" kern="1200">
          <a:solidFill>
            <a:schemeClr val="bg1"/>
          </a:solidFill>
          <a:latin typeface="Arial Narrow"/>
          <a:ea typeface="+mj-ea"/>
          <a:cs typeface="Arial Narrow"/>
        </a:defRPr>
      </a:lvl1pPr>
    </p:titleStyle>
    <p:bodyStyle>
      <a:lvl1pPr marL="342761" indent="-342761" algn="l" defTabSz="457011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bg1"/>
          </a:solidFill>
          <a:latin typeface="Georgia"/>
          <a:ea typeface="+mn-ea"/>
          <a:cs typeface="Georgia"/>
        </a:defRPr>
      </a:lvl1pPr>
      <a:lvl2pPr marL="742646" indent="-285632" algn="l" defTabSz="457011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bg1"/>
          </a:solidFill>
          <a:latin typeface="Georgia"/>
          <a:ea typeface="+mn-ea"/>
          <a:cs typeface="Georgia"/>
        </a:defRPr>
      </a:lvl2pPr>
      <a:lvl3pPr marL="1142530" indent="-228505" algn="l" defTabSz="457011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bg1"/>
          </a:solidFill>
          <a:latin typeface="Georgia"/>
          <a:ea typeface="+mn-ea"/>
          <a:cs typeface="Georgia"/>
        </a:defRPr>
      </a:lvl3pPr>
      <a:lvl4pPr marL="1599544" indent="-228505" algn="l" defTabSz="457011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bg1"/>
          </a:solidFill>
          <a:latin typeface="Georgia"/>
          <a:ea typeface="+mn-ea"/>
          <a:cs typeface="Georgia"/>
        </a:defRPr>
      </a:lvl4pPr>
      <a:lvl5pPr marL="2056560" indent="-228505" algn="l" defTabSz="457011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bg1"/>
          </a:solidFill>
          <a:latin typeface="Georgia"/>
          <a:ea typeface="+mn-ea"/>
          <a:cs typeface="Georgia"/>
        </a:defRPr>
      </a:lvl5pPr>
      <a:lvl6pPr marL="2513573" indent="-228505" algn="l" defTabSz="45701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84" indent="-228505" algn="l" defTabSz="45701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98" indent="-228505" algn="l" defTabSz="45701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609" indent="-228505" algn="l" defTabSz="45701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4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40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52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4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9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88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04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chart" Target="../charts/char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emf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7300826" y="1977251"/>
            <a:ext cx="1243974" cy="2813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2130" tIns="32130" rIns="32130" bIns="32130" numCol="1" spcCol="26775" rtlCol="0" anchor="t">
            <a:spAutoFit/>
          </a:bodyPr>
          <a:lstStyle/>
          <a:p>
            <a:pPr defTabSz="321308" fontAlgn="auto" hangingPunct="0">
              <a:spcBef>
                <a:spcPts val="0"/>
              </a:spcBef>
              <a:spcAft>
                <a:spcPts val="0"/>
              </a:spcAft>
            </a:pPr>
            <a:r>
              <a:rPr kumimoji="0" lang="en-US" altLang="ja-JP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  <a:sym typeface="Tw Cen MT"/>
              </a:rPr>
              <a:t>2017.04.15</a:t>
            </a:r>
            <a:endParaRPr kumimoji="0" lang="ja-JP" altLang="en-US" sz="1400" dirty="0">
              <a:solidFill>
                <a:srgbClr val="000000">
                  <a:lumMod val="75000"/>
                  <a:lumOff val="25000"/>
                </a:srgbClr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  <a:cs typeface="+mn-cs"/>
              <a:sym typeface="Tw Cen MT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010408" y="2622961"/>
            <a:ext cx="7123186" cy="800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2130" tIns="32130" rIns="32130" bIns="32130" numCol="1" spcCol="26775" rtlCol="0" anchor="t">
            <a:spAutoFit/>
          </a:bodyPr>
          <a:lstStyle/>
          <a:p>
            <a:pPr algn="ctr" defTabSz="321308" fontAlgn="auto" hangingPunct="0">
              <a:spcBef>
                <a:spcPts val="0"/>
              </a:spcBef>
              <a:spcAft>
                <a:spcPts val="0"/>
              </a:spcAft>
            </a:pPr>
            <a:r>
              <a:rPr kumimoji="0" lang="en-US" altLang="ja-JP" sz="2200" b="1" dirty="0">
                <a:solidFill>
                  <a:srgbClr val="000000">
                    <a:lumMod val="65000"/>
                    <a:lumOff val="35000"/>
                  </a:srgb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2017-18</a:t>
            </a:r>
            <a:r>
              <a:rPr kumimoji="0" lang="ja-JP" altLang="en-US" sz="2200" b="1" dirty="0">
                <a:solidFill>
                  <a:srgbClr val="000000">
                    <a:lumMod val="65000"/>
                    <a:lumOff val="35000"/>
                  </a:srgb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年度のための地区研修・協議会</a:t>
            </a:r>
            <a:endParaRPr kumimoji="0" lang="en-US" altLang="ja-JP" sz="2200" b="1" dirty="0">
              <a:solidFill>
                <a:srgbClr val="000000">
                  <a:lumMod val="65000"/>
                  <a:lumOff val="35000"/>
                </a:srgbClr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  <a:cs typeface="+mn-cs"/>
            </a:endParaRPr>
          </a:p>
          <a:p>
            <a:pPr algn="ctr" defTabSz="321308" fontAlgn="auto" hangingPunct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500" b="1" dirty="0">
                <a:solidFill>
                  <a:srgbClr val="000000">
                    <a:lumMod val="65000"/>
                    <a:lumOff val="35000"/>
                  </a:srgb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－ 財団部門 －</a:t>
            </a:r>
            <a:endParaRPr kumimoji="0" lang="en-US" altLang="ja-JP" sz="2500" b="1" dirty="0">
              <a:solidFill>
                <a:srgbClr val="000000">
                  <a:lumMod val="65000"/>
                  <a:lumOff val="35000"/>
                </a:srgbClr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  <a:cs typeface="+mn-cs"/>
            </a:endParaRPr>
          </a:p>
        </p:txBody>
      </p:sp>
      <p:sp>
        <p:nvSpPr>
          <p:cNvPr id="189" name="Shape 189"/>
          <p:cNvSpPr/>
          <p:nvPr/>
        </p:nvSpPr>
        <p:spPr>
          <a:xfrm>
            <a:off x="5398637" y="5449666"/>
            <a:ext cx="3146167" cy="687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699" tIns="35699" rIns="35699" bIns="35699">
            <a:spAutoFit/>
          </a:bodyPr>
          <a:lstStyle/>
          <a:p>
            <a:pPr defTabSz="321308" fontAlgn="auto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000" dirty="0">
                <a:solidFill>
                  <a:srgbClr val="000000">
                    <a:lumMod val="75000"/>
                    <a:lumOff val="25000"/>
                  </a:srgb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ロータリー財団委員会</a:t>
            </a:r>
            <a:endParaRPr kumimoji="0" sz="2000" dirty="0">
              <a:solidFill>
                <a:srgbClr val="000000">
                  <a:lumMod val="75000"/>
                  <a:lumOff val="25000"/>
                </a:srgbClr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  <a:cs typeface="+mn-cs"/>
            </a:endParaRPr>
          </a:p>
          <a:p>
            <a:pPr defTabSz="321308" fontAlgn="auto">
              <a:spcBef>
                <a:spcPts val="0"/>
              </a:spcBef>
              <a:spcAft>
                <a:spcPts val="0"/>
              </a:spcAft>
              <a:defRPr sz="3300"/>
            </a:pPr>
            <a:r>
              <a:rPr kumimoji="0" lang="ja-JP" altLang="en-US" sz="2000" dirty="0">
                <a:solidFill>
                  <a:srgbClr val="000000">
                    <a:lumMod val="75000"/>
                    <a:lumOff val="25000"/>
                  </a:srgb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大谷隆英／大阪柏原</a:t>
            </a:r>
            <a:r>
              <a:rPr kumimoji="0" sz="2000" dirty="0">
                <a:solidFill>
                  <a:srgbClr val="000000">
                    <a:lumMod val="75000"/>
                    <a:lumOff val="25000"/>
                  </a:srgb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RC</a:t>
            </a:r>
          </a:p>
        </p:txBody>
      </p:sp>
      <p:pic>
        <p:nvPicPr>
          <p:cNvPr id="188" name="image5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95743" y="875553"/>
            <a:ext cx="3552514" cy="880361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</p:pic>
      <p:sp>
        <p:nvSpPr>
          <p:cNvPr id="5" name="正方形/長方形 4"/>
          <p:cNvSpPr/>
          <p:nvPr/>
        </p:nvSpPr>
        <p:spPr>
          <a:xfrm>
            <a:off x="1143000" y="3675966"/>
            <a:ext cx="6629400" cy="1524000"/>
          </a:xfrm>
          <a:prstGeom prst="rect">
            <a:avLst/>
          </a:prstGeom>
          <a:solidFill>
            <a:srgbClr val="1F49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0" name="Shape 190"/>
          <p:cNvSpPr/>
          <p:nvPr/>
        </p:nvSpPr>
        <p:spPr>
          <a:xfrm>
            <a:off x="1745529" y="3678975"/>
            <a:ext cx="5652956" cy="12724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2130" tIns="32130" rIns="32130" bIns="32130" anchor="ctr">
            <a:spAutoFit/>
          </a:bodyPr>
          <a:lstStyle>
            <a:lvl1pPr algn="ctr">
              <a:defRPr sz="6000" b="1">
                <a:solidFill>
                  <a:srgbClr val="005493"/>
                </a:solidFill>
              </a:defRPr>
            </a:lvl1pPr>
          </a:lstStyle>
          <a:p>
            <a:pPr defTabSz="321308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6200" dirty="0">
                <a:solidFill>
                  <a:schemeClr val="bg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財団寄付と認証</a:t>
            </a:r>
            <a:endParaRPr kumimoji="0" lang="en-US" sz="6200" dirty="0">
              <a:solidFill>
                <a:schemeClr val="bg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290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ja-JP" smtClean="0">
                <a:solidFill>
                  <a:srgbClr val="46464A">
                    <a:lumMod val="60000"/>
                    <a:lumOff val="40000"/>
                  </a:srgbClr>
                </a:solidFill>
              </a:rPr>
              <a:pPr/>
              <a:t>10</a:t>
            </a:fld>
            <a:endParaRPr lang="en-US" altLang="ja-JP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73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1524000" y="94565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ロータリー財団への寄付推進</a:t>
            </a:r>
          </a:p>
        </p:txBody>
      </p:sp>
      <p:pic>
        <p:nvPicPr>
          <p:cNvPr id="6" name="image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4801" y="5957454"/>
            <a:ext cx="2819400" cy="659860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8" name="グラフ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64703126"/>
              </p:ext>
            </p:extLst>
          </p:nvPr>
        </p:nvGraphicFramePr>
        <p:xfrm>
          <a:off x="457200" y="1600200"/>
          <a:ext cx="7239000" cy="46481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コンテンツ プレースホルダー 2"/>
          <p:cNvSpPr txBox="1">
            <a:spLocks/>
          </p:cNvSpPr>
          <p:nvPr/>
        </p:nvSpPr>
        <p:spPr bwMode="auto">
          <a:xfrm>
            <a:off x="152400" y="951791"/>
            <a:ext cx="8903208" cy="654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2" tIns="45702" rIns="91402" bIns="45702"/>
          <a:lstStyle>
            <a:lvl1pPr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kumimoji="0" lang="ja-JP" altLang="en-US" sz="2800" b="1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クラブ別　</a:t>
            </a:r>
            <a:r>
              <a:rPr kumimoji="0" lang="en-US" altLang="ja-JP" sz="2800" b="1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1</a:t>
            </a:r>
            <a:r>
              <a:rPr kumimoji="0" lang="ja-JP" altLang="en-US" sz="2800" b="1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人当りの年次寄付実績</a:t>
            </a:r>
            <a:r>
              <a:rPr kumimoji="0" lang="ja-JP" altLang="en-US" b="1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（</a:t>
            </a:r>
            <a:r>
              <a:rPr kumimoji="0" lang="en-US" altLang="ja-JP" b="1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2017.</a:t>
            </a:r>
            <a:r>
              <a:rPr kumimoji="0" lang="ja-JP" altLang="en-US" b="1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３</a:t>
            </a:r>
            <a:r>
              <a:rPr kumimoji="0" lang="en-US" altLang="ja-JP" b="1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.13</a:t>
            </a:r>
            <a:r>
              <a:rPr kumimoji="0" lang="ja-JP" altLang="en-US" b="1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現在）</a:t>
            </a:r>
            <a:endParaRPr lang="ja-JP" altLang="en-US" dirty="0">
              <a:solidFill>
                <a:srgbClr val="00246C"/>
              </a:solidFill>
              <a:latin typeface="Georgia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0" y="3932134"/>
            <a:ext cx="2209800" cy="461665"/>
          </a:xfrm>
          <a:prstGeom prst="rect">
            <a:avLst/>
          </a:prstGeom>
          <a:noFill/>
        </p:spPr>
        <p:txBody>
          <a:bodyPr wrap="square" lIns="91402" tIns="45702" rIns="91402" bIns="45702" rtlCol="0">
            <a:spAutoFit/>
          </a:bodyPr>
          <a:lstStyle/>
          <a:p>
            <a:r>
              <a:rPr kumimoji="1" lang="en-US" altLang="ja-JP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$</a:t>
            </a:r>
            <a:r>
              <a:rPr kumimoji="1" lang="ja-JP" altLang="en-US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１６０～</a:t>
            </a:r>
            <a:r>
              <a:rPr kumimoji="1" lang="en-US" altLang="ja-JP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$</a:t>
            </a:r>
            <a:r>
              <a:rPr kumimoji="1" lang="ja-JP" altLang="en-US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１９９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791200" y="4928046"/>
            <a:ext cx="2209800" cy="461665"/>
          </a:xfrm>
          <a:prstGeom prst="rect">
            <a:avLst/>
          </a:prstGeom>
          <a:noFill/>
        </p:spPr>
        <p:txBody>
          <a:bodyPr wrap="square" lIns="91402" tIns="45702" rIns="91402" bIns="45702" rtlCol="0">
            <a:spAutoFit/>
          </a:bodyPr>
          <a:lstStyle/>
          <a:p>
            <a:r>
              <a:rPr lang="en-US" altLang="ja-JP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$</a:t>
            </a:r>
            <a:r>
              <a:rPr lang="ja-JP" altLang="en-US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１２０</a:t>
            </a:r>
            <a:r>
              <a:rPr kumimoji="1" lang="ja-JP" altLang="en-US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～</a:t>
            </a:r>
            <a:r>
              <a:rPr kumimoji="1" lang="en-US" altLang="ja-JP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$</a:t>
            </a:r>
            <a:r>
              <a:rPr kumimoji="1" lang="ja-JP" altLang="en-US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１４９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096000" y="4038600"/>
            <a:ext cx="2209800" cy="461665"/>
          </a:xfrm>
          <a:prstGeom prst="rect">
            <a:avLst/>
          </a:prstGeom>
          <a:noFill/>
        </p:spPr>
        <p:txBody>
          <a:bodyPr wrap="square" lIns="91402" tIns="45702" rIns="91402" bIns="45702" rtlCol="0">
            <a:spAutoFit/>
          </a:bodyPr>
          <a:lstStyle/>
          <a:p>
            <a:r>
              <a:rPr lang="en-US" altLang="ja-JP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$</a:t>
            </a:r>
            <a:r>
              <a:rPr lang="ja-JP" altLang="en-US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１００</a:t>
            </a:r>
            <a:r>
              <a:rPr kumimoji="1" lang="ja-JP" altLang="en-US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～</a:t>
            </a:r>
            <a:r>
              <a:rPr kumimoji="1" lang="en-US" altLang="ja-JP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$</a:t>
            </a:r>
            <a:r>
              <a:rPr kumimoji="1" lang="ja-JP" altLang="en-US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１１９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916168" y="2971800"/>
            <a:ext cx="2209800" cy="461665"/>
          </a:xfrm>
          <a:prstGeom prst="rect">
            <a:avLst/>
          </a:prstGeom>
          <a:noFill/>
        </p:spPr>
        <p:txBody>
          <a:bodyPr wrap="square" lIns="91402" tIns="45702" rIns="91402" bIns="45702" rtlCol="0">
            <a:spAutoFit/>
          </a:bodyPr>
          <a:lstStyle/>
          <a:p>
            <a:r>
              <a:rPr kumimoji="1" lang="en-US" altLang="ja-JP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$</a:t>
            </a:r>
            <a:r>
              <a:rPr kumimoji="1" lang="ja-JP" altLang="en-US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１～</a:t>
            </a:r>
            <a:r>
              <a:rPr kumimoji="1" lang="en-US" altLang="ja-JP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$</a:t>
            </a:r>
            <a:r>
              <a:rPr kumimoji="1" lang="ja-JP" altLang="en-US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９９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223773" y="1735732"/>
            <a:ext cx="2209800" cy="461665"/>
          </a:xfrm>
          <a:prstGeom prst="rect">
            <a:avLst/>
          </a:prstGeom>
          <a:noFill/>
        </p:spPr>
        <p:txBody>
          <a:bodyPr wrap="square" lIns="91402" tIns="45702" rIns="91402" bIns="45702" rtlCol="0">
            <a:spAutoFit/>
          </a:bodyPr>
          <a:lstStyle/>
          <a:p>
            <a:r>
              <a:rPr lang="en-US" altLang="ja-JP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$</a:t>
            </a:r>
            <a:r>
              <a:rPr lang="ja-JP" altLang="en-US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２００</a:t>
            </a:r>
            <a:r>
              <a:rPr kumimoji="1" lang="ja-JP" altLang="en-US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～</a:t>
            </a:r>
            <a:r>
              <a:rPr kumimoji="1" lang="en-US" altLang="ja-JP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$</a:t>
            </a:r>
            <a:r>
              <a:rPr kumimoji="1" lang="ja-JP" altLang="en-US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７２１</a:t>
            </a:r>
          </a:p>
        </p:txBody>
      </p:sp>
      <p:sp>
        <p:nvSpPr>
          <p:cNvPr id="16" name="正方形/長方形 15"/>
          <p:cNvSpPr/>
          <p:nvPr/>
        </p:nvSpPr>
        <p:spPr>
          <a:xfrm>
            <a:off x="152400" y="914400"/>
            <a:ext cx="1411224" cy="609600"/>
          </a:xfrm>
          <a:prstGeom prst="rect">
            <a:avLst/>
          </a:prstGeom>
          <a:noFill/>
          <a:ln w="127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2" tIns="45702" rIns="91402" bIns="45702" rtlCol="0" anchor="ctr"/>
          <a:lstStyle/>
          <a:p>
            <a:pPr algn="ctr"/>
            <a:endParaRPr kumimoji="1" lang="ja-JP" altLang="en-US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950" y="5804991"/>
            <a:ext cx="230505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テキスト ボックス 17"/>
          <p:cNvSpPr txBox="1"/>
          <p:nvPr/>
        </p:nvSpPr>
        <p:spPr>
          <a:xfrm>
            <a:off x="3951732" y="1600200"/>
            <a:ext cx="685800" cy="461665"/>
          </a:xfrm>
          <a:prstGeom prst="rect">
            <a:avLst/>
          </a:prstGeom>
          <a:noFill/>
        </p:spPr>
        <p:txBody>
          <a:bodyPr wrap="square" lIns="91402" tIns="45702" rIns="91402" bIns="45702" rtlCol="0">
            <a:spAutoFit/>
          </a:bodyPr>
          <a:lstStyle/>
          <a:p>
            <a:r>
              <a:rPr kumimoji="1" lang="en-US" altLang="ja-JP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$</a:t>
            </a:r>
            <a:r>
              <a:rPr lang="en-US" altLang="ja-JP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0</a:t>
            </a:r>
            <a:endParaRPr kumimoji="1" lang="ja-JP" altLang="en-US" dirty="0">
              <a:solidFill>
                <a:srgbClr val="00206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791200" y="1427955"/>
            <a:ext cx="3130296" cy="1138737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  <a:effectLst/>
        </p:spPr>
        <p:txBody>
          <a:bodyPr wrap="square" lIns="91402" tIns="45702" rIns="91402" bIns="45702" rtlCol="0">
            <a:spAutoFit/>
          </a:bodyPr>
          <a:lstStyle/>
          <a:p>
            <a:pPr algn="ctr"/>
            <a:r>
              <a:rPr lang="en-US" altLang="ja-JP" b="1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$</a:t>
            </a:r>
            <a:r>
              <a:rPr lang="ja-JP" altLang="en-US" b="1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１６０以上　４６％</a:t>
            </a:r>
            <a:endParaRPr lang="en-US" altLang="ja-JP" b="1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algn="ctr"/>
            <a:r>
              <a:rPr kumimoji="1" lang="ja-JP" altLang="en-US" sz="2000" b="1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（</a:t>
            </a:r>
            <a:r>
              <a:rPr kumimoji="1" lang="en-US" altLang="ja-JP" sz="2000" b="1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$</a:t>
            </a:r>
            <a:r>
              <a:rPr lang="ja-JP" altLang="en-US" sz="2000" b="1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１５０</a:t>
            </a:r>
            <a:r>
              <a:rPr kumimoji="1" lang="ja-JP" altLang="en-US" sz="2000" b="1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以上　５６％）</a:t>
            </a:r>
            <a:endParaRPr kumimoji="1" lang="en-US" altLang="ja-JP" sz="2000" b="1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algn="ctr"/>
            <a:r>
              <a:rPr lang="ja-JP" altLang="en-US" b="1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地区平均　＄</a:t>
            </a:r>
            <a:r>
              <a:rPr lang="en-US" altLang="ja-JP" b="1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152.8</a:t>
            </a:r>
            <a:endParaRPr kumimoji="1" lang="ja-JP" altLang="en-US" b="1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65303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ja-JP" smtClean="0">
                <a:solidFill>
                  <a:srgbClr val="46464A">
                    <a:lumMod val="60000"/>
                    <a:lumOff val="40000"/>
                  </a:srgbClr>
                </a:solidFill>
              </a:rPr>
              <a:pPr/>
              <a:t>11</a:t>
            </a:fld>
            <a:endParaRPr lang="en-US" altLang="ja-JP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73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1524000" y="0"/>
            <a:ext cx="60960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32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寄付の分類</a:t>
            </a:r>
            <a:endParaRPr lang="en-US" altLang="ja-JP" sz="3200" dirty="0">
              <a:solidFill>
                <a:schemeClr val="bg1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pic>
        <p:nvPicPr>
          <p:cNvPr id="6" name="image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4801" y="5957454"/>
            <a:ext cx="2819400" cy="65986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フローチャート : 論理積ゲート 4"/>
          <p:cNvSpPr/>
          <p:nvPr/>
        </p:nvSpPr>
        <p:spPr>
          <a:xfrm rot="5400000">
            <a:off x="503047" y="1680631"/>
            <a:ext cx="1676400" cy="1606550"/>
          </a:xfrm>
          <a:prstGeom prst="flowChartDelay">
            <a:avLst/>
          </a:prstGeom>
          <a:solidFill>
            <a:schemeClr val="tx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フローチャート : 論理積ゲート 8"/>
          <p:cNvSpPr/>
          <p:nvPr/>
        </p:nvSpPr>
        <p:spPr>
          <a:xfrm rot="5400000">
            <a:off x="2711323" y="1689775"/>
            <a:ext cx="1676400" cy="1606550"/>
          </a:xfrm>
          <a:prstGeom prst="flowChartDelay">
            <a:avLst/>
          </a:prstGeom>
          <a:solidFill>
            <a:schemeClr val="tx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フローチャート : 論理積ゲート 9"/>
          <p:cNvSpPr/>
          <p:nvPr/>
        </p:nvSpPr>
        <p:spPr>
          <a:xfrm rot="5400000">
            <a:off x="4854067" y="1720255"/>
            <a:ext cx="1676400" cy="1606550"/>
          </a:xfrm>
          <a:prstGeom prst="flowChartDelay">
            <a:avLst/>
          </a:prstGeom>
          <a:solidFill>
            <a:schemeClr val="tx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フローチャート : 論理積ゲート 10"/>
          <p:cNvSpPr/>
          <p:nvPr/>
        </p:nvSpPr>
        <p:spPr>
          <a:xfrm rot="5400000">
            <a:off x="6912991" y="1732447"/>
            <a:ext cx="1676400" cy="1606550"/>
          </a:xfrm>
          <a:prstGeom prst="flowChartDelay">
            <a:avLst/>
          </a:prstGeom>
          <a:solidFill>
            <a:schemeClr val="tx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/>
        </p:nvSpPr>
        <p:spPr>
          <a:xfrm>
            <a:off x="574675" y="1708083"/>
            <a:ext cx="1415772" cy="46166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ja-JP" altLang="en-US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年次基金</a:t>
            </a:r>
          </a:p>
        </p:txBody>
      </p:sp>
      <p:sp>
        <p:nvSpPr>
          <p:cNvPr id="14" name="正方形/長方形 13"/>
          <p:cNvSpPr/>
          <p:nvPr/>
        </p:nvSpPr>
        <p:spPr>
          <a:xfrm>
            <a:off x="2844041" y="1718858"/>
            <a:ext cx="1410964" cy="46166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ja-JP" altLang="en-US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ﾎﾟﾘｵﾌﾟﾗｽ</a:t>
            </a:r>
          </a:p>
        </p:txBody>
      </p:sp>
      <p:sp>
        <p:nvSpPr>
          <p:cNvPr id="15" name="正方形/長方形 14"/>
          <p:cNvSpPr/>
          <p:nvPr/>
        </p:nvSpPr>
        <p:spPr>
          <a:xfrm>
            <a:off x="4984381" y="1735515"/>
            <a:ext cx="1467068" cy="76944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ja-JP" altLang="en-US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恒久基金</a:t>
            </a:r>
            <a:endParaRPr lang="en-US" altLang="ja-JP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lang="ja-JP" altLang="en-US" sz="20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（冠名基金）</a:t>
            </a:r>
            <a:endParaRPr lang="en-US" altLang="ja-JP" sz="2000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7043305" y="1759899"/>
            <a:ext cx="1415772" cy="46166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ja-JP" altLang="en-US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臨時基金</a:t>
            </a:r>
          </a:p>
        </p:txBody>
      </p:sp>
      <p:sp>
        <p:nvSpPr>
          <p:cNvPr id="17" name="正方形/長方形 16"/>
          <p:cNvSpPr/>
          <p:nvPr/>
        </p:nvSpPr>
        <p:spPr>
          <a:xfrm>
            <a:off x="76928" y="3499104"/>
            <a:ext cx="2202847" cy="147732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20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50</a:t>
            </a:r>
            <a:r>
              <a:rPr lang="ja-JP" altLang="en-US" sz="20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％が３年後ＤＤＦ</a:t>
            </a:r>
            <a:endParaRPr lang="en-US" altLang="ja-JP" sz="2000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20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50%</a:t>
            </a:r>
            <a:r>
              <a:rPr lang="ja-JP" altLang="en-US" sz="20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が３年後ＷＦ</a:t>
            </a:r>
            <a:endParaRPr lang="en-US" altLang="ja-JP" sz="2000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0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収益が運営費</a:t>
            </a:r>
            <a:endParaRPr lang="en-US" altLang="ja-JP" sz="2000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2329078" y="3499104"/>
            <a:ext cx="2242922" cy="55399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20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ﾎﾟﾘｵ撲滅活動支援</a:t>
            </a:r>
            <a:endParaRPr lang="en-US" altLang="ja-JP" sz="2000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4574359" y="3499104"/>
            <a:ext cx="2468946" cy="193899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20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元金そのまま</a:t>
            </a:r>
            <a:endParaRPr lang="en-US" altLang="ja-JP" sz="2000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0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収益の</a:t>
            </a:r>
            <a:r>
              <a:rPr lang="en-US" altLang="ja-JP" sz="20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50</a:t>
            </a:r>
            <a:r>
              <a:rPr lang="ja-JP" altLang="en-US" sz="20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％がＤＤＦ</a:t>
            </a:r>
            <a:endParaRPr lang="en-US" altLang="ja-JP" sz="2000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0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収益の</a:t>
            </a:r>
            <a:r>
              <a:rPr lang="en-US" altLang="ja-JP" sz="20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50</a:t>
            </a:r>
            <a:r>
              <a:rPr lang="ja-JP" altLang="en-US" sz="20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％がＷＦ</a:t>
            </a:r>
            <a:endParaRPr lang="en-US" altLang="ja-JP" sz="2000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0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冠名基金は＄</a:t>
            </a:r>
            <a:r>
              <a:rPr lang="en-US" altLang="ja-JP" sz="20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25,000</a:t>
            </a:r>
          </a:p>
        </p:txBody>
      </p:sp>
      <p:sp>
        <p:nvSpPr>
          <p:cNvPr id="20" name="正方形/長方形 19"/>
          <p:cNvSpPr/>
          <p:nvPr/>
        </p:nvSpPr>
        <p:spPr>
          <a:xfrm>
            <a:off x="6852011" y="3499104"/>
            <a:ext cx="2329484" cy="1323439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ja-JP" altLang="en-US" sz="20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承認されたﾌﾟﾛｼﾞｪｸﾄ</a:t>
            </a:r>
            <a:endParaRPr lang="en-US" altLang="ja-JP" sz="2000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lang="ja-JP" altLang="en-US" sz="20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の補助金</a:t>
            </a:r>
            <a:endParaRPr lang="en-US" altLang="ja-JP" sz="2000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>
              <a:lnSpc>
                <a:spcPct val="200000"/>
              </a:lnSpc>
            </a:pPr>
            <a:r>
              <a:rPr lang="ja-JP" altLang="en-US" sz="20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災害復興基金</a:t>
            </a:r>
            <a:endParaRPr lang="en-US" altLang="ja-JP" sz="2000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cxnSp>
        <p:nvCxnSpPr>
          <p:cNvPr id="21" name="直線コネクタ 20"/>
          <p:cNvCxnSpPr/>
          <p:nvPr/>
        </p:nvCxnSpPr>
        <p:spPr>
          <a:xfrm>
            <a:off x="2279775" y="3373922"/>
            <a:ext cx="0" cy="226487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/>
        </p:nvCxnSpPr>
        <p:spPr>
          <a:xfrm>
            <a:off x="4565775" y="3418011"/>
            <a:ext cx="0" cy="226487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/>
        </p:nvCxnSpPr>
        <p:spPr>
          <a:xfrm>
            <a:off x="6851882" y="3382328"/>
            <a:ext cx="0" cy="226487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567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角丸四角形 33"/>
          <p:cNvSpPr/>
          <p:nvPr/>
        </p:nvSpPr>
        <p:spPr>
          <a:xfrm>
            <a:off x="72000" y="4644000"/>
            <a:ext cx="2664000" cy="1440000"/>
          </a:xfrm>
          <a:prstGeom prst="round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73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1524000" y="0"/>
            <a:ext cx="60960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32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寄付の分類</a:t>
            </a:r>
            <a:endParaRPr lang="en-US" altLang="ja-JP" sz="3200" dirty="0">
              <a:solidFill>
                <a:schemeClr val="bg1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pic>
        <p:nvPicPr>
          <p:cNvPr id="6" name="image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4801" y="6135794"/>
            <a:ext cx="2057399" cy="4815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405" y="1468938"/>
            <a:ext cx="6221875" cy="47794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正方形/長方形 28"/>
          <p:cNvSpPr/>
          <p:nvPr/>
        </p:nvSpPr>
        <p:spPr>
          <a:xfrm>
            <a:off x="120395" y="859536"/>
            <a:ext cx="2394205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ja-JP" altLang="en-US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寄付送金明細書</a:t>
            </a:r>
            <a:endParaRPr lang="en-US" altLang="ja-JP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1202457" y="2596896"/>
            <a:ext cx="1569660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ja-JP" altLang="en-US" sz="1800" dirty="0">
                <a:solidFill>
                  <a:srgbClr val="FF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礼状送付先等</a:t>
            </a:r>
            <a:endParaRPr lang="en-US" altLang="ja-JP" sz="1800" dirty="0">
              <a:solidFill>
                <a:srgbClr val="FF000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359671" y="3489337"/>
            <a:ext cx="2404826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ja-JP" altLang="en-US" sz="1800" dirty="0">
                <a:solidFill>
                  <a:srgbClr val="FF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送金情報：金額、レート</a:t>
            </a:r>
            <a:endParaRPr lang="en-US" altLang="ja-JP" sz="1800" dirty="0">
              <a:solidFill>
                <a:srgbClr val="FF000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32" name="正方形/長方形 31"/>
          <p:cNvSpPr/>
          <p:nvPr/>
        </p:nvSpPr>
        <p:spPr>
          <a:xfrm>
            <a:off x="3187137" y="5951128"/>
            <a:ext cx="2714205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ja-JP" altLang="en-US" sz="1800" dirty="0">
                <a:solidFill>
                  <a:srgbClr val="FF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寄付者名：ﾛｰﾏ字、ＩＤ番号</a:t>
            </a:r>
            <a:endParaRPr lang="en-US" altLang="ja-JP" sz="1800" dirty="0">
              <a:solidFill>
                <a:srgbClr val="FF000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33" name="正方形/長方形 32"/>
          <p:cNvSpPr/>
          <p:nvPr/>
        </p:nvSpPr>
        <p:spPr>
          <a:xfrm>
            <a:off x="44023" y="4770496"/>
            <a:ext cx="2895773" cy="129266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ja-JP" altLang="en-US" sz="20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寄付分類：年次基金</a:t>
            </a:r>
            <a:endParaRPr lang="en-US" altLang="ja-JP" sz="2000" dirty="0">
              <a:solidFill>
                <a:schemeClr val="bg1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lang="ja-JP" altLang="en-US" sz="20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　　　　　　恒久基金</a:t>
            </a:r>
            <a:endParaRPr lang="en-US" altLang="ja-JP" sz="2000" dirty="0">
              <a:solidFill>
                <a:schemeClr val="bg1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lang="ja-JP" altLang="en-US" sz="20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　　　　　　ポリオプラス</a:t>
            </a:r>
            <a:endParaRPr lang="en-US" altLang="ja-JP" sz="2000" dirty="0">
              <a:solidFill>
                <a:schemeClr val="bg1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lang="ja-JP" altLang="en-US" sz="18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　　　　　　　</a:t>
            </a:r>
            <a:r>
              <a:rPr lang="ja-JP" altLang="en-US" sz="14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など</a:t>
            </a:r>
            <a:endParaRPr lang="en-US" altLang="ja-JP" sz="1400" dirty="0">
              <a:solidFill>
                <a:schemeClr val="bg1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7" name="円/楕円 6"/>
          <p:cNvSpPr/>
          <p:nvPr/>
        </p:nvSpPr>
        <p:spPr>
          <a:xfrm>
            <a:off x="3048000" y="5381214"/>
            <a:ext cx="304800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/>
        </p:nvSpPr>
        <p:spPr>
          <a:xfrm>
            <a:off x="6028944" y="4386072"/>
            <a:ext cx="1219200" cy="143888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円/楕円 25"/>
          <p:cNvSpPr/>
          <p:nvPr/>
        </p:nvSpPr>
        <p:spPr>
          <a:xfrm>
            <a:off x="7248144" y="5347394"/>
            <a:ext cx="1143000" cy="4437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6" name="直線矢印コネクタ 35"/>
          <p:cNvCxnSpPr/>
          <p:nvPr/>
        </p:nvCxnSpPr>
        <p:spPr>
          <a:xfrm>
            <a:off x="2663952" y="5029200"/>
            <a:ext cx="3364992" cy="228600"/>
          </a:xfrm>
          <a:prstGeom prst="straightConnector1">
            <a:avLst/>
          </a:prstGeom>
          <a:ln w="41275" cmpd="sng">
            <a:solidFill>
              <a:srgbClr val="00B050"/>
            </a:solidFill>
            <a:headEnd w="lg" len="me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正方形/長方形 42"/>
          <p:cNvSpPr/>
          <p:nvPr/>
        </p:nvSpPr>
        <p:spPr>
          <a:xfrm>
            <a:off x="7211568" y="5990523"/>
            <a:ext cx="1107996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ja-JP" altLang="en-US" sz="1800" dirty="0">
                <a:solidFill>
                  <a:srgbClr val="FF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寄付金額</a:t>
            </a:r>
            <a:endParaRPr lang="en-US" altLang="ja-JP" sz="1800" dirty="0">
              <a:solidFill>
                <a:srgbClr val="FF000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2333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テキスト ボックス 24"/>
          <p:cNvSpPr txBox="1"/>
          <p:nvPr/>
        </p:nvSpPr>
        <p:spPr>
          <a:xfrm>
            <a:off x="4724400" y="1600199"/>
            <a:ext cx="4163568" cy="22467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800" u="heavy" dirty="0">
                <a:solidFill>
                  <a:srgbClr val="003366"/>
                </a:solidFill>
                <a:uFill>
                  <a:solidFill>
                    <a:srgbClr val="FF0000"/>
                  </a:solidFill>
                </a:u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年次基金、ﾎﾟﾘｵﾌﾟﾗｽ、</a:t>
            </a:r>
            <a:endParaRPr lang="en-US" altLang="ja-JP" sz="2800" u="heavy" dirty="0">
              <a:solidFill>
                <a:srgbClr val="003366"/>
              </a:solidFill>
              <a:uFill>
                <a:solidFill>
                  <a:srgbClr val="FF0000"/>
                </a:solidFill>
              </a:u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lang="ja-JP" altLang="en-US" sz="28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財団承認補助金に、</a:t>
            </a:r>
            <a:endParaRPr lang="en-US" altLang="ja-JP" sz="2800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lang="ja-JP" altLang="en-US" sz="28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累計＄</a:t>
            </a:r>
            <a:r>
              <a:rPr lang="en-US" altLang="ja-JP" sz="28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1,000</a:t>
            </a:r>
            <a:r>
              <a:rPr lang="ja-JP" altLang="en-US" sz="28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以上寄付</a:t>
            </a:r>
            <a:endParaRPr lang="en-US" altLang="ja-JP" sz="2800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lang="ja-JP" altLang="en-US" sz="28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その後、＄</a:t>
            </a:r>
            <a:r>
              <a:rPr lang="en-US" altLang="ja-JP" sz="28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1,000</a:t>
            </a:r>
            <a:r>
              <a:rPr lang="ja-JP" altLang="en-US" sz="28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毎</a:t>
            </a:r>
            <a:endParaRPr lang="en-US" altLang="ja-JP" sz="2800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endParaRPr kumimoji="1" lang="ja-JP" altLang="en-US" sz="2800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ja-JP" smtClean="0">
                <a:solidFill>
                  <a:srgbClr val="46464A">
                    <a:lumMod val="60000"/>
                    <a:lumOff val="40000"/>
                  </a:srgbClr>
                </a:solidFill>
              </a:rPr>
              <a:pPr/>
              <a:t>13</a:t>
            </a:fld>
            <a:endParaRPr lang="en-US" altLang="ja-JP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73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1524000" y="0"/>
            <a:ext cx="60960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32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寄付の認証</a:t>
            </a:r>
            <a:endParaRPr lang="en-US" altLang="ja-JP" sz="3200" dirty="0">
              <a:solidFill>
                <a:schemeClr val="bg1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pic>
        <p:nvPicPr>
          <p:cNvPr id="6" name="image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4801" y="6153628"/>
            <a:ext cx="1981199" cy="46368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テキスト ボックス 1"/>
          <p:cNvSpPr txBox="1"/>
          <p:nvPr/>
        </p:nvSpPr>
        <p:spPr>
          <a:xfrm>
            <a:off x="228600" y="914400"/>
            <a:ext cx="8028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財団の友：　年次基金に毎年＄</a:t>
            </a:r>
            <a:r>
              <a:rPr kumimoji="1" lang="en-US" altLang="ja-JP" sz="28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100</a:t>
            </a:r>
            <a:r>
              <a:rPr kumimoji="1" lang="ja-JP" altLang="en-US" sz="28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以上寄付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228600" y="1600200"/>
            <a:ext cx="44148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ﾎﾟｰﾙ・ﾊﾘｽ・ﾌｪﾛｰ：</a:t>
            </a:r>
            <a:endParaRPr lang="en-US" altLang="ja-JP" sz="2800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endParaRPr lang="en-US" altLang="ja-JP" sz="2800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endParaRPr lang="en-US" altLang="ja-JP" sz="2800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kumimoji="1" lang="ja-JP" altLang="en-US" sz="28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ﾏﾙﾁﾌﾟﾙ・ﾎﾟｰﾙ・ﾊﾘｽ・ﾌｪﾛｰ：</a:t>
            </a: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228600" y="3725174"/>
            <a:ext cx="8028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ﾍﾞﾈﾌｧｸﾀｰ：</a:t>
            </a:r>
            <a:r>
              <a:rPr kumimoji="1" lang="ja-JP" altLang="en-US" sz="28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</a:t>
            </a:r>
            <a:r>
              <a:rPr kumimoji="1" lang="ja-JP" altLang="en-US" sz="2800" u="heavy" dirty="0">
                <a:solidFill>
                  <a:srgbClr val="003366"/>
                </a:solidFill>
                <a:uFill>
                  <a:solidFill>
                    <a:srgbClr val="FF0000"/>
                  </a:solidFill>
                </a:u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恒久基金</a:t>
            </a:r>
            <a:r>
              <a:rPr kumimoji="1" lang="ja-JP" altLang="en-US" sz="28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に累計＄</a:t>
            </a:r>
            <a:r>
              <a:rPr kumimoji="1" lang="en-US" altLang="ja-JP" sz="28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1,000</a:t>
            </a:r>
            <a:r>
              <a:rPr kumimoji="1" lang="ja-JP" altLang="en-US" sz="28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以上寄付</a:t>
            </a: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228600" y="4572000"/>
            <a:ext cx="86457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ﾒｼﾞｬｰﾄﾞﾅｰ：</a:t>
            </a:r>
            <a:r>
              <a:rPr kumimoji="1" lang="ja-JP" altLang="en-US" sz="28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分類に関係なく累計＄</a:t>
            </a:r>
            <a:r>
              <a:rPr kumimoji="1" lang="en-US" altLang="ja-JP" sz="28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10,000</a:t>
            </a:r>
            <a:r>
              <a:rPr kumimoji="1" lang="ja-JP" altLang="en-US" sz="28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以上寄付</a:t>
            </a: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266700" y="5334000"/>
            <a:ext cx="8915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ｱｰﾁ・ｸﾗﾝﾌ・ｿｻｴﾃｨ：</a:t>
            </a:r>
            <a:r>
              <a:rPr kumimoji="1" lang="ja-JP" altLang="en-US" sz="28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分類に関係なく累計＄</a:t>
            </a:r>
            <a:r>
              <a:rPr lang="en-US" altLang="ja-JP" sz="28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250,000</a:t>
            </a:r>
            <a:r>
              <a:rPr kumimoji="1" lang="ja-JP" altLang="en-US" sz="28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以上</a:t>
            </a:r>
            <a:endParaRPr kumimoji="1" lang="en-US" altLang="ja-JP" sz="2800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lang="ja-JP" altLang="en-US" sz="28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　　　　　　　　　　　　　</a:t>
            </a:r>
            <a:r>
              <a:rPr kumimoji="1" lang="ja-JP" altLang="en-US" sz="28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寄付</a:t>
            </a:r>
          </a:p>
        </p:txBody>
      </p:sp>
      <p:cxnSp>
        <p:nvCxnSpPr>
          <p:cNvPr id="13" name="直線コネクタ 12"/>
          <p:cNvCxnSpPr/>
          <p:nvPr/>
        </p:nvCxnSpPr>
        <p:spPr>
          <a:xfrm>
            <a:off x="228600" y="1599163"/>
            <a:ext cx="8645764" cy="103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/>
          <p:cNvCxnSpPr/>
          <p:nvPr/>
        </p:nvCxnSpPr>
        <p:spPr>
          <a:xfrm>
            <a:off x="228600" y="3581400"/>
            <a:ext cx="8645764" cy="103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/>
          <p:cNvCxnSpPr/>
          <p:nvPr/>
        </p:nvCxnSpPr>
        <p:spPr>
          <a:xfrm>
            <a:off x="272684" y="4418563"/>
            <a:ext cx="8645764" cy="103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/>
          <p:cNvCxnSpPr/>
          <p:nvPr/>
        </p:nvCxnSpPr>
        <p:spPr>
          <a:xfrm>
            <a:off x="272684" y="5318760"/>
            <a:ext cx="8645764" cy="103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テキスト ボックス 29"/>
          <p:cNvSpPr txBox="1"/>
          <p:nvPr/>
        </p:nvSpPr>
        <p:spPr>
          <a:xfrm>
            <a:off x="2057400" y="4572000"/>
            <a:ext cx="2667000" cy="646331"/>
          </a:xfrm>
          <a:prstGeom prst="rect">
            <a:avLst/>
          </a:prstGeom>
          <a:solidFill>
            <a:srgbClr val="1F497D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２００６地区に</a:t>
            </a:r>
            <a:r>
              <a:rPr kumimoji="1" lang="ja-JP" altLang="en-US" sz="36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７４名</a:t>
            </a: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3309958" y="5487887"/>
            <a:ext cx="2667000" cy="646331"/>
          </a:xfrm>
          <a:prstGeom prst="rect">
            <a:avLst/>
          </a:prstGeom>
          <a:solidFill>
            <a:srgbClr val="1F497D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２００６地区に</a:t>
            </a:r>
            <a:r>
              <a:rPr lang="ja-JP" altLang="en-US" sz="36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１</a:t>
            </a:r>
            <a:r>
              <a:rPr kumimoji="1" lang="ja-JP" altLang="en-US" sz="36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名</a:t>
            </a: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2072640" y="3663618"/>
            <a:ext cx="4556760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＄</a:t>
            </a:r>
            <a:r>
              <a:rPr kumimoji="1" lang="en-US" altLang="ja-JP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1,000</a:t>
            </a:r>
            <a:r>
              <a:rPr kumimoji="1" lang="ja-JP" altLang="en-US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達成時の</a:t>
            </a:r>
            <a:r>
              <a:rPr kumimoji="1" lang="ja-JP" altLang="en-US" sz="36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１回のみ</a:t>
            </a:r>
          </a:p>
        </p:txBody>
      </p:sp>
    </p:spTree>
    <p:extLst>
      <p:ext uri="{BB962C8B-B14F-4D97-AF65-F5344CB8AC3E}">
        <p14:creationId xmlns:p14="http://schemas.microsoft.com/office/powerpoint/2010/main" val="123415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6" grpId="0" animBg="1"/>
      <p:bldP spid="3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ja-JP" smtClean="0">
                <a:solidFill>
                  <a:srgbClr val="46464A">
                    <a:lumMod val="60000"/>
                    <a:lumOff val="40000"/>
                  </a:srgbClr>
                </a:solidFill>
              </a:rPr>
              <a:pPr/>
              <a:t>14</a:t>
            </a:fld>
            <a:endParaRPr lang="en-US" altLang="ja-JP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73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1524000" y="0"/>
            <a:ext cx="60960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32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寄付の認証</a:t>
            </a:r>
            <a:endParaRPr lang="en-US" altLang="ja-JP" sz="3200" dirty="0">
              <a:solidFill>
                <a:schemeClr val="bg1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pic>
        <p:nvPicPr>
          <p:cNvPr id="6" name="image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4801" y="6153628"/>
            <a:ext cx="1981199" cy="4636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399"/>
            <a:ext cx="7467600" cy="48288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1219200"/>
            <a:ext cx="7755538" cy="482647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398037"/>
            <a:ext cx="5770957" cy="49874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テキスト ボックス 8"/>
          <p:cNvSpPr txBox="1"/>
          <p:nvPr/>
        </p:nvSpPr>
        <p:spPr>
          <a:xfrm>
            <a:off x="2438400" y="2849433"/>
            <a:ext cx="6096000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送金から約２週間で、</a:t>
            </a:r>
            <a:endParaRPr lang="en-US" altLang="ja-JP" dirty="0">
              <a:solidFill>
                <a:schemeClr val="bg1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lang="ja-JP" altLang="en-US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</a:t>
            </a:r>
            <a:r>
              <a:rPr lang="en-US" altLang="ja-JP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My</a:t>
            </a:r>
            <a:r>
              <a:rPr lang="ja-JP" altLang="en-US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</a:t>
            </a:r>
            <a:r>
              <a:rPr lang="en-US" altLang="ja-JP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ROTARY</a:t>
            </a:r>
            <a:r>
              <a:rPr lang="ja-JP" altLang="en-US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のレポートに反映されます</a:t>
            </a:r>
            <a:endParaRPr kumimoji="1" lang="ja-JP" altLang="en-US" sz="3600" dirty="0">
              <a:solidFill>
                <a:schemeClr val="bg1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5199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ja-JP" smtClean="0">
                <a:solidFill>
                  <a:srgbClr val="46464A">
                    <a:lumMod val="60000"/>
                    <a:lumOff val="40000"/>
                  </a:srgbClr>
                </a:solidFill>
              </a:rPr>
              <a:pPr/>
              <a:t>15</a:t>
            </a:fld>
            <a:endParaRPr lang="en-US" altLang="ja-JP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73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304801" y="-76200"/>
            <a:ext cx="845819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32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ポール・ハリス・ソサエティー（</a:t>
            </a:r>
            <a:r>
              <a:rPr lang="en-US" altLang="ja-JP" sz="32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PHS)</a:t>
            </a:r>
            <a:r>
              <a:rPr lang="ja-JP" altLang="en-US" sz="32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の紹介</a:t>
            </a:r>
            <a:endParaRPr lang="en-US" altLang="ja-JP" sz="3200" dirty="0">
              <a:solidFill>
                <a:schemeClr val="bg1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pic>
        <p:nvPicPr>
          <p:cNvPr id="6" name="image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4801" y="6117960"/>
            <a:ext cx="2133599" cy="499353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コンテンツ プレースホルダー 2"/>
          <p:cNvSpPr txBox="1">
            <a:spLocks/>
          </p:cNvSpPr>
          <p:nvPr/>
        </p:nvSpPr>
        <p:spPr bwMode="auto">
          <a:xfrm>
            <a:off x="381000" y="877824"/>
            <a:ext cx="8382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 eaLnBrk="0" hangingPunct="0">
              <a:lnSpc>
                <a:spcPct val="150000"/>
              </a:lnSpc>
              <a:buFont typeface="Arial" pitchFamily="34" charset="0"/>
              <a:buNone/>
            </a:pPr>
            <a:r>
              <a:rPr kumimoji="0" lang="ja-JP" altLang="en-US" sz="3200" b="1" dirty="0">
                <a:solidFill>
                  <a:srgbClr val="00246C"/>
                </a:solidFill>
                <a:latin typeface="+mj-ea"/>
                <a:ea typeface="+mj-ea"/>
                <a:cs typeface="Meiryo UI" pitchFamily="50" charset="-128"/>
              </a:rPr>
              <a:t>毎年</a:t>
            </a:r>
            <a:r>
              <a:rPr kumimoji="0" lang="en-US" altLang="ja-JP" sz="3200" b="1" dirty="0">
                <a:solidFill>
                  <a:srgbClr val="00246C"/>
                </a:solidFill>
                <a:latin typeface="+mj-ea"/>
                <a:ea typeface="+mj-ea"/>
                <a:cs typeface="Meiryo UI" pitchFamily="50" charset="-128"/>
              </a:rPr>
              <a:t>$1,000</a:t>
            </a:r>
            <a:r>
              <a:rPr kumimoji="0" lang="ja-JP" altLang="en-US" sz="3200" b="1" dirty="0">
                <a:solidFill>
                  <a:srgbClr val="00246C"/>
                </a:solidFill>
                <a:latin typeface="+mj-ea"/>
                <a:ea typeface="+mj-ea"/>
                <a:cs typeface="Meiryo UI" pitchFamily="50" charset="-128"/>
              </a:rPr>
              <a:t>（約</a:t>
            </a:r>
            <a:r>
              <a:rPr kumimoji="0" lang="en-US" altLang="ja-JP" sz="3200" b="1" dirty="0">
                <a:solidFill>
                  <a:srgbClr val="00246C"/>
                </a:solidFill>
                <a:latin typeface="+mj-ea"/>
                <a:ea typeface="+mj-ea"/>
                <a:cs typeface="Meiryo UI" pitchFamily="50" charset="-128"/>
              </a:rPr>
              <a:t>110,000</a:t>
            </a:r>
            <a:r>
              <a:rPr kumimoji="0" lang="ja-JP" altLang="en-US" sz="3200" b="1" dirty="0">
                <a:solidFill>
                  <a:srgbClr val="00246C"/>
                </a:solidFill>
                <a:latin typeface="+mj-ea"/>
                <a:ea typeface="+mj-ea"/>
                <a:cs typeface="Meiryo UI" pitchFamily="50" charset="-128"/>
              </a:rPr>
              <a:t>円）以上の寄付を申し出</a:t>
            </a:r>
            <a:endParaRPr kumimoji="0" lang="en-US" altLang="ja-JP" sz="3200" b="1" dirty="0">
              <a:solidFill>
                <a:srgbClr val="00246C"/>
              </a:solidFill>
              <a:latin typeface="+mj-ea"/>
              <a:ea typeface="+mj-ea"/>
              <a:cs typeface="Meiryo UI" pitchFamily="50" charset="-128"/>
            </a:endParaRPr>
          </a:p>
          <a:p>
            <a:pPr eaLnBrk="0" hangingPunct="0">
              <a:lnSpc>
                <a:spcPct val="150000"/>
              </a:lnSpc>
              <a:buFont typeface="Arial" pitchFamily="34" charset="0"/>
              <a:buNone/>
            </a:pPr>
            <a:r>
              <a:rPr lang="ja-JP" altLang="en-US" b="1" dirty="0">
                <a:solidFill>
                  <a:srgbClr val="00246C"/>
                </a:solidFill>
                <a:latin typeface="+mj-ea"/>
                <a:ea typeface="+mj-ea"/>
                <a:cs typeface="Meiryo UI" pitchFamily="50" charset="-128"/>
              </a:rPr>
              <a:t>（年次基金・ポリオ基金・財団が認証した補助金ﾌﾟﾛｼﾞｪｸﾄ）</a:t>
            </a:r>
            <a:endParaRPr lang="ja-JP" altLang="en-US" dirty="0">
              <a:solidFill>
                <a:srgbClr val="58585A"/>
              </a:solidFill>
              <a:latin typeface="+mj-ea"/>
              <a:ea typeface="+mj-ea"/>
              <a:cs typeface="+mn-cs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52400" y="2584253"/>
            <a:ext cx="7620000" cy="337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kumimoji="0" lang="ja-JP" altLang="en-US" sz="20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○　</a:t>
            </a:r>
            <a:r>
              <a:rPr kumimoji="0" lang="en-US" altLang="ja-JP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1999</a:t>
            </a:r>
            <a:r>
              <a:rPr kumimoji="0" lang="ja-JP" altLang="en-US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年、第</a:t>
            </a:r>
            <a:r>
              <a:rPr kumimoji="0" lang="en-US" altLang="ja-JP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5340</a:t>
            </a:r>
            <a:r>
              <a:rPr kumimoji="0" lang="ja-JP" altLang="en-US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地区のパストガバナーによって創設</a:t>
            </a:r>
            <a:endParaRPr kumimoji="0" lang="en-US" altLang="ja-JP" dirty="0">
              <a:solidFill>
                <a:schemeClr val="tx2">
                  <a:lumMod val="75000"/>
                </a:schemeClr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>
              <a:spcBef>
                <a:spcPts val="1800"/>
              </a:spcBef>
            </a:pPr>
            <a:r>
              <a:rPr kumimoji="0" lang="ja-JP" altLang="en-US" sz="20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○　</a:t>
            </a:r>
            <a:r>
              <a:rPr kumimoji="0" lang="ja-JP" altLang="en-US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すべてのロータリアンが毎年</a:t>
            </a:r>
            <a:r>
              <a:rPr kumimoji="0" lang="en-US" altLang="ja-JP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1,000</a:t>
            </a:r>
            <a:r>
              <a:rPr kumimoji="0" lang="ja-JP" altLang="en-US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ドルを寄付すること</a:t>
            </a:r>
            <a:endParaRPr kumimoji="0" lang="en-US" altLang="ja-JP" dirty="0">
              <a:solidFill>
                <a:schemeClr val="tx2">
                  <a:lumMod val="75000"/>
                </a:schemeClr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>
              <a:spcBef>
                <a:spcPts val="0"/>
              </a:spcBef>
            </a:pPr>
            <a:r>
              <a:rPr kumimoji="0" lang="ja-JP" altLang="en-US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　　は難しい</a:t>
            </a:r>
            <a:endParaRPr kumimoji="0" lang="en-US" altLang="ja-JP" dirty="0">
              <a:solidFill>
                <a:schemeClr val="tx2">
                  <a:lumMod val="75000"/>
                </a:schemeClr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>
              <a:spcBef>
                <a:spcPts val="1800"/>
              </a:spcBef>
            </a:pPr>
            <a:r>
              <a:rPr kumimoji="0" lang="ja-JP" altLang="en-US" sz="20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○　</a:t>
            </a:r>
            <a:r>
              <a:rPr kumimoji="0" lang="ja-JP" altLang="en-US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奨励やお願いをすれば</a:t>
            </a:r>
            <a:r>
              <a:rPr kumimoji="0" lang="en-US" altLang="en-US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1,000</a:t>
            </a:r>
            <a:r>
              <a:rPr kumimoji="0" lang="ja-JP" altLang="en-US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ドル以上を毎年寄付して</a:t>
            </a:r>
            <a:endParaRPr kumimoji="0" lang="en-US" altLang="ja-JP" dirty="0">
              <a:solidFill>
                <a:schemeClr val="tx2">
                  <a:lumMod val="75000"/>
                </a:schemeClr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>
              <a:spcBef>
                <a:spcPts val="0"/>
              </a:spcBef>
            </a:pPr>
            <a:r>
              <a:rPr kumimoji="0" lang="ja-JP" altLang="en-US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　　くれるロータリアンも増えるに違いない</a:t>
            </a:r>
            <a:endParaRPr kumimoji="0" lang="en-US" altLang="ja-JP" dirty="0">
              <a:solidFill>
                <a:schemeClr val="tx2">
                  <a:lumMod val="75000"/>
                </a:schemeClr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>
              <a:spcBef>
                <a:spcPts val="1800"/>
              </a:spcBef>
            </a:pPr>
            <a:r>
              <a:rPr kumimoji="0" lang="ja-JP" altLang="en-US" sz="20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○　</a:t>
            </a:r>
            <a:r>
              <a:rPr kumimoji="0" lang="ja-JP" altLang="en-US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ソサエティへの入会という形で寄付者を認証することに</a:t>
            </a:r>
            <a:endParaRPr kumimoji="0" lang="en-US" altLang="ja-JP" dirty="0">
              <a:solidFill>
                <a:schemeClr val="tx2">
                  <a:lumMod val="75000"/>
                </a:schemeClr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>
              <a:spcBef>
                <a:spcPts val="0"/>
              </a:spcBef>
            </a:pPr>
            <a:r>
              <a:rPr kumimoji="0" lang="ja-JP" altLang="en-US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　　よって寄付を推進することにした</a:t>
            </a:r>
            <a:endParaRPr kumimoji="1" lang="ja-JP" alt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2" name="Picture 3" descr="C:\Users\TarpyR\Desktop\PHSpins0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2217390"/>
            <a:ext cx="1531173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直線コネクタ 4"/>
          <p:cNvCxnSpPr/>
          <p:nvPr/>
        </p:nvCxnSpPr>
        <p:spPr>
          <a:xfrm>
            <a:off x="152400" y="2362200"/>
            <a:ext cx="86106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09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ja-JP" smtClean="0">
                <a:solidFill>
                  <a:srgbClr val="46464A">
                    <a:lumMod val="60000"/>
                    <a:lumOff val="40000"/>
                  </a:srgbClr>
                </a:solidFill>
              </a:rPr>
              <a:pPr/>
              <a:t>16</a:t>
            </a:fld>
            <a:endParaRPr lang="en-US" altLang="ja-JP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73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304801" y="-76200"/>
            <a:ext cx="845819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32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ポール・ハリス・ソサエティー（</a:t>
            </a:r>
            <a:r>
              <a:rPr lang="en-US" altLang="ja-JP" sz="32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PHS)</a:t>
            </a:r>
            <a:r>
              <a:rPr lang="ja-JP" altLang="en-US" sz="32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の紹介</a:t>
            </a:r>
            <a:endParaRPr lang="en-US" altLang="ja-JP" sz="3200" dirty="0">
              <a:solidFill>
                <a:schemeClr val="bg1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pic>
        <p:nvPicPr>
          <p:cNvPr id="6" name="image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4801" y="6117960"/>
            <a:ext cx="2133599" cy="499353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テキスト ボックス 9"/>
          <p:cNvSpPr txBox="1"/>
          <p:nvPr/>
        </p:nvSpPr>
        <p:spPr>
          <a:xfrm>
            <a:off x="533400" y="1143000"/>
            <a:ext cx="838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ja-JP" altLang="en-US" dirty="0">
                <a:solidFill>
                  <a:srgbClr val="16316B"/>
                </a:solidFill>
                <a:latin typeface="+mj-ea"/>
                <a:ea typeface="+mj-ea"/>
                <a:cs typeface="Arial" panose="020B0604020202020204" pitchFamily="34" charset="0"/>
              </a:rPr>
              <a:t>これまで毎年</a:t>
            </a:r>
            <a:r>
              <a:rPr kumimoji="0" lang="en-US" altLang="ja-JP" dirty="0">
                <a:solidFill>
                  <a:srgbClr val="16316B"/>
                </a:solidFill>
                <a:latin typeface="+mj-ea"/>
                <a:ea typeface="+mj-ea"/>
                <a:cs typeface="Arial" panose="020B0604020202020204" pitchFamily="34" charset="0"/>
              </a:rPr>
              <a:t>1,000</a:t>
            </a:r>
            <a:r>
              <a:rPr kumimoji="0" lang="ja-JP" altLang="en-US" dirty="0">
                <a:solidFill>
                  <a:srgbClr val="16316B"/>
                </a:solidFill>
                <a:latin typeface="+mj-ea"/>
                <a:ea typeface="+mj-ea"/>
                <a:cs typeface="Arial" panose="020B0604020202020204" pitchFamily="34" charset="0"/>
              </a:rPr>
              <a:t>ドルの寄付をしたことのある方である必要はなく、また、ソサエティ入会時に、すぐに</a:t>
            </a:r>
            <a:r>
              <a:rPr kumimoji="0" lang="en-US" altLang="ja-JP" dirty="0">
                <a:solidFill>
                  <a:srgbClr val="16316B"/>
                </a:solidFill>
                <a:latin typeface="+mj-ea"/>
                <a:ea typeface="+mj-ea"/>
                <a:cs typeface="Arial" panose="020B0604020202020204" pitchFamily="34" charset="0"/>
              </a:rPr>
              <a:t>1,000</a:t>
            </a:r>
            <a:r>
              <a:rPr kumimoji="0" lang="ja-JP" altLang="en-US" dirty="0">
                <a:solidFill>
                  <a:srgbClr val="16316B"/>
                </a:solidFill>
                <a:latin typeface="+mj-ea"/>
                <a:ea typeface="+mj-ea"/>
                <a:cs typeface="Arial" panose="020B0604020202020204" pitchFamily="34" charset="0"/>
              </a:rPr>
              <a:t>ドルを寄付する必要もありません。</a:t>
            </a:r>
            <a:endParaRPr kumimoji="1" lang="ja-JP" altLang="en-US" dirty="0">
              <a:solidFill>
                <a:srgbClr val="16316B"/>
              </a:solidFill>
              <a:latin typeface="+mj-ea"/>
              <a:ea typeface="+mj-ea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521208" y="2628191"/>
            <a:ext cx="8534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spcBef>
                <a:spcPct val="30000"/>
              </a:spcBef>
              <a:defRPr/>
            </a:pPr>
            <a:r>
              <a:rPr kumimoji="0" lang="ja-JP" altLang="en-US" dirty="0">
                <a:solidFill>
                  <a:srgbClr val="16316B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その年度末までに小額に分けて、ご寄付いただくこともできます。</a:t>
            </a:r>
            <a:endParaRPr kumimoji="0" lang="en-US" altLang="en-US" dirty="0">
              <a:solidFill>
                <a:srgbClr val="16316B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630936" y="3657600"/>
            <a:ext cx="7772400" cy="2049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spcBef>
                <a:spcPct val="30000"/>
              </a:spcBef>
              <a:defRPr/>
            </a:pPr>
            <a:r>
              <a:rPr kumimoji="0" lang="ja-JP" altLang="en-US" dirty="0">
                <a:solidFill>
                  <a:srgbClr val="16316B"/>
                </a:solidFill>
                <a:latin typeface="+mj-ea"/>
                <a:ea typeface="+mj-ea"/>
                <a:cs typeface="Arial" panose="020B0604020202020204" pitchFamily="34" charset="0"/>
              </a:rPr>
              <a:t>ご入会方法</a:t>
            </a:r>
            <a:endParaRPr kumimoji="0" lang="en-US" altLang="en-US" dirty="0">
              <a:solidFill>
                <a:srgbClr val="16316B"/>
              </a:solidFill>
              <a:latin typeface="+mj-ea"/>
              <a:ea typeface="+mj-ea"/>
              <a:cs typeface="Arial" panose="020B0604020202020204" pitchFamily="34" charset="0"/>
            </a:endParaRPr>
          </a:p>
          <a:p>
            <a:pPr marL="228600" lvl="0" indent="-228600" eaLnBrk="0" hangingPunct="0">
              <a:spcBef>
                <a:spcPts val="0"/>
              </a:spcBef>
              <a:buFontTx/>
              <a:buAutoNum type="arabicParenR"/>
              <a:defRPr/>
            </a:pPr>
            <a:r>
              <a:rPr kumimoji="0" lang="ja-JP" altLang="en-US" dirty="0">
                <a:solidFill>
                  <a:srgbClr val="16316B"/>
                </a:solidFill>
                <a:latin typeface="+mj-ea"/>
                <a:ea typeface="+mj-ea"/>
                <a:cs typeface="Arial" panose="020B0604020202020204" pitchFamily="34" charset="0"/>
              </a:rPr>
              <a:t>ポール・ハリス・ソサエティのページにある入会フォームに入力し、送信する</a:t>
            </a:r>
            <a:endParaRPr kumimoji="0" lang="en-US" altLang="ja-JP" dirty="0">
              <a:solidFill>
                <a:srgbClr val="16316B"/>
              </a:solidFill>
              <a:latin typeface="+mj-ea"/>
              <a:ea typeface="+mj-ea"/>
              <a:cs typeface="Arial" panose="020B0604020202020204" pitchFamily="34" charset="0"/>
            </a:endParaRPr>
          </a:p>
          <a:p>
            <a:pPr marL="228600" lvl="0" indent="-228600" eaLnBrk="0" hangingPunct="0">
              <a:spcBef>
                <a:spcPct val="30000"/>
              </a:spcBef>
              <a:buFontTx/>
              <a:buAutoNum type="arabicParenR"/>
              <a:defRPr/>
            </a:pPr>
            <a:r>
              <a:rPr kumimoji="0" lang="en-US" altLang="ja-JP" dirty="0">
                <a:solidFill>
                  <a:srgbClr val="16316B"/>
                </a:solidFill>
                <a:latin typeface="+mj-ea"/>
                <a:ea typeface="+mj-ea"/>
                <a:cs typeface="Arial" panose="020B0604020202020204" pitchFamily="34" charset="0"/>
              </a:rPr>
              <a:t>2660</a:t>
            </a:r>
            <a:r>
              <a:rPr kumimoji="0" lang="ja-JP" altLang="en-US" dirty="0">
                <a:solidFill>
                  <a:srgbClr val="16316B"/>
                </a:solidFill>
                <a:latin typeface="+mj-ea"/>
                <a:ea typeface="+mj-ea"/>
                <a:cs typeface="Arial" panose="020B0604020202020204" pitchFamily="34" charset="0"/>
              </a:rPr>
              <a:t>地区ホームページより申込書をダウンロードし　ガバナー事務所に送る</a:t>
            </a:r>
            <a:endParaRPr kumimoji="0" lang="en-US" altLang="ja-JP" dirty="0">
              <a:solidFill>
                <a:srgbClr val="16316B"/>
              </a:solidFill>
              <a:latin typeface="+mj-ea"/>
              <a:ea typeface="+mj-ea"/>
              <a:cs typeface="Arial" panose="020B0604020202020204" pitchFamily="34" charset="0"/>
            </a:endParaRPr>
          </a:p>
        </p:txBody>
      </p:sp>
      <p:cxnSp>
        <p:nvCxnSpPr>
          <p:cNvPr id="7" name="直線コネクタ 6"/>
          <p:cNvCxnSpPr/>
          <p:nvPr/>
        </p:nvCxnSpPr>
        <p:spPr>
          <a:xfrm>
            <a:off x="304801" y="3429000"/>
            <a:ext cx="861059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055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正方形/長方形 17"/>
          <p:cNvSpPr/>
          <p:nvPr/>
        </p:nvSpPr>
        <p:spPr>
          <a:xfrm>
            <a:off x="457200" y="1172876"/>
            <a:ext cx="4267200" cy="755793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ja-JP" smtClean="0">
                <a:solidFill>
                  <a:srgbClr val="46464A">
                    <a:lumMod val="60000"/>
                    <a:lumOff val="40000"/>
                  </a:srgbClr>
                </a:solidFill>
              </a:rPr>
              <a:pPr/>
              <a:t>17</a:t>
            </a:fld>
            <a:endParaRPr lang="en-US" altLang="ja-JP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73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304801" y="-76200"/>
            <a:ext cx="845819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32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ポール・ハリス・ソサエティー（</a:t>
            </a:r>
            <a:r>
              <a:rPr lang="en-US" altLang="ja-JP" sz="32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PHS)</a:t>
            </a:r>
            <a:r>
              <a:rPr lang="ja-JP" altLang="en-US" sz="32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の紹介</a:t>
            </a:r>
            <a:endParaRPr lang="en-US" altLang="ja-JP" sz="3200" dirty="0">
              <a:solidFill>
                <a:schemeClr val="bg1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pic>
        <p:nvPicPr>
          <p:cNvPr id="6" name="image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4801" y="5868283"/>
            <a:ext cx="3200399" cy="7490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Picture 3" descr="C:\Users\TarpyR\Desktop\PHSpins0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499" y="1301606"/>
            <a:ext cx="3581400" cy="4849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コンテンツ プレースホルダー 2"/>
          <p:cNvSpPr txBox="1">
            <a:spLocks/>
          </p:cNvSpPr>
          <p:nvPr/>
        </p:nvSpPr>
        <p:spPr bwMode="auto">
          <a:xfrm>
            <a:off x="451103" y="2438400"/>
            <a:ext cx="6625167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 eaLnBrk="0" hangingPunct="0">
              <a:lnSpc>
                <a:spcPts val="3100"/>
              </a:lnSpc>
              <a:buFont typeface="Arial" pitchFamily="34" charset="0"/>
              <a:buNone/>
            </a:pPr>
            <a:r>
              <a:rPr kumimoji="0" lang="ja-JP" altLang="en-US" sz="3600" b="1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現在の会員数</a:t>
            </a:r>
            <a:r>
              <a:rPr kumimoji="0" lang="en-US" altLang="ja-JP" sz="3600" b="1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	</a:t>
            </a:r>
            <a:r>
              <a:rPr kumimoji="0" lang="ja-JP" altLang="en-US" sz="3600" b="1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　　　</a:t>
            </a:r>
            <a:r>
              <a:rPr kumimoji="0" lang="ja-JP" altLang="en-US" sz="2800" b="1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　</a:t>
            </a:r>
            <a:r>
              <a:rPr kumimoji="0" lang="en-US" altLang="ja-JP" sz="3600" b="1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3</a:t>
            </a:r>
            <a:r>
              <a:rPr kumimoji="0" lang="ja-JP" altLang="en-US" sz="3600" b="1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４名</a:t>
            </a:r>
            <a:endParaRPr lang="ja-JP" altLang="en-US" sz="3200" dirty="0">
              <a:solidFill>
                <a:srgbClr val="58585A"/>
              </a:solidFill>
              <a:latin typeface="Georgia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5" name="コンテンツ プレースホルダー 2"/>
          <p:cNvSpPr txBox="1">
            <a:spLocks/>
          </p:cNvSpPr>
          <p:nvPr/>
        </p:nvSpPr>
        <p:spPr bwMode="auto">
          <a:xfrm>
            <a:off x="441960" y="3581400"/>
            <a:ext cx="7539567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 eaLnBrk="0" hangingPunct="0">
              <a:lnSpc>
                <a:spcPts val="3100"/>
              </a:lnSpc>
              <a:buFont typeface="Arial" pitchFamily="34" charset="0"/>
              <a:buNone/>
            </a:pPr>
            <a:r>
              <a:rPr kumimoji="0" lang="ja-JP" altLang="en-US" sz="3600" b="1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実績到達者</a:t>
            </a:r>
            <a:r>
              <a:rPr kumimoji="0" lang="en-US" altLang="ja-JP" sz="3600" b="1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	</a:t>
            </a:r>
            <a:r>
              <a:rPr kumimoji="0" lang="ja-JP" altLang="en-US" sz="3600" b="1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　　　　　</a:t>
            </a:r>
            <a:endParaRPr lang="ja-JP" altLang="en-US" sz="3200" dirty="0">
              <a:solidFill>
                <a:srgbClr val="58585A"/>
              </a:solidFill>
              <a:latin typeface="Georgia" pitchFamily="18" charset="0"/>
              <a:ea typeface="ＭＳ Ｐゴシック" pitchFamily="50" charset="-128"/>
              <a:cs typeface="+mn-cs"/>
            </a:endParaRPr>
          </a:p>
        </p:txBody>
      </p:sp>
      <p:graphicFrame>
        <p:nvGraphicFramePr>
          <p:cNvPr id="16" name="表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2420371"/>
              </p:ext>
            </p:extLst>
          </p:nvPr>
        </p:nvGraphicFramePr>
        <p:xfrm>
          <a:off x="451103" y="4114800"/>
          <a:ext cx="6356350" cy="623887"/>
        </p:xfrm>
        <a:graphic>
          <a:graphicData uri="http://schemas.openxmlformats.org/drawingml/2006/table">
            <a:tbl>
              <a:tblPr/>
              <a:tblGrid>
                <a:gridCol w="3879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76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388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4000"/>
                        </a:lnSpc>
                      </a:pPr>
                      <a:r>
                        <a:rPr kumimoji="1" lang="en-US" altLang="ja-JP" sz="3600" b="1" dirty="0">
                          <a:solidFill>
                            <a:srgbClr val="00206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2016</a:t>
                      </a:r>
                      <a:r>
                        <a:rPr kumimoji="1" lang="ja-JP" altLang="en-US" sz="3600" b="1" dirty="0">
                          <a:solidFill>
                            <a:srgbClr val="00206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－</a:t>
                      </a:r>
                      <a:r>
                        <a:rPr kumimoji="1" lang="en-US" altLang="ja-JP" sz="3600" b="1" dirty="0">
                          <a:solidFill>
                            <a:srgbClr val="00206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17</a:t>
                      </a:r>
                      <a:r>
                        <a:rPr kumimoji="1" lang="ja-JP" altLang="en-US" sz="3600" b="1" dirty="0">
                          <a:solidFill>
                            <a:srgbClr val="00206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年度</a:t>
                      </a:r>
                    </a:p>
                  </a:txBody>
                  <a:tcPr marL="99060" marR="99060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FEBD11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EBD11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4000"/>
                        </a:lnSpc>
                      </a:pPr>
                      <a:r>
                        <a:rPr kumimoji="1" lang="en-US" altLang="ja-JP" sz="3600" b="1" dirty="0">
                          <a:solidFill>
                            <a:srgbClr val="00206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64</a:t>
                      </a:r>
                      <a:r>
                        <a:rPr kumimoji="1" lang="ja-JP" altLang="en-US" sz="3600" b="1" dirty="0">
                          <a:solidFill>
                            <a:srgbClr val="00206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名</a:t>
                      </a:r>
                    </a:p>
                  </a:txBody>
                  <a:tcPr marL="99060" marR="99060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FEBD11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EBD11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7" name="コンテンツ プレースホルダー 2"/>
          <p:cNvSpPr txBox="1">
            <a:spLocks/>
          </p:cNvSpPr>
          <p:nvPr/>
        </p:nvSpPr>
        <p:spPr bwMode="auto">
          <a:xfrm>
            <a:off x="484631" y="1301606"/>
            <a:ext cx="6625167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 eaLnBrk="0" hangingPunct="0">
              <a:lnSpc>
                <a:spcPts val="3100"/>
              </a:lnSpc>
              <a:buFont typeface="Arial" pitchFamily="34" charset="0"/>
              <a:buNone/>
            </a:pPr>
            <a:r>
              <a:rPr kumimoji="0" lang="en-US" altLang="ja-JP" sz="3600" b="1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+mn-cs"/>
              </a:rPr>
              <a:t>RID2660</a:t>
            </a:r>
            <a:r>
              <a:rPr kumimoji="0" lang="ja-JP" altLang="en-US" sz="3600" b="1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+mn-cs"/>
              </a:rPr>
              <a:t>　実績</a:t>
            </a:r>
            <a:endParaRPr lang="ja-JP" altLang="en-US" sz="3200" dirty="0">
              <a:solidFill>
                <a:srgbClr val="58585A"/>
              </a:solidFill>
              <a:latin typeface="Georgia" pitchFamily="18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136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73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1524000" y="94565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ロータリー・クレジットカードの紹介</a:t>
            </a:r>
          </a:p>
        </p:txBody>
      </p:sp>
      <p:sp>
        <p:nvSpPr>
          <p:cNvPr id="20" name="コンテンツ プレースホルダー 2"/>
          <p:cNvSpPr txBox="1">
            <a:spLocks/>
          </p:cNvSpPr>
          <p:nvPr/>
        </p:nvSpPr>
        <p:spPr bwMode="auto">
          <a:xfrm>
            <a:off x="152400" y="1097281"/>
            <a:ext cx="8686800" cy="1112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2" tIns="45702" rIns="91402" bIns="45702"/>
          <a:lstStyle>
            <a:lvl1pPr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 eaLnBrk="0" hangingPunct="0">
              <a:buFont typeface="Arial" pitchFamily="34" charset="0"/>
              <a:buNone/>
              <a:defRPr/>
            </a:pPr>
            <a:r>
              <a:rPr kumimoji="0" lang="ja-JP" altLang="en-US" sz="3200" b="1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利用金額の</a:t>
            </a:r>
            <a:r>
              <a:rPr kumimoji="0" lang="en-US" altLang="ja-JP" sz="3200" b="1" spc="-150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0.</a:t>
            </a:r>
            <a:r>
              <a:rPr kumimoji="0" lang="en-US" altLang="ja-JP" sz="3200" b="1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3</a:t>
            </a:r>
            <a:r>
              <a:rPr kumimoji="0" lang="ja-JP" altLang="en-US" sz="3200" b="1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％</a:t>
            </a:r>
            <a:r>
              <a:rPr kumimoji="0" lang="en-US" altLang="ja-JP" sz="3200" b="1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~</a:t>
            </a:r>
            <a:r>
              <a:rPr kumimoji="0" lang="en-US" altLang="ja-JP" sz="3200" b="1" spc="-150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0.</a:t>
            </a:r>
            <a:r>
              <a:rPr kumimoji="0" lang="en-US" altLang="ja-JP" sz="3200" b="1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5</a:t>
            </a:r>
            <a:r>
              <a:rPr kumimoji="0" lang="ja-JP" altLang="en-US" sz="3200" b="1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％と</a:t>
            </a:r>
            <a:r>
              <a:rPr kumimoji="0" lang="ja-JP" altLang="en-US" sz="3200" b="1" spc="-100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年会費の一部が</a:t>
            </a:r>
            <a:endParaRPr kumimoji="0" lang="en-US" altLang="ja-JP" sz="3200" b="1" spc="-100" dirty="0">
              <a:solidFill>
                <a:srgbClr val="00246C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pPr eaLnBrk="0" hangingPunct="0">
              <a:buFont typeface="Arial" pitchFamily="34" charset="0"/>
              <a:buNone/>
              <a:defRPr/>
            </a:pPr>
            <a:r>
              <a:rPr kumimoji="0" lang="ja-JP" altLang="en-US" sz="3200" b="1" spc="-100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ロータリー財団の寄付に</a:t>
            </a:r>
            <a:r>
              <a:rPr kumimoji="0" lang="en-US" altLang="ja-JP" sz="3200" b="1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!</a:t>
            </a:r>
            <a:endParaRPr lang="ja-JP" altLang="en-US" sz="3200" dirty="0">
              <a:solidFill>
                <a:srgbClr val="00246C"/>
              </a:solidFill>
              <a:latin typeface="Georgia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21" name="コンテンツ プレースホルダー 2"/>
          <p:cNvSpPr txBox="1">
            <a:spLocks/>
          </p:cNvSpPr>
          <p:nvPr/>
        </p:nvSpPr>
        <p:spPr bwMode="auto">
          <a:xfrm>
            <a:off x="457201" y="3221628"/>
            <a:ext cx="3810000" cy="1290838"/>
          </a:xfrm>
          <a:prstGeom prst="rect">
            <a:avLst/>
          </a:prstGeom>
          <a:ln/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02" tIns="45702" rIns="91402" bIns="45702" anchor="ctr"/>
          <a:lstStyle>
            <a:lvl1pPr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 eaLnBrk="0" hangingPunct="0">
              <a:buFont typeface="Arial" pitchFamily="34" charset="0"/>
              <a:buNone/>
              <a:defRPr/>
            </a:pPr>
            <a:r>
              <a:rPr kumimoji="0" lang="ja-JP" altLang="en-US" sz="2800" b="1" spc="-100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提携業者</a:t>
            </a:r>
            <a:endParaRPr kumimoji="0" lang="en-US" altLang="ja-JP" sz="2800" b="1" spc="-100" dirty="0">
              <a:solidFill>
                <a:srgbClr val="00246C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pPr eaLnBrk="0" hangingPunct="0">
              <a:buFont typeface="Arial" pitchFamily="34" charset="0"/>
              <a:buNone/>
              <a:defRPr/>
            </a:pPr>
            <a:r>
              <a:rPr kumimoji="0" lang="ja-JP" altLang="en-US" b="1" spc="-100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旅行、買い物、公共料金等々</a:t>
            </a:r>
            <a:endParaRPr lang="ja-JP" altLang="en-US" spc="-100" dirty="0">
              <a:solidFill>
                <a:srgbClr val="00246C"/>
              </a:solidFill>
              <a:latin typeface="Georgia" pitchFamily="18" charset="0"/>
              <a:ea typeface="ＭＳ Ｐゴシック" pitchFamily="50" charset="-128"/>
            </a:endParaRPr>
          </a:p>
        </p:txBody>
      </p:sp>
      <p:sp>
        <p:nvSpPr>
          <p:cNvPr id="22" name="下矢印 21"/>
          <p:cNvSpPr/>
          <p:nvPr/>
        </p:nvSpPr>
        <p:spPr>
          <a:xfrm rot="16200000">
            <a:off x="4637679" y="3742594"/>
            <a:ext cx="436894" cy="858212"/>
          </a:xfrm>
          <a:prstGeom prst="downArrow">
            <a:avLst/>
          </a:prstGeom>
          <a:solidFill>
            <a:srgbClr val="16316B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2" tIns="45702" rIns="91402" bIns="45702"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463590" y="4342593"/>
            <a:ext cx="4451809" cy="461665"/>
          </a:xfrm>
          <a:prstGeom prst="rect">
            <a:avLst/>
          </a:prstGeom>
          <a:noFill/>
        </p:spPr>
        <p:txBody>
          <a:bodyPr wrap="square" lIns="91402" tIns="45702" rIns="91402" bIns="45702" rtlCol="0">
            <a:spAutoFit/>
          </a:bodyPr>
          <a:lstStyle/>
          <a:p>
            <a:r>
              <a:rPr lang="ja-JP" altLang="en-US" dirty="0">
                <a:solidFill>
                  <a:srgbClr val="00206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数手料</a:t>
            </a:r>
            <a:r>
              <a:rPr lang="en-US" altLang="ja-JP" dirty="0">
                <a:solidFill>
                  <a:srgbClr val="00206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:</a:t>
            </a:r>
            <a:r>
              <a:rPr kumimoji="1" lang="ja-JP" altLang="en-US" dirty="0">
                <a:solidFill>
                  <a:srgbClr val="00206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代金の約５％の手数料</a:t>
            </a:r>
          </a:p>
        </p:txBody>
      </p:sp>
      <p:sp>
        <p:nvSpPr>
          <p:cNvPr id="24" name="コンテンツ プレースホルダー 2"/>
          <p:cNvSpPr txBox="1">
            <a:spLocks/>
          </p:cNvSpPr>
          <p:nvPr/>
        </p:nvSpPr>
        <p:spPr bwMode="auto">
          <a:xfrm>
            <a:off x="5410200" y="3576494"/>
            <a:ext cx="2235299" cy="731518"/>
          </a:xfrm>
          <a:prstGeom prst="rect">
            <a:avLst/>
          </a:prstGeom>
          <a:solidFill>
            <a:schemeClr val="tx2"/>
          </a:solidFill>
          <a:ln/>
          <a:ex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91402" tIns="45702" rIns="91402" bIns="45702" anchor="ctr"/>
          <a:lstStyle>
            <a:lvl1pPr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 algn="ctr" eaLnBrk="0" hangingPunct="0">
              <a:buFont typeface="Arial" pitchFamily="34" charset="0"/>
              <a:buNone/>
              <a:defRPr/>
            </a:pPr>
            <a:r>
              <a:rPr kumimoji="0" lang="ja-JP" altLang="en-US" sz="2800" b="1" spc="-100" dirty="0">
                <a:solidFill>
                  <a:schemeClr val="bg1">
                    <a:lumMod val="95000"/>
                  </a:schemeClr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カード会社</a:t>
            </a:r>
            <a:endParaRPr kumimoji="0" lang="en-US" altLang="ja-JP" sz="2800" b="1" spc="-100" dirty="0">
              <a:solidFill>
                <a:schemeClr val="bg1">
                  <a:lumMod val="95000"/>
                </a:schemeClr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25" name="コンテンツ プレースホルダー 2"/>
          <p:cNvSpPr txBox="1">
            <a:spLocks/>
          </p:cNvSpPr>
          <p:nvPr/>
        </p:nvSpPr>
        <p:spPr bwMode="auto">
          <a:xfrm>
            <a:off x="609599" y="5410200"/>
            <a:ext cx="3657602" cy="655318"/>
          </a:xfrm>
          <a:prstGeom prst="rect">
            <a:avLst/>
          </a:prstGeom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02" tIns="45702" rIns="91402" bIns="45702" anchor="ctr"/>
          <a:lstStyle>
            <a:lvl1pPr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 algn="ctr" eaLnBrk="0" hangingPunct="0">
              <a:buFont typeface="Arial" pitchFamily="34" charset="0"/>
              <a:buNone/>
              <a:defRPr/>
            </a:pPr>
            <a:r>
              <a:rPr kumimoji="0" lang="ja-JP" altLang="en-US" sz="2800" b="1" spc="-100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ロータリアン</a:t>
            </a:r>
            <a:endParaRPr kumimoji="0" lang="en-US" altLang="ja-JP" sz="2800" b="1" spc="-100" dirty="0">
              <a:solidFill>
                <a:srgbClr val="00246C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26" name="下矢印 25"/>
          <p:cNvSpPr/>
          <p:nvPr/>
        </p:nvSpPr>
        <p:spPr>
          <a:xfrm rot="10800000">
            <a:off x="2590800" y="4572005"/>
            <a:ext cx="526484" cy="762001"/>
          </a:xfrm>
          <a:prstGeom prst="downArrow">
            <a:avLst/>
          </a:prstGeom>
          <a:solidFill>
            <a:srgbClr val="FFC000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2" tIns="45702" rIns="91402" bIns="45702"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下矢印 26"/>
          <p:cNvSpPr/>
          <p:nvPr/>
        </p:nvSpPr>
        <p:spPr>
          <a:xfrm>
            <a:off x="1453903" y="4571999"/>
            <a:ext cx="527305" cy="761999"/>
          </a:xfrm>
          <a:prstGeom prst="downArrow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2" tIns="45702" rIns="91402" bIns="45702"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コンテンツ プレースホルダー 2"/>
          <p:cNvSpPr txBox="1">
            <a:spLocks/>
          </p:cNvSpPr>
          <p:nvPr/>
        </p:nvSpPr>
        <p:spPr bwMode="auto">
          <a:xfrm>
            <a:off x="5430044" y="1844043"/>
            <a:ext cx="3057143" cy="731518"/>
          </a:xfrm>
          <a:prstGeom prst="rect">
            <a:avLst/>
          </a:prstGeom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02" tIns="45702" rIns="91402" bIns="45702" anchor="ctr"/>
          <a:lstStyle>
            <a:lvl1pPr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 algn="ctr" eaLnBrk="0" hangingPunct="0">
              <a:buFont typeface="Arial" pitchFamily="34" charset="0"/>
              <a:buNone/>
              <a:defRPr/>
            </a:pPr>
            <a:r>
              <a:rPr kumimoji="0" lang="ja-JP" altLang="en-US" sz="2800" b="1" spc="-100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ロータリー財団</a:t>
            </a:r>
            <a:endParaRPr kumimoji="0" lang="en-US" altLang="ja-JP" sz="2800" b="1" spc="-100" dirty="0">
              <a:solidFill>
                <a:srgbClr val="00246C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29" name="下矢印 28"/>
          <p:cNvSpPr/>
          <p:nvPr/>
        </p:nvSpPr>
        <p:spPr>
          <a:xfrm rot="10800000">
            <a:off x="5430037" y="2645664"/>
            <a:ext cx="425962" cy="793140"/>
          </a:xfrm>
          <a:prstGeom prst="downArrow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2" tIns="45702" rIns="91402" bIns="45702"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5886486" y="2626736"/>
            <a:ext cx="2848149" cy="830997"/>
          </a:xfrm>
          <a:prstGeom prst="rect">
            <a:avLst/>
          </a:prstGeom>
          <a:noFill/>
        </p:spPr>
        <p:txBody>
          <a:bodyPr wrap="square" lIns="91402" tIns="45702" rIns="91402" bIns="45702" rtlCol="0">
            <a:spAutoFit/>
          </a:bodyPr>
          <a:lstStyle/>
          <a:p>
            <a:r>
              <a:rPr kumimoji="1" lang="ja-JP" altLang="en-US" dirty="0">
                <a:solidFill>
                  <a:srgbClr val="00206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代金の</a:t>
            </a:r>
            <a:r>
              <a:rPr kumimoji="1" lang="en-US" altLang="ja-JP" dirty="0">
                <a:solidFill>
                  <a:srgbClr val="00206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0.3</a:t>
            </a:r>
            <a:r>
              <a:rPr kumimoji="1" lang="ja-JP" altLang="en-US" dirty="0">
                <a:solidFill>
                  <a:srgbClr val="00206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～</a:t>
            </a:r>
            <a:r>
              <a:rPr kumimoji="1" lang="en-US" altLang="ja-JP" dirty="0">
                <a:solidFill>
                  <a:srgbClr val="00206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0.5</a:t>
            </a:r>
            <a:r>
              <a:rPr kumimoji="1" lang="ja-JP" altLang="en-US" dirty="0">
                <a:solidFill>
                  <a:srgbClr val="00206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％</a:t>
            </a:r>
            <a:endParaRPr lang="en-US" altLang="ja-JP" dirty="0">
              <a:solidFill>
                <a:srgbClr val="002060"/>
              </a:solidFill>
              <a:latin typeface="HGｺﾞｼｯｸE" panose="020B0909000000000000" pitchFamily="49" charset="-128"/>
              <a:ea typeface="HGｺﾞｼｯｸE" panose="020B0909000000000000" pitchFamily="49" charset="-128"/>
            </a:endParaRPr>
          </a:p>
          <a:p>
            <a:r>
              <a:rPr kumimoji="1" lang="ja-JP" altLang="en-US" dirty="0">
                <a:solidFill>
                  <a:srgbClr val="00206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年会費の一部</a:t>
            </a: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3097070" y="4948535"/>
            <a:ext cx="3157787" cy="461665"/>
          </a:xfrm>
          <a:prstGeom prst="rect">
            <a:avLst/>
          </a:prstGeom>
          <a:noFill/>
        </p:spPr>
        <p:txBody>
          <a:bodyPr wrap="square" lIns="91402" tIns="45702" rIns="91402" bIns="45702" rtlCol="0">
            <a:spAutoFit/>
          </a:bodyPr>
          <a:lstStyle/>
          <a:p>
            <a:r>
              <a:rPr kumimoji="1" lang="ja-JP" altLang="en-US" dirty="0">
                <a:solidFill>
                  <a:srgbClr val="00206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支払い</a:t>
            </a:r>
            <a:r>
              <a:rPr kumimoji="1" lang="en-US" altLang="ja-JP" dirty="0">
                <a:solidFill>
                  <a:srgbClr val="00206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(</a:t>
            </a:r>
            <a:r>
              <a:rPr kumimoji="1" lang="ja-JP" altLang="en-US" dirty="0">
                <a:solidFill>
                  <a:srgbClr val="00206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カード決済）</a:t>
            </a: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143256" y="4512466"/>
            <a:ext cx="1578894" cy="461665"/>
          </a:xfrm>
          <a:prstGeom prst="rect">
            <a:avLst/>
          </a:prstGeom>
          <a:noFill/>
        </p:spPr>
        <p:txBody>
          <a:bodyPr wrap="square" lIns="91402" tIns="45702" rIns="91402" bIns="45702" rtlCol="0">
            <a:spAutoFit/>
          </a:bodyPr>
          <a:lstStyle/>
          <a:p>
            <a:r>
              <a:rPr lang="ja-JP" altLang="en-US" dirty="0">
                <a:solidFill>
                  <a:srgbClr val="00206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サービス</a:t>
            </a:r>
            <a:endParaRPr kumimoji="1" lang="ja-JP" altLang="en-US" dirty="0">
              <a:solidFill>
                <a:srgbClr val="002060"/>
              </a:solidFill>
              <a:latin typeface="HGｺﾞｼｯｸE" panose="020B0909000000000000" pitchFamily="49" charset="-128"/>
              <a:ea typeface="HGｺﾞｼｯｸE" panose="020B0909000000000000" pitchFamily="49" charset="-128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4724407" y="2817825"/>
            <a:ext cx="800219" cy="461665"/>
          </a:xfrm>
          <a:prstGeom prst="rect">
            <a:avLst/>
          </a:prstGeom>
          <a:noFill/>
        </p:spPr>
        <p:txBody>
          <a:bodyPr wrap="none" lIns="91402" tIns="45702" rIns="91402" bIns="45702" rtlCol="0">
            <a:spAutoFit/>
          </a:bodyPr>
          <a:lstStyle/>
          <a:p>
            <a:r>
              <a:rPr kumimoji="1" lang="ja-JP" altLang="en-US" dirty="0">
                <a:solidFill>
                  <a:srgbClr val="FF000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寄付</a:t>
            </a:r>
          </a:p>
        </p:txBody>
      </p:sp>
      <p:pic>
        <p:nvPicPr>
          <p:cNvPr id="34" name="image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95999" y="6065518"/>
            <a:ext cx="2819400" cy="65986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9755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73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1524000" y="94565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ロータリー・クレジットカードの紹介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795529" y="1066808"/>
            <a:ext cx="7391400" cy="1246495"/>
          </a:xfrm>
          <a:prstGeom prst="rect">
            <a:avLst/>
          </a:prstGeom>
          <a:noFill/>
        </p:spPr>
        <p:txBody>
          <a:bodyPr wrap="square" lIns="91402" tIns="45702" rIns="91402" bIns="45702" rtlCol="0">
            <a:spAutoFit/>
          </a:bodyPr>
          <a:lstStyle/>
          <a:p>
            <a:pPr>
              <a:lnSpc>
                <a:spcPts val="4500"/>
              </a:lnSpc>
            </a:pPr>
            <a:r>
              <a:rPr lang="ja-JP" altLang="en-US" sz="3200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オリコ・ロータリーカード</a:t>
            </a:r>
            <a:br>
              <a:rPr lang="en-US" altLang="ja-JP" sz="3200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</a:br>
            <a:r>
              <a:rPr kumimoji="1" lang="ja-JP" altLang="en-US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ビジネス・ゴールド・スタンダード</a:t>
            </a:r>
          </a:p>
        </p:txBody>
      </p:sp>
      <p:pic>
        <p:nvPicPr>
          <p:cNvPr id="19" name="図 6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" t="2998" r="3548" b="51068"/>
          <a:stretch>
            <a:fillRect/>
          </a:stretch>
        </p:blipFill>
        <p:spPr bwMode="auto">
          <a:xfrm>
            <a:off x="2362200" y="2347807"/>
            <a:ext cx="146304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図 6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" t="2998" r="3548" b="51068"/>
          <a:stretch>
            <a:fillRect/>
          </a:stretch>
        </p:blipFill>
        <p:spPr bwMode="auto">
          <a:xfrm>
            <a:off x="3889127" y="2359015"/>
            <a:ext cx="1513165" cy="936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5" name="オブジェクト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0617147"/>
              </p:ext>
            </p:extLst>
          </p:nvPr>
        </p:nvGraphicFramePr>
        <p:xfrm>
          <a:off x="783337" y="2279767"/>
          <a:ext cx="1537756" cy="9956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4" name="Photo Editor 写真" r:id="rId6" imgW="10076190" imgH="6523810" progId="MSPhotoEd.3">
                  <p:embed/>
                </p:oleObj>
              </mc:Choice>
              <mc:Fallback>
                <p:oleObj name="Photo Editor 写真" r:id="rId6" imgW="10076190" imgH="6523810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3337" y="2279767"/>
                        <a:ext cx="1537756" cy="9956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テキスト ボックス 35"/>
          <p:cNvSpPr txBox="1"/>
          <p:nvPr/>
        </p:nvSpPr>
        <p:spPr>
          <a:xfrm flipH="1">
            <a:off x="152399" y="3810000"/>
            <a:ext cx="8915400" cy="206206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91402" tIns="45702" rIns="91402" bIns="45702" rtlCol="0">
            <a:spAutoFit/>
          </a:bodyPr>
          <a:lstStyle/>
          <a:p>
            <a:r>
              <a:rPr lang="ja-JP" altLang="en-US" sz="32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２０１５－１６年度のロータリーカードによる寄付総額</a:t>
            </a:r>
            <a:endParaRPr lang="en-US" altLang="ja-JP" sz="3200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algn="ctr">
              <a:lnSpc>
                <a:spcPct val="200000"/>
              </a:lnSpc>
            </a:pPr>
            <a:r>
              <a:rPr lang="ja-JP" altLang="en-US" sz="28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約</a:t>
            </a:r>
            <a:r>
              <a:rPr lang="ja-JP" altLang="en-US" sz="48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１，００５万円　</a:t>
            </a:r>
            <a:r>
              <a:rPr lang="ja-JP" altLang="en-US" sz="28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（利用額約</a:t>
            </a:r>
            <a:r>
              <a:rPr lang="en-US" altLang="ja-JP" sz="28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14</a:t>
            </a:r>
            <a:r>
              <a:rPr lang="ja-JP" altLang="en-US" sz="28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億円）</a:t>
            </a:r>
            <a:endParaRPr lang="en-US" altLang="ja-JP" sz="2800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pic>
        <p:nvPicPr>
          <p:cNvPr id="37" name="image6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04801" y="5957454"/>
            <a:ext cx="2819400" cy="65986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2084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ja-JP" smtClean="0">
                <a:solidFill>
                  <a:srgbClr val="46464A">
                    <a:lumMod val="60000"/>
                    <a:lumOff val="40000"/>
                  </a:srgbClr>
                </a:solidFill>
              </a:rPr>
              <a:pPr/>
              <a:t>2</a:t>
            </a:fld>
            <a:endParaRPr lang="en-US" altLang="ja-JP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73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1524000" y="94565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テーマ</a:t>
            </a:r>
          </a:p>
        </p:txBody>
      </p:sp>
      <p:pic>
        <p:nvPicPr>
          <p:cNvPr id="6" name="image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4801" y="5957454"/>
            <a:ext cx="2819400" cy="65986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テキスト ボックス 4"/>
          <p:cNvSpPr txBox="1"/>
          <p:nvPr/>
        </p:nvSpPr>
        <p:spPr>
          <a:xfrm>
            <a:off x="457200" y="1560576"/>
            <a:ext cx="822959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32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①　ロータリー財団への寄付推進</a:t>
            </a:r>
            <a:endParaRPr lang="en-US" altLang="ja-JP" sz="3200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32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②　寄付の分類</a:t>
            </a:r>
            <a:endParaRPr lang="en-US" altLang="ja-JP" sz="3200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32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③　</a:t>
            </a:r>
            <a:r>
              <a:rPr kumimoji="1" lang="ja-JP" altLang="en-US" sz="32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寄付の認証制度</a:t>
            </a:r>
            <a:endParaRPr lang="en-US" altLang="ja-JP" sz="3200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32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④　ポール・ハリス・ソサエティー（</a:t>
            </a:r>
            <a:r>
              <a:rPr kumimoji="1" lang="en-US" altLang="ja-JP" sz="32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PHS)</a:t>
            </a:r>
            <a:r>
              <a:rPr kumimoji="1" lang="ja-JP" altLang="en-US" sz="32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の紹介</a:t>
            </a:r>
            <a:endParaRPr lang="en-US" altLang="ja-JP" sz="3200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32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⑤　ロータリー　クレジットカードの紹介</a:t>
            </a:r>
          </a:p>
        </p:txBody>
      </p:sp>
    </p:spTree>
    <p:extLst>
      <p:ext uri="{BB962C8B-B14F-4D97-AF65-F5344CB8AC3E}">
        <p14:creationId xmlns:p14="http://schemas.microsoft.com/office/powerpoint/2010/main" val="350454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73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1524000" y="94565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ロータリー・クレジットカードの紹介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71856" y="773906"/>
            <a:ext cx="8382000" cy="1246459"/>
          </a:xfrm>
          <a:prstGeom prst="rect">
            <a:avLst/>
          </a:prstGeom>
          <a:solidFill>
            <a:schemeClr val="bg1"/>
          </a:solidFill>
        </p:spPr>
        <p:txBody>
          <a:bodyPr wrap="square" lIns="91402" tIns="45702" rIns="91402" bIns="45702" rtlCol="0">
            <a:spAutoFit/>
          </a:bodyPr>
          <a:lstStyle/>
          <a:p>
            <a:pPr>
              <a:lnSpc>
                <a:spcPts val="4500"/>
              </a:lnSpc>
            </a:pPr>
            <a:r>
              <a:rPr lang="ja-JP" altLang="en-US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本年度から　</a:t>
            </a:r>
            <a:r>
              <a:rPr lang="ja-JP" altLang="en-US" sz="3200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ロータリー・</a:t>
            </a:r>
            <a:r>
              <a:rPr lang="ja-JP" altLang="en-US" sz="32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ダイナースクラブカード</a:t>
            </a:r>
            <a:br>
              <a:rPr lang="en-US" altLang="ja-JP" sz="3600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</a:br>
            <a:r>
              <a:rPr kumimoji="1" lang="ja-JP" altLang="en-US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が加わりました</a:t>
            </a:r>
          </a:p>
        </p:txBody>
      </p:sp>
      <p:pic>
        <p:nvPicPr>
          <p:cNvPr id="10" name="Picture 8" descr="C:\Users\隆英\Pictures\ダイナーすカード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807" y="1295400"/>
            <a:ext cx="1580921" cy="95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381000" y="2042413"/>
            <a:ext cx="8534400" cy="2210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コーポレイトカード</a:t>
            </a:r>
            <a:endParaRPr lang="en-US" altLang="ja-JP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lang="ja-JP" altLang="en-US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　　　各クラブをひとつの団体としてとらえ、クラブの預金口座を</a:t>
            </a:r>
            <a:endParaRPr lang="en-US" altLang="ja-JP" dirty="0">
              <a:solidFill>
                <a:srgbClr val="00206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lang="ja-JP" altLang="en-US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　　　引落口座として指定することが出来る</a:t>
            </a:r>
            <a:endParaRPr lang="en-US" altLang="ja-JP" dirty="0">
              <a:solidFill>
                <a:srgbClr val="00206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>
              <a:lnSpc>
                <a:spcPts val="3800"/>
              </a:lnSpc>
              <a:spcBef>
                <a:spcPts val="600"/>
              </a:spcBef>
            </a:pPr>
            <a:r>
              <a:rPr lang="ja-JP" altLang="en-US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　　　事前一報で高額利用が可能（</a:t>
            </a:r>
            <a:r>
              <a:rPr lang="en-US" altLang="ja-JP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1,000</a:t>
            </a:r>
            <a:r>
              <a:rPr lang="ja-JP" altLang="en-US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万円未満は不要）</a:t>
            </a:r>
            <a:endParaRPr lang="en-US" altLang="ja-JP" dirty="0">
              <a:solidFill>
                <a:srgbClr val="00206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dirty="0">
                <a:solidFill>
                  <a:srgbClr val="FF0000"/>
                </a:solidFill>
                <a:uFill>
                  <a:solidFill>
                    <a:srgbClr val="FF0066"/>
                  </a:solidFill>
                </a:u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　　　年会費が無料</a:t>
            </a:r>
            <a:endParaRPr lang="en-US" altLang="ja-JP" dirty="0">
              <a:solidFill>
                <a:srgbClr val="00206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95656" y="4495800"/>
            <a:ext cx="8534400" cy="1395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個人カード　＋　ビジネスアカウントカード</a:t>
            </a:r>
            <a:endParaRPr lang="en-US" altLang="ja-JP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lang="ja-JP" altLang="en-US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　　　年会費　２２，０００円</a:t>
            </a:r>
            <a:endParaRPr lang="en-US" altLang="ja-JP" dirty="0">
              <a:solidFill>
                <a:srgbClr val="00206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>
              <a:lnSpc>
                <a:spcPts val="3800"/>
              </a:lnSpc>
              <a:spcBef>
                <a:spcPts val="600"/>
              </a:spcBef>
            </a:pPr>
            <a:r>
              <a:rPr lang="ja-JP" altLang="en-US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　　　ポイント個人カード合算</a:t>
            </a:r>
            <a:endParaRPr lang="en-US" altLang="ja-JP" dirty="0">
              <a:solidFill>
                <a:srgbClr val="00206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pic>
        <p:nvPicPr>
          <p:cNvPr id="13" name="image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4801" y="6082292"/>
            <a:ext cx="2285999" cy="53502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4089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73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1524000" y="94565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ロータリー・クレジットカードの紹介</a:t>
            </a:r>
          </a:p>
        </p:txBody>
      </p:sp>
      <p:sp>
        <p:nvSpPr>
          <p:cNvPr id="11" name="コンテンツ プレースホルダー 2"/>
          <p:cNvSpPr txBox="1">
            <a:spLocks/>
          </p:cNvSpPr>
          <p:nvPr/>
        </p:nvSpPr>
        <p:spPr bwMode="auto">
          <a:xfrm>
            <a:off x="457201" y="1295401"/>
            <a:ext cx="3810000" cy="3217066"/>
          </a:xfrm>
          <a:prstGeom prst="rect">
            <a:avLst/>
          </a:prstGeom>
          <a:ln/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02" tIns="45702" rIns="91402" bIns="45702" anchor="ctr"/>
          <a:lstStyle>
            <a:lvl1pPr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 eaLnBrk="0" hangingPunct="0">
              <a:buFont typeface="Arial" pitchFamily="34" charset="0"/>
              <a:buNone/>
              <a:defRPr/>
            </a:pPr>
            <a:r>
              <a:rPr kumimoji="0" lang="ja-JP" altLang="en-US" spc="-100" dirty="0">
                <a:solidFill>
                  <a:srgbClr val="00246C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Meiryo UI" pitchFamily="50" charset="-128"/>
              </a:rPr>
              <a:t>地区大会、</a:t>
            </a:r>
            <a:r>
              <a:rPr kumimoji="0" lang="en-US" altLang="ja-JP" spc="-100" dirty="0">
                <a:solidFill>
                  <a:srgbClr val="00246C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Meiryo UI" pitchFamily="50" charset="-128"/>
              </a:rPr>
              <a:t>IM</a:t>
            </a:r>
          </a:p>
          <a:p>
            <a:pPr eaLnBrk="0" hangingPunct="0">
              <a:buFont typeface="Arial" pitchFamily="34" charset="0"/>
              <a:buNone/>
              <a:defRPr/>
            </a:pPr>
            <a:r>
              <a:rPr kumimoji="0" lang="en-US" altLang="ja-JP" spc="-100" dirty="0">
                <a:solidFill>
                  <a:srgbClr val="00246C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Meiryo UI" pitchFamily="50" charset="-128"/>
              </a:rPr>
              <a:t>RI</a:t>
            </a:r>
            <a:r>
              <a:rPr kumimoji="0" lang="ja-JP" altLang="en-US" spc="-100" dirty="0">
                <a:solidFill>
                  <a:srgbClr val="00246C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Meiryo UI" pitchFamily="50" charset="-128"/>
              </a:rPr>
              <a:t>本部への支払い</a:t>
            </a:r>
          </a:p>
          <a:p>
            <a:pPr eaLnBrk="0" hangingPunct="0">
              <a:buFont typeface="Arial" pitchFamily="34" charset="0"/>
              <a:buNone/>
              <a:defRPr/>
            </a:pPr>
            <a:r>
              <a:rPr kumimoji="0" lang="ja-JP" altLang="en-US" spc="-100" dirty="0">
                <a:solidFill>
                  <a:srgbClr val="00246C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Meiryo UI" pitchFamily="50" charset="-128"/>
              </a:rPr>
              <a:t>オンライン財団寄付</a:t>
            </a:r>
          </a:p>
          <a:p>
            <a:pPr eaLnBrk="0" hangingPunct="0">
              <a:buFont typeface="Arial" pitchFamily="34" charset="0"/>
              <a:buNone/>
              <a:defRPr/>
            </a:pPr>
            <a:r>
              <a:rPr kumimoji="0" lang="en-US" altLang="ja-JP" spc="-100" dirty="0">
                <a:solidFill>
                  <a:srgbClr val="00246C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Meiryo UI" pitchFamily="50" charset="-128"/>
              </a:rPr>
              <a:t>Rotary</a:t>
            </a:r>
            <a:r>
              <a:rPr kumimoji="0" lang="ja-JP" altLang="en-US" spc="-100" dirty="0">
                <a:solidFill>
                  <a:srgbClr val="00246C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Meiryo UI" pitchFamily="50" charset="-128"/>
              </a:rPr>
              <a:t>関連商品購入</a:t>
            </a:r>
          </a:p>
          <a:p>
            <a:pPr eaLnBrk="0" hangingPunct="0">
              <a:buFont typeface="Arial" pitchFamily="34" charset="0"/>
              <a:buNone/>
              <a:defRPr/>
            </a:pPr>
            <a:r>
              <a:rPr kumimoji="0" lang="ja-JP" altLang="en-US" spc="-100" dirty="0">
                <a:solidFill>
                  <a:srgbClr val="00246C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Meiryo UI" pitchFamily="50" charset="-128"/>
              </a:rPr>
              <a:t>クラブ旅行</a:t>
            </a:r>
          </a:p>
          <a:p>
            <a:pPr eaLnBrk="0" hangingPunct="0">
              <a:buFont typeface="Arial" pitchFamily="34" charset="0"/>
              <a:buNone/>
              <a:defRPr/>
            </a:pPr>
            <a:r>
              <a:rPr kumimoji="0" lang="ja-JP" altLang="en-US" spc="-100" dirty="0">
                <a:solidFill>
                  <a:srgbClr val="00246C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Meiryo UI" pitchFamily="50" charset="-128"/>
              </a:rPr>
              <a:t>国際大会、例会場費</a:t>
            </a:r>
          </a:p>
          <a:p>
            <a:pPr eaLnBrk="0" hangingPunct="0">
              <a:buFont typeface="Arial" pitchFamily="34" charset="0"/>
              <a:buNone/>
              <a:defRPr/>
            </a:pPr>
            <a:r>
              <a:rPr kumimoji="0" lang="ja-JP" altLang="en-US" spc="-100" dirty="0">
                <a:solidFill>
                  <a:srgbClr val="00246C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Meiryo UI" pitchFamily="50" charset="-128"/>
              </a:rPr>
              <a:t>クラブ会合代金</a:t>
            </a:r>
          </a:p>
          <a:p>
            <a:pPr eaLnBrk="0" hangingPunct="0">
              <a:buFont typeface="Arial" pitchFamily="34" charset="0"/>
              <a:buNone/>
              <a:defRPr/>
            </a:pPr>
            <a:r>
              <a:rPr kumimoji="0" lang="ja-JP" altLang="en-US" spc="-100" dirty="0">
                <a:solidFill>
                  <a:srgbClr val="00246C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Meiryo UI" pitchFamily="50" charset="-128"/>
              </a:rPr>
              <a:t>事務所経費他</a:t>
            </a:r>
          </a:p>
        </p:txBody>
      </p:sp>
      <p:sp>
        <p:nvSpPr>
          <p:cNvPr id="14" name="下矢印 13"/>
          <p:cNvSpPr/>
          <p:nvPr/>
        </p:nvSpPr>
        <p:spPr>
          <a:xfrm rot="16200000">
            <a:off x="4790740" y="3418843"/>
            <a:ext cx="436894" cy="1066801"/>
          </a:xfrm>
          <a:prstGeom prst="downArrow">
            <a:avLst/>
          </a:prstGeom>
          <a:solidFill>
            <a:srgbClr val="16316B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2" tIns="45702" rIns="91402" bIns="45702"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475783" y="4170691"/>
            <a:ext cx="3494532" cy="461665"/>
          </a:xfrm>
          <a:prstGeom prst="rect">
            <a:avLst/>
          </a:prstGeom>
          <a:noFill/>
        </p:spPr>
        <p:txBody>
          <a:bodyPr wrap="square" lIns="91402" tIns="45702" rIns="91402" bIns="45702" rtlCol="0">
            <a:spAutoFit/>
          </a:bodyPr>
          <a:lstStyle/>
          <a:p>
            <a:r>
              <a:rPr kumimoji="1" lang="ja-JP" altLang="en-US" dirty="0">
                <a:solidFill>
                  <a:srgbClr val="00206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代金の約５％の手数料</a:t>
            </a:r>
          </a:p>
        </p:txBody>
      </p:sp>
      <p:sp>
        <p:nvSpPr>
          <p:cNvPr id="16" name="コンテンツ プレースホルダー 2"/>
          <p:cNvSpPr txBox="1">
            <a:spLocks/>
          </p:cNvSpPr>
          <p:nvPr/>
        </p:nvSpPr>
        <p:spPr bwMode="auto">
          <a:xfrm>
            <a:off x="5735017" y="3501289"/>
            <a:ext cx="2235299" cy="731518"/>
          </a:xfrm>
          <a:prstGeom prst="rect">
            <a:avLst/>
          </a:prstGeom>
          <a:solidFill>
            <a:schemeClr val="tx2"/>
          </a:solidFill>
          <a:ln/>
          <a:ex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91402" tIns="45702" rIns="91402" bIns="45702" anchor="ctr"/>
          <a:lstStyle>
            <a:lvl1pPr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 algn="ctr" eaLnBrk="0" hangingPunct="0">
              <a:buFont typeface="Arial" pitchFamily="34" charset="0"/>
              <a:buNone/>
              <a:defRPr/>
            </a:pPr>
            <a:r>
              <a:rPr kumimoji="0" lang="ja-JP" altLang="en-US" sz="2800" b="1" spc="-100" dirty="0">
                <a:solidFill>
                  <a:schemeClr val="bg1">
                    <a:lumMod val="95000"/>
                  </a:schemeClr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カード会社</a:t>
            </a:r>
            <a:endParaRPr kumimoji="0" lang="en-US" altLang="ja-JP" sz="2800" b="1" spc="-100" dirty="0">
              <a:solidFill>
                <a:schemeClr val="bg1">
                  <a:lumMod val="95000"/>
                </a:schemeClr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17" name="コンテンツ プレースホルダー 2"/>
          <p:cNvSpPr txBox="1">
            <a:spLocks/>
          </p:cNvSpPr>
          <p:nvPr/>
        </p:nvSpPr>
        <p:spPr bwMode="auto">
          <a:xfrm>
            <a:off x="609599" y="5410200"/>
            <a:ext cx="3657602" cy="655318"/>
          </a:xfrm>
          <a:prstGeom prst="rect">
            <a:avLst/>
          </a:prstGeom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02" tIns="45702" rIns="91402" bIns="45702" anchor="ctr"/>
          <a:lstStyle>
            <a:lvl1pPr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 algn="ctr" eaLnBrk="0" hangingPunct="0">
              <a:buFont typeface="Arial" pitchFamily="34" charset="0"/>
              <a:buNone/>
              <a:defRPr/>
            </a:pPr>
            <a:r>
              <a:rPr kumimoji="0" lang="ja-JP" altLang="en-US" b="1" spc="-100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会長・幹事・会計担当者</a:t>
            </a:r>
            <a:endParaRPr kumimoji="0" lang="en-US" altLang="ja-JP" b="1" spc="-100" dirty="0">
              <a:solidFill>
                <a:srgbClr val="00246C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18" name="下矢印 17"/>
          <p:cNvSpPr/>
          <p:nvPr/>
        </p:nvSpPr>
        <p:spPr>
          <a:xfrm rot="10800000">
            <a:off x="762000" y="4567542"/>
            <a:ext cx="526484" cy="762001"/>
          </a:xfrm>
          <a:prstGeom prst="downArrow">
            <a:avLst/>
          </a:prstGeom>
          <a:solidFill>
            <a:srgbClr val="FFC000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2" tIns="45702" rIns="91402" bIns="45702"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コンテンツ プレースホルダー 2"/>
          <p:cNvSpPr txBox="1">
            <a:spLocks/>
          </p:cNvSpPr>
          <p:nvPr/>
        </p:nvSpPr>
        <p:spPr bwMode="auto">
          <a:xfrm>
            <a:off x="5626818" y="1295401"/>
            <a:ext cx="3057143" cy="1002793"/>
          </a:xfrm>
          <a:prstGeom prst="rect">
            <a:avLst/>
          </a:prstGeom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02" tIns="45702" rIns="91402" bIns="45702" anchor="ctr"/>
          <a:lstStyle>
            <a:lvl1pPr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 algn="ctr" eaLnBrk="0" hangingPunct="0">
              <a:buFont typeface="Arial" pitchFamily="34" charset="0"/>
              <a:buNone/>
              <a:defRPr/>
            </a:pPr>
            <a:r>
              <a:rPr kumimoji="0" lang="ja-JP" altLang="en-US" sz="2800" b="1" spc="-100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ロータリー財団</a:t>
            </a:r>
            <a:endParaRPr kumimoji="0" lang="en-US" altLang="ja-JP" sz="2800" b="1" spc="-100" dirty="0">
              <a:solidFill>
                <a:srgbClr val="00246C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pPr algn="ctr" eaLnBrk="0" hangingPunct="0">
              <a:buFont typeface="Arial" pitchFamily="34" charset="0"/>
              <a:buNone/>
              <a:defRPr/>
            </a:pPr>
            <a:r>
              <a:rPr kumimoji="0" lang="ja-JP" altLang="en-US" sz="2000" spc="-100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ポリオプラス基金</a:t>
            </a:r>
            <a:endParaRPr kumimoji="0" lang="en-US" altLang="ja-JP" sz="2000" spc="-100" dirty="0">
              <a:solidFill>
                <a:srgbClr val="00246C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20" name="下矢印 19"/>
          <p:cNvSpPr/>
          <p:nvPr/>
        </p:nvSpPr>
        <p:spPr>
          <a:xfrm rot="10800000">
            <a:off x="5699201" y="2362200"/>
            <a:ext cx="425962" cy="1076604"/>
          </a:xfrm>
          <a:prstGeom prst="downArrow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2" tIns="45702" rIns="91402" bIns="45702"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6125162" y="2445976"/>
            <a:ext cx="2834231" cy="461665"/>
          </a:xfrm>
          <a:prstGeom prst="rect">
            <a:avLst/>
          </a:prstGeom>
          <a:noFill/>
        </p:spPr>
        <p:txBody>
          <a:bodyPr wrap="square" lIns="91402" tIns="45702" rIns="91402" bIns="45702" rtlCol="0">
            <a:spAutoFit/>
          </a:bodyPr>
          <a:lstStyle/>
          <a:p>
            <a:r>
              <a:rPr kumimoji="1" lang="ja-JP" altLang="en-US" dirty="0">
                <a:solidFill>
                  <a:srgbClr val="00206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代金の</a:t>
            </a:r>
            <a:r>
              <a:rPr kumimoji="1" lang="en-US" altLang="ja-JP" dirty="0">
                <a:solidFill>
                  <a:srgbClr val="00206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0.3</a:t>
            </a:r>
            <a:r>
              <a:rPr kumimoji="1" lang="ja-JP" altLang="en-US" dirty="0">
                <a:solidFill>
                  <a:srgbClr val="00206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％</a:t>
            </a:r>
            <a:r>
              <a:rPr kumimoji="1" lang="ja-JP" altLang="en-US" dirty="0">
                <a:solidFill>
                  <a:srgbClr val="00206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寄付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365440" y="4867871"/>
            <a:ext cx="5862332" cy="461665"/>
          </a:xfrm>
          <a:prstGeom prst="rect">
            <a:avLst/>
          </a:prstGeom>
          <a:noFill/>
        </p:spPr>
        <p:txBody>
          <a:bodyPr wrap="square" lIns="91402" tIns="45702" rIns="91402" bIns="45702" rtlCol="0">
            <a:spAutoFit/>
          </a:bodyPr>
          <a:lstStyle/>
          <a:p>
            <a:r>
              <a:rPr kumimoji="1" lang="ja-JP" altLang="en-US" dirty="0">
                <a:solidFill>
                  <a:srgbClr val="00206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支払い</a:t>
            </a:r>
            <a:r>
              <a:rPr kumimoji="1" lang="en-US" altLang="ja-JP" dirty="0">
                <a:solidFill>
                  <a:srgbClr val="00206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(</a:t>
            </a:r>
            <a:r>
              <a:rPr kumimoji="1" lang="ja-JP" altLang="en-US" dirty="0">
                <a:solidFill>
                  <a:srgbClr val="00206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ダイナースコーポレートカード）</a:t>
            </a:r>
          </a:p>
        </p:txBody>
      </p:sp>
      <p:pic>
        <p:nvPicPr>
          <p:cNvPr id="23" name="Picture 8" descr="C:\Users\隆英\Pictures\ダイナーすカード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720" y="5878012"/>
            <a:ext cx="1079379" cy="653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テキスト ボックス 23"/>
          <p:cNvSpPr txBox="1"/>
          <p:nvPr/>
        </p:nvSpPr>
        <p:spPr>
          <a:xfrm>
            <a:off x="588828" y="1461092"/>
            <a:ext cx="3874581" cy="3139321"/>
          </a:xfrm>
          <a:prstGeom prst="rect">
            <a:avLst/>
          </a:prstGeom>
          <a:solidFill>
            <a:srgbClr val="3366FF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02" tIns="45702" rIns="91402" bIns="45702" rtlCol="0">
            <a:spAutoFit/>
          </a:bodyPr>
          <a:lstStyle/>
          <a:p>
            <a:r>
              <a:rPr lang="ja-JP" altLang="en-US" sz="20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各地区、クラブでのロータリー関係一年間支払い推定総額</a:t>
            </a:r>
            <a:endParaRPr lang="en-US" altLang="ja-JP" sz="20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endParaRPr lang="en-US" altLang="ja-JP" dirty="0"/>
          </a:p>
          <a:p>
            <a:endParaRPr lang="en-US" altLang="ja-JP" dirty="0"/>
          </a:p>
          <a:p>
            <a:pPr algn="ctr"/>
            <a:r>
              <a:rPr lang="en-US" altLang="ja-JP" sz="4000" dirty="0"/>
              <a:t>334</a:t>
            </a:r>
            <a:r>
              <a:rPr lang="ja-JP" altLang="en-US" sz="4000" dirty="0"/>
              <a:t>億</a:t>
            </a:r>
            <a:r>
              <a:rPr lang="en-US" altLang="ja-JP" sz="4000" dirty="0"/>
              <a:t>3</a:t>
            </a:r>
            <a:r>
              <a:rPr lang="ja-JP" altLang="en-US" sz="4000" dirty="0"/>
              <a:t>千万円</a:t>
            </a:r>
            <a:endParaRPr lang="en-US" altLang="ja-JP" sz="4000" dirty="0"/>
          </a:p>
          <a:p>
            <a:endParaRPr lang="en-US" altLang="ja-JP" sz="1400" dirty="0"/>
          </a:p>
          <a:p>
            <a:endParaRPr lang="en-US" altLang="ja-JP" sz="1400" dirty="0"/>
          </a:p>
          <a:p>
            <a:endParaRPr lang="en-US" altLang="ja-JP" sz="1400" dirty="0"/>
          </a:p>
          <a:p>
            <a:endParaRPr lang="en-US" altLang="ja-JP" sz="1400" dirty="0"/>
          </a:p>
          <a:p>
            <a:endParaRPr lang="en-US" altLang="ja-JP" sz="1400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5380313" y="264356"/>
            <a:ext cx="3549193" cy="2062103"/>
          </a:xfrm>
          <a:prstGeom prst="rec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91402" tIns="45702" rIns="91402" bIns="45702" rtlCol="0">
            <a:spAutoFit/>
          </a:bodyPr>
          <a:lstStyle/>
          <a:p>
            <a:r>
              <a:rPr lang="ja-JP" altLang="en-US" sz="20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一年間の</a:t>
            </a:r>
            <a:endParaRPr lang="en-US" altLang="ja-JP" sz="20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lang="ja-JP" altLang="en-US" sz="20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ﾛｰﾀﾘｰ財団寄付推定総額</a:t>
            </a:r>
            <a:endParaRPr lang="en-US" altLang="ja-JP" sz="20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endParaRPr lang="ja-JP" altLang="en-US" dirty="0"/>
          </a:p>
          <a:p>
            <a:pPr algn="ctr"/>
            <a:r>
              <a:rPr lang="en-US" altLang="ja-JP" sz="4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1</a:t>
            </a:r>
            <a:r>
              <a:rPr lang="ja-JP" altLang="en-US" sz="4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億円</a:t>
            </a:r>
            <a:endParaRPr lang="en-US" altLang="ja-JP" sz="48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endParaRPr lang="ja-JP" altLang="en-US" sz="1600" dirty="0"/>
          </a:p>
        </p:txBody>
      </p:sp>
      <p:sp>
        <p:nvSpPr>
          <p:cNvPr id="26" name="正方形/長方形 25"/>
          <p:cNvSpPr/>
          <p:nvPr/>
        </p:nvSpPr>
        <p:spPr>
          <a:xfrm>
            <a:off x="5912183" y="6400808"/>
            <a:ext cx="2819400" cy="307777"/>
          </a:xfrm>
          <a:prstGeom prst="rect">
            <a:avLst/>
          </a:prstGeom>
        </p:spPr>
        <p:txBody>
          <a:bodyPr wrap="square" lIns="91402" tIns="45702" rIns="91402" bIns="45702">
            <a:spAutoFit/>
          </a:bodyPr>
          <a:lstStyle/>
          <a:p>
            <a:r>
              <a:rPr lang="ja-JP" altLang="en-US" sz="1400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出典：ﾛｰﾀﾘｰｶｰﾄﾞｿﾞｰﾝｺｰﾃﾞｨﾈｰﾀｰ</a:t>
            </a:r>
          </a:p>
        </p:txBody>
      </p:sp>
      <p:pic>
        <p:nvPicPr>
          <p:cNvPr id="27" name="image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4801" y="6135794"/>
            <a:ext cx="2057400" cy="48151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3061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73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1524000" y="94565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ロータリー・クレジットカードの紹介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71856" y="949142"/>
            <a:ext cx="6105144" cy="64629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91402" tIns="45702" rIns="91402" bIns="45702" rtlCol="0">
            <a:spAutoFit/>
          </a:bodyPr>
          <a:lstStyle/>
          <a:p>
            <a:r>
              <a:rPr kumimoji="1" lang="ja-JP" altLang="en-US" sz="18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ダイナースクラブ・コーポレートカード使用実績</a:t>
            </a:r>
            <a:endParaRPr kumimoji="1" lang="en-US" altLang="ja-JP" sz="18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lang="ja-JP" altLang="en-US" sz="18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地区別・</a:t>
            </a:r>
            <a:r>
              <a:rPr lang="en-US" altLang="ja-JP" sz="18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2016.5</a:t>
            </a:r>
            <a:r>
              <a:rPr lang="ja-JP" altLang="en-US" sz="18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～</a:t>
            </a:r>
            <a:r>
              <a:rPr lang="en-US" altLang="ja-JP" sz="18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2017.2</a:t>
            </a:r>
            <a:endParaRPr kumimoji="1" lang="ja-JP" altLang="en-US" sz="18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pic>
        <p:nvPicPr>
          <p:cNvPr id="10" name="Picture 8" descr="C:\Users\隆英\Pictures\ダイナーすカード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39" y="4572000"/>
            <a:ext cx="1276121" cy="77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4801" y="6242798"/>
            <a:ext cx="1600199" cy="374515"/>
          </a:xfrm>
          <a:prstGeom prst="rect">
            <a:avLst/>
          </a:prstGeom>
          <a:ln w="12700">
            <a:miter lim="400000"/>
          </a:ln>
        </p:spPr>
      </p:pic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676400"/>
            <a:ext cx="4486275" cy="494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1144524" y="2057400"/>
            <a:ext cx="1295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東京</a:t>
            </a:r>
            <a:endParaRPr kumimoji="1" lang="en-US" altLang="ja-JP" sz="1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lang="ja-JP" altLang="en-US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愛知</a:t>
            </a:r>
            <a:endParaRPr lang="en-US" altLang="ja-JP" sz="1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kumimoji="1" lang="ja-JP" altLang="en-US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新潟</a:t>
            </a:r>
            <a:endParaRPr kumimoji="1" lang="en-US" altLang="ja-JP" sz="1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lang="ja-JP" altLang="en-US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広島・山口</a:t>
            </a:r>
            <a:endParaRPr lang="en-US" altLang="ja-JP" sz="1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kumimoji="1" lang="ja-JP" altLang="en-US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山梨・静岡</a:t>
            </a:r>
          </a:p>
        </p:txBody>
      </p:sp>
    </p:spTree>
    <p:extLst>
      <p:ext uri="{BB962C8B-B14F-4D97-AF65-F5344CB8AC3E}">
        <p14:creationId xmlns:p14="http://schemas.microsoft.com/office/powerpoint/2010/main" val="2234055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itle 3"/>
          <p:cNvSpPr txBox="1">
            <a:spLocks/>
          </p:cNvSpPr>
          <p:nvPr/>
        </p:nvSpPr>
        <p:spPr bwMode="auto">
          <a:xfrm>
            <a:off x="304800" y="859536"/>
            <a:ext cx="8686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2" tIns="45702" rIns="91402" bIns="45702" numCol="1" rtlCol="0" anchor="t" compatLnSpc="1">
            <a:prstTxWarp prst="textNoShape">
              <a:avLst/>
            </a:prstTxWarp>
            <a:normAutofit/>
          </a:bodyPr>
          <a:lstStyle>
            <a:lvl1pPr algn="l" defTabSz="457011" rtl="0" eaLnBrk="1" latinLnBrk="0" hangingPunct="1">
              <a:spcBef>
                <a:spcPct val="0"/>
              </a:spcBef>
              <a:buNone/>
              <a:defRPr sz="1800" b="1" i="0" kern="1200">
                <a:solidFill>
                  <a:schemeClr val="bg1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pPr fontAlgn="auto">
              <a:lnSpc>
                <a:spcPct val="150000"/>
              </a:lnSpc>
              <a:spcAft>
                <a:spcPts val="0"/>
              </a:spcAft>
            </a:pPr>
            <a:r>
              <a:rPr kumimoji="0" lang="ja-JP" altLang="en-US" sz="3600" dirty="0">
                <a:latin typeface="Arial Narrow" pitchFamily="34" charset="0"/>
              </a:rPr>
              <a:t>年次寄付は補助金の原資です。</a:t>
            </a:r>
            <a:br>
              <a:rPr kumimoji="0" lang="en-US" altLang="ja-JP" sz="3600" dirty="0">
                <a:latin typeface="Arial Narrow" pitchFamily="34" charset="0"/>
              </a:rPr>
            </a:br>
            <a:r>
              <a:rPr kumimoji="0" lang="ja-JP" altLang="en-US" sz="3600" dirty="0">
                <a:latin typeface="Arial Narrow" pitchFamily="34" charset="0"/>
              </a:rPr>
              <a:t>財団へのご寄附をお願いします。</a:t>
            </a:r>
            <a:endParaRPr kumimoji="1" lang="ja-JP" altLang="en-US" sz="1400" dirty="0">
              <a:latin typeface="Arial Narrow" pitchFamily="34" charset="0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4495800" y="2895600"/>
            <a:ext cx="41953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ja-JP" altLang="en-US" dirty="0">
                <a:ln w="0"/>
                <a:solidFill>
                  <a:schemeClr val="bg1"/>
                </a:solidFill>
              </a:rPr>
              <a:t>ご清聴ありがとうございました。</a:t>
            </a:r>
          </a:p>
        </p:txBody>
      </p:sp>
      <p:pic>
        <p:nvPicPr>
          <p:cNvPr id="15" name="image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52500" y="4979961"/>
            <a:ext cx="7086599" cy="165856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6610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ja-JP" smtClean="0">
                <a:solidFill>
                  <a:srgbClr val="46464A">
                    <a:lumMod val="60000"/>
                    <a:lumOff val="40000"/>
                  </a:srgbClr>
                </a:solidFill>
              </a:rPr>
              <a:pPr/>
              <a:t>3</a:t>
            </a:fld>
            <a:endParaRPr lang="en-US" altLang="ja-JP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73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1524000" y="94565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ロータリー財団への寄付推進</a:t>
            </a:r>
          </a:p>
        </p:txBody>
      </p:sp>
      <p:pic>
        <p:nvPicPr>
          <p:cNvPr id="6" name="image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4801" y="5957454"/>
            <a:ext cx="2819400" cy="65986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正方形/長方形 7"/>
          <p:cNvSpPr/>
          <p:nvPr/>
        </p:nvSpPr>
        <p:spPr>
          <a:xfrm>
            <a:off x="373428" y="914400"/>
            <a:ext cx="8420100" cy="5762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402042" y="2541016"/>
            <a:ext cx="8420100" cy="5762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コンテンツ プレースホルダー 2"/>
          <p:cNvSpPr txBox="1">
            <a:spLocks/>
          </p:cNvSpPr>
          <p:nvPr/>
        </p:nvSpPr>
        <p:spPr bwMode="auto">
          <a:xfrm>
            <a:off x="352131" y="914400"/>
            <a:ext cx="8149415" cy="62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>
              <a:spcBef>
                <a:spcPct val="20000"/>
              </a:spcBef>
              <a:buFont typeface="Arial" pitchFamily="34" charset="0"/>
              <a:buNone/>
            </a:pPr>
            <a:r>
              <a:rPr lang="en-US" altLang="ja-JP" sz="3200" b="1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Meiryo UI" pitchFamily="50" charset="-128"/>
              </a:rPr>
              <a:t>2017-18</a:t>
            </a:r>
            <a:r>
              <a:rPr lang="ja-JP" altLang="en-US" sz="3200" b="1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Meiryo UI" pitchFamily="50" charset="-128"/>
              </a:rPr>
              <a:t>年度　年次基金寄付 目標</a:t>
            </a:r>
            <a:endParaRPr kumimoji="1" lang="ja-JP" altLang="en-US" sz="3200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2" name="コンテンツ プレースホルダー 2"/>
          <p:cNvSpPr txBox="1">
            <a:spLocks/>
          </p:cNvSpPr>
          <p:nvPr/>
        </p:nvSpPr>
        <p:spPr bwMode="auto">
          <a:xfrm>
            <a:off x="724027" y="1586107"/>
            <a:ext cx="7016750" cy="748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US" altLang="ja-JP" sz="3200" b="1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Meiryo UI" pitchFamily="50" charset="-128"/>
              </a:rPr>
              <a:t>1</a:t>
            </a:r>
            <a:r>
              <a:rPr lang="ja-JP" altLang="en-US" sz="3200" b="1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Meiryo UI" pitchFamily="50" charset="-128"/>
              </a:rPr>
              <a:t>人当り　</a:t>
            </a:r>
            <a:r>
              <a:rPr lang="en-US" altLang="ja-JP" sz="3200" b="1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Meiryo UI" pitchFamily="50" charset="-128"/>
              </a:rPr>
              <a:t>$</a:t>
            </a:r>
            <a:r>
              <a:rPr lang="en-US" altLang="ja-JP" sz="3200" b="1" spc="-5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Meiryo UI" pitchFamily="50" charset="-128"/>
              </a:rPr>
              <a:t>150  </a:t>
            </a:r>
            <a:r>
              <a:rPr lang="ja-JP" altLang="en-US" sz="3200" b="1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Meiryo UI" pitchFamily="50" charset="-128"/>
              </a:rPr>
              <a:t>以上を</a:t>
            </a:r>
            <a:r>
              <a:rPr lang="en-US" altLang="ja-JP" sz="3200" b="1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Meiryo UI" pitchFamily="50" charset="-128"/>
              </a:rPr>
              <a:t>!!</a:t>
            </a:r>
          </a:p>
        </p:txBody>
      </p:sp>
      <p:sp>
        <p:nvSpPr>
          <p:cNvPr id="15" name="コンテンツ プレースホルダー 2"/>
          <p:cNvSpPr txBox="1">
            <a:spLocks/>
          </p:cNvSpPr>
          <p:nvPr/>
        </p:nvSpPr>
        <p:spPr bwMode="auto">
          <a:xfrm>
            <a:off x="634917" y="3233199"/>
            <a:ext cx="8034867" cy="62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ja-JP" altLang="en-US" sz="3200" b="1" spc="-3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Meiryo UI" pitchFamily="50" charset="-128"/>
              </a:rPr>
              <a:t>各クラブで  </a:t>
            </a:r>
            <a:r>
              <a:rPr lang="en-US" altLang="ja-JP" sz="3200" b="1" spc="-3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Meiryo UI" pitchFamily="50" charset="-128"/>
              </a:rPr>
              <a:t>1</a:t>
            </a:r>
            <a:r>
              <a:rPr lang="ja-JP" altLang="en-US" sz="3200" b="1" spc="-3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Meiryo UI" pitchFamily="50" charset="-128"/>
              </a:rPr>
              <a:t>人以上  のベネフェクターを！</a:t>
            </a:r>
            <a:endParaRPr kumimoji="1" lang="ja-JP" altLang="en-US" sz="3200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6" name="コンテンツ プレースホルダー 2"/>
          <p:cNvSpPr txBox="1">
            <a:spLocks/>
          </p:cNvSpPr>
          <p:nvPr/>
        </p:nvSpPr>
        <p:spPr bwMode="auto">
          <a:xfrm>
            <a:off x="402042" y="2515616"/>
            <a:ext cx="8149415" cy="62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>
              <a:spcBef>
                <a:spcPct val="20000"/>
              </a:spcBef>
              <a:buFont typeface="Arial" pitchFamily="34" charset="0"/>
              <a:buNone/>
            </a:pPr>
            <a:r>
              <a:rPr lang="en-US" altLang="ja-JP" sz="3200" b="1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Meiryo UI" pitchFamily="50" charset="-128"/>
              </a:rPr>
              <a:t>2017-18</a:t>
            </a:r>
            <a:r>
              <a:rPr lang="ja-JP" altLang="en-US" sz="3200" b="1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Meiryo UI" pitchFamily="50" charset="-128"/>
              </a:rPr>
              <a:t>年度　恒久基金寄付 目標</a:t>
            </a:r>
            <a:endParaRPr kumimoji="1" lang="ja-JP" altLang="en-US" sz="3200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402042" y="4247390"/>
            <a:ext cx="8420100" cy="5762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8" name="コンテンツ プレースホルダー 2"/>
          <p:cNvSpPr txBox="1">
            <a:spLocks/>
          </p:cNvSpPr>
          <p:nvPr/>
        </p:nvSpPr>
        <p:spPr bwMode="auto">
          <a:xfrm>
            <a:off x="634917" y="4939573"/>
            <a:ext cx="8034867" cy="62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ja-JP" altLang="en-US" sz="3200" b="1" spc="-3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Meiryo UI" pitchFamily="50" charset="-128"/>
              </a:rPr>
              <a:t>１人当り　＄</a:t>
            </a:r>
            <a:r>
              <a:rPr lang="en-US" altLang="ja-JP" sz="3200" b="1" spc="-3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Meiryo UI" pitchFamily="50" charset="-128"/>
              </a:rPr>
              <a:t>50 </a:t>
            </a:r>
            <a:r>
              <a:rPr lang="ja-JP" altLang="en-US" sz="3200" b="1" spc="-3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Meiryo UI" pitchFamily="50" charset="-128"/>
              </a:rPr>
              <a:t>以上を！</a:t>
            </a:r>
            <a:endParaRPr kumimoji="1" lang="ja-JP" altLang="en-US" sz="3200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9" name="コンテンツ プレースホルダー 2"/>
          <p:cNvSpPr txBox="1">
            <a:spLocks/>
          </p:cNvSpPr>
          <p:nvPr/>
        </p:nvSpPr>
        <p:spPr bwMode="auto">
          <a:xfrm>
            <a:off x="402042" y="4221990"/>
            <a:ext cx="8149415" cy="62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>
              <a:spcBef>
                <a:spcPct val="20000"/>
              </a:spcBef>
              <a:buFont typeface="Arial" pitchFamily="34" charset="0"/>
              <a:buNone/>
            </a:pPr>
            <a:r>
              <a:rPr lang="en-US" altLang="ja-JP" sz="3200" b="1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Meiryo UI" pitchFamily="50" charset="-128"/>
              </a:rPr>
              <a:t>2017-18</a:t>
            </a:r>
            <a:r>
              <a:rPr lang="ja-JP" altLang="en-US" sz="3200" b="1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Meiryo UI" pitchFamily="50" charset="-128"/>
              </a:rPr>
              <a:t>年度　ポリオプラス 目標</a:t>
            </a:r>
            <a:endParaRPr kumimoji="1" lang="ja-JP" altLang="en-US" sz="3200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925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ja-JP" smtClean="0">
                <a:solidFill>
                  <a:srgbClr val="46464A">
                    <a:lumMod val="60000"/>
                    <a:lumOff val="40000"/>
                  </a:srgbClr>
                </a:solidFill>
              </a:rPr>
              <a:pPr/>
              <a:t>4</a:t>
            </a:fld>
            <a:endParaRPr lang="en-US" altLang="ja-JP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73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1524000" y="94565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ロータリー財団への寄付推進</a:t>
            </a:r>
          </a:p>
        </p:txBody>
      </p:sp>
      <p:pic>
        <p:nvPicPr>
          <p:cNvPr id="6" name="image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4801" y="5957454"/>
            <a:ext cx="2819400" cy="65986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テキスト ボックス 1"/>
          <p:cNvSpPr txBox="1"/>
          <p:nvPr/>
        </p:nvSpPr>
        <p:spPr>
          <a:xfrm>
            <a:off x="533400" y="1066800"/>
            <a:ext cx="7696200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寄付を推進するには　</a:t>
            </a:r>
            <a:endParaRPr lang="en-US" altLang="ja-JP" sz="3200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>
              <a:lnSpc>
                <a:spcPct val="150000"/>
              </a:lnSpc>
              <a:spcBef>
                <a:spcPts val="1800"/>
              </a:spcBef>
            </a:pPr>
            <a:r>
              <a:rPr kumimoji="1" lang="ja-JP" altLang="en-US" sz="32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　ロータリー財団活動の透明性</a:t>
            </a:r>
            <a:endParaRPr kumimoji="1" lang="en-US" altLang="ja-JP" sz="3200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32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　寄付金使途の自主性</a:t>
            </a:r>
            <a:endParaRPr lang="en-US" altLang="ja-JP" sz="3200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32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　財団奨学生と米山奨学生の違い</a:t>
            </a:r>
            <a:endParaRPr kumimoji="1" lang="en-US" altLang="ja-JP" sz="3200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32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　税制上の優遇措置</a:t>
            </a:r>
            <a:endParaRPr lang="en-US" altLang="ja-JP" sz="3200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32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　募金方法の工夫</a:t>
            </a:r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914400"/>
            <a:ext cx="4165975" cy="2022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019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ja-JP" smtClean="0">
                <a:solidFill>
                  <a:srgbClr val="46464A">
                    <a:lumMod val="60000"/>
                    <a:lumOff val="40000"/>
                  </a:srgbClr>
                </a:solidFill>
              </a:rPr>
              <a:pPr/>
              <a:t>5</a:t>
            </a:fld>
            <a:endParaRPr lang="en-US" altLang="ja-JP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73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1524000" y="94565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ロータリー財団への寄付推進</a:t>
            </a:r>
          </a:p>
        </p:txBody>
      </p:sp>
      <p:pic>
        <p:nvPicPr>
          <p:cNvPr id="6" name="image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4801" y="5957454"/>
            <a:ext cx="2819400" cy="65986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テキスト ボックス 7"/>
          <p:cNvSpPr txBox="1"/>
          <p:nvPr/>
        </p:nvSpPr>
        <p:spPr>
          <a:xfrm>
            <a:off x="457200" y="1600200"/>
            <a:ext cx="8229600" cy="58473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02" tIns="45702" rIns="91402" bIns="45702" rtlCol="0">
            <a:spAutoFit/>
          </a:bodyPr>
          <a:lstStyle/>
          <a:p>
            <a:r>
              <a:rPr lang="en-US" altLang="ja-JP" sz="32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2013</a:t>
            </a:r>
            <a:r>
              <a:rPr lang="ja-JP" altLang="en-US" sz="32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年　未来の夢計画　によるシェアシステム</a:t>
            </a:r>
          </a:p>
        </p:txBody>
      </p:sp>
      <p:sp>
        <p:nvSpPr>
          <p:cNvPr id="5" name="正方形/長方形 4"/>
          <p:cNvSpPr/>
          <p:nvPr/>
        </p:nvSpPr>
        <p:spPr>
          <a:xfrm>
            <a:off x="457200" y="953869"/>
            <a:ext cx="2946640" cy="5597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寄付金使途の自主性</a:t>
            </a:r>
            <a:endParaRPr lang="en-US" altLang="ja-JP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1677925" y="2362200"/>
            <a:ext cx="6972299" cy="91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4000"/>
              </a:lnSpc>
              <a:spcBef>
                <a:spcPts val="0"/>
              </a:spcBef>
            </a:pPr>
            <a:r>
              <a:rPr lang="ja-JP" altLang="en-US" sz="2800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プログラムが増えすぎ承認事務作業が膨大</a:t>
            </a:r>
            <a:endParaRPr lang="en-US" altLang="ja-JP" sz="2800" dirty="0">
              <a:solidFill>
                <a:srgbClr val="00206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lvl="0"/>
            <a:r>
              <a:rPr lang="ja-JP" altLang="en-US" sz="2000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　　　　　最初の</a:t>
            </a:r>
            <a:r>
              <a:rPr lang="en-US" altLang="ja-JP" sz="2000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35</a:t>
            </a:r>
            <a:r>
              <a:rPr lang="ja-JP" altLang="en-US" sz="2000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年間</a:t>
            </a:r>
            <a:r>
              <a:rPr lang="en-US" altLang="ja-JP" sz="2000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1</a:t>
            </a:r>
            <a:r>
              <a:rPr lang="ja-JP" altLang="en-US" sz="2000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万件　その後の</a:t>
            </a:r>
            <a:r>
              <a:rPr lang="en-US" altLang="ja-JP" sz="2000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8</a:t>
            </a:r>
            <a:r>
              <a:rPr lang="ja-JP" altLang="en-US" sz="2000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年間で</a:t>
            </a:r>
            <a:r>
              <a:rPr lang="en-US" altLang="ja-JP" sz="2000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2</a:t>
            </a:r>
            <a:r>
              <a:rPr lang="ja-JP" altLang="en-US" sz="2000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万件</a:t>
            </a:r>
            <a:endParaRPr lang="ja-JP" altLang="en-US" dirty="0"/>
          </a:p>
        </p:txBody>
      </p:sp>
      <p:graphicFrame>
        <p:nvGraphicFramePr>
          <p:cNvPr id="11" name="グラフ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2605709"/>
              </p:ext>
            </p:extLst>
          </p:nvPr>
        </p:nvGraphicFramePr>
        <p:xfrm>
          <a:off x="454152" y="1008834"/>
          <a:ext cx="8196072" cy="23121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テキスト ボックス 8"/>
          <p:cNvSpPr txBox="1"/>
          <p:nvPr/>
        </p:nvSpPr>
        <p:spPr>
          <a:xfrm>
            <a:off x="169164" y="3733800"/>
            <a:ext cx="8915400" cy="2092881"/>
          </a:xfrm>
          <a:prstGeom prst="rect">
            <a:avLst/>
          </a:prstGeom>
          <a:noFill/>
          <a:ln w="28575">
            <a:solidFill>
              <a:srgbClr val="1F497D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endParaRPr lang="en-US" altLang="ja-JP" sz="600" dirty="0">
              <a:solidFill>
                <a:srgbClr val="00206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2800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プログラム承認事務作業の地区負担（シェアシステム）</a:t>
            </a:r>
            <a:endParaRPr lang="en-US" altLang="ja-JP" sz="2800" dirty="0">
              <a:solidFill>
                <a:srgbClr val="00206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lang="ja-JP" altLang="en-US" sz="2800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</a:t>
            </a:r>
            <a:r>
              <a:rPr lang="ja-JP" altLang="en-US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地区補助金　</a:t>
            </a:r>
            <a:r>
              <a:rPr lang="ja-JP" altLang="en-US" dirty="0">
                <a:solidFill>
                  <a:srgbClr val="002060"/>
                </a:solidFill>
                <a:latin typeface="ＭＳ Ｐゴシック"/>
              </a:rPr>
              <a:t>比較的小規模で</a:t>
            </a:r>
            <a:r>
              <a:rPr lang="ja-JP" altLang="en-US" dirty="0">
                <a:solidFill>
                  <a:srgbClr val="1F497D">
                    <a:lumMod val="75000"/>
                  </a:srgbClr>
                </a:solidFill>
              </a:rPr>
              <a:t>地元、海外どちらの活動にも使える</a:t>
            </a:r>
            <a:endParaRPr lang="en-US" altLang="ja-JP" dirty="0">
              <a:solidFill>
                <a:srgbClr val="1F497D">
                  <a:lumMod val="75000"/>
                </a:srgbClr>
              </a:solidFill>
            </a:endParaRPr>
          </a:p>
          <a:p>
            <a:pPr>
              <a:spcBef>
                <a:spcPts val="600"/>
              </a:spcBef>
            </a:pPr>
            <a:r>
              <a:rPr lang="ja-JP" altLang="en-US" sz="2800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プログラムの絞り込み</a:t>
            </a:r>
          </a:p>
          <a:p>
            <a:pPr>
              <a:spcBef>
                <a:spcPts val="0"/>
              </a:spcBef>
            </a:pPr>
            <a:r>
              <a:rPr lang="ja-JP" altLang="en-US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グローバル補助金は、財団定義・６重点分野に限定</a:t>
            </a:r>
            <a:endParaRPr lang="en-US" altLang="ja-JP" dirty="0">
              <a:solidFill>
                <a:srgbClr val="00206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>
              <a:spcBef>
                <a:spcPts val="0"/>
              </a:spcBef>
            </a:pPr>
            <a:r>
              <a:rPr lang="ja-JP" altLang="en-US" sz="600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</a:t>
            </a:r>
            <a:endParaRPr kumimoji="1" lang="ja-JP" altLang="en-US" sz="600" dirty="0"/>
          </a:p>
        </p:txBody>
      </p:sp>
    </p:spTree>
    <p:extLst>
      <p:ext uri="{BB962C8B-B14F-4D97-AF65-F5344CB8AC3E}">
        <p14:creationId xmlns:p14="http://schemas.microsoft.com/office/powerpoint/2010/main" val="191176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ja-JP" smtClean="0">
                <a:solidFill>
                  <a:srgbClr val="46464A">
                    <a:lumMod val="60000"/>
                    <a:lumOff val="40000"/>
                  </a:srgbClr>
                </a:solidFill>
              </a:rPr>
              <a:pPr/>
              <a:t>6</a:t>
            </a:fld>
            <a:endParaRPr lang="en-US" altLang="ja-JP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73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1524000" y="94565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ロータリー財団への寄付推進</a:t>
            </a:r>
          </a:p>
        </p:txBody>
      </p:sp>
      <p:pic>
        <p:nvPicPr>
          <p:cNvPr id="6" name="image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4801" y="5957454"/>
            <a:ext cx="2819400" cy="65986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正方形/長方形 4"/>
          <p:cNvSpPr/>
          <p:nvPr/>
        </p:nvSpPr>
        <p:spPr>
          <a:xfrm>
            <a:off x="457200" y="953869"/>
            <a:ext cx="2946640" cy="461665"/>
          </a:xfrm>
          <a:prstGeom prst="rect">
            <a:avLst/>
          </a:prstGeom>
          <a:noFill/>
          <a:ln w="28575">
            <a:solidFill>
              <a:schemeClr val="bg1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ja-JP" altLang="en-US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寄付金使途の自主性</a:t>
            </a:r>
            <a:endParaRPr lang="en-US" altLang="ja-JP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066800" y="1828800"/>
            <a:ext cx="6858000" cy="559769"/>
          </a:xfrm>
          <a:prstGeom prst="rect">
            <a:avLst/>
          </a:prstGeom>
          <a:solidFill>
            <a:srgbClr val="1F497D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ja-JP" altLang="en-US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３年前の年次基金寄付等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057656" y="2989242"/>
            <a:ext cx="3429000" cy="55976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地区財団活動資金</a:t>
            </a:r>
            <a:endParaRPr kumimoji="1" lang="ja-JP" altLang="en-US" dirty="0">
              <a:solidFill>
                <a:schemeClr val="bg1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477512" y="3650128"/>
            <a:ext cx="1981200" cy="64633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マッチング</a:t>
            </a:r>
            <a:endParaRPr lang="en-US" altLang="ja-JP" dirty="0">
              <a:solidFill>
                <a:schemeClr val="bg1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右中かっこ 9"/>
          <p:cNvSpPr/>
          <p:nvPr/>
        </p:nvSpPr>
        <p:spPr>
          <a:xfrm rot="5400000">
            <a:off x="3520438" y="2350768"/>
            <a:ext cx="400051" cy="5464305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下矢印 13"/>
          <p:cNvSpPr/>
          <p:nvPr/>
        </p:nvSpPr>
        <p:spPr>
          <a:xfrm>
            <a:off x="2667000" y="2514600"/>
            <a:ext cx="457201" cy="381000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左カーブ矢印 16"/>
          <p:cNvSpPr/>
          <p:nvPr/>
        </p:nvSpPr>
        <p:spPr>
          <a:xfrm>
            <a:off x="6548628" y="2453661"/>
            <a:ext cx="838200" cy="1630929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7589520" y="2877312"/>
            <a:ext cx="990600" cy="461665"/>
          </a:xfrm>
          <a:prstGeom prst="rect">
            <a:avLst/>
          </a:prstGeom>
          <a:noFill/>
          <a:ln w="38100">
            <a:solidFill>
              <a:srgbClr val="0033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ＷＦ</a:t>
            </a:r>
            <a:endParaRPr kumimoji="1" lang="ja-JP" altLang="en-US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982212" y="1092010"/>
            <a:ext cx="990600" cy="46166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>
                <a:solidFill>
                  <a:srgbClr val="FF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５０％</a:t>
            </a:r>
            <a:endParaRPr kumimoji="1" lang="ja-JP" altLang="en-US" dirty="0">
              <a:solidFill>
                <a:srgbClr val="FF000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000500" y="4296458"/>
            <a:ext cx="2967228" cy="646331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18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グローバル補助金</a:t>
            </a:r>
            <a:endParaRPr lang="en-US" altLang="ja-JP" sz="1800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algn="ctr"/>
            <a:r>
              <a:rPr lang="ja-JP" altLang="en-US" sz="18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グローバル奨学金</a:t>
            </a:r>
            <a:endParaRPr kumimoji="1" lang="ja-JP" altLang="en-US" sz="1800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988311" y="5384677"/>
            <a:ext cx="5464305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16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２６６０地区</a:t>
            </a:r>
            <a:r>
              <a:rPr lang="ja-JP" altLang="en-US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実績　８０％</a:t>
            </a:r>
            <a:endParaRPr kumimoji="1" lang="ja-JP" altLang="en-US" dirty="0">
              <a:solidFill>
                <a:schemeClr val="bg1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cxnSp>
        <p:nvCxnSpPr>
          <p:cNvPr id="16" name="直線コネクタ 15"/>
          <p:cNvCxnSpPr/>
          <p:nvPr/>
        </p:nvCxnSpPr>
        <p:spPr>
          <a:xfrm>
            <a:off x="4477512" y="1600200"/>
            <a:ext cx="18288" cy="4419600"/>
          </a:xfrm>
          <a:prstGeom prst="line">
            <a:avLst/>
          </a:prstGeom>
          <a:ln w="50800">
            <a:solidFill>
              <a:srgbClr val="FF0066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691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ja-JP" smtClean="0">
                <a:solidFill>
                  <a:srgbClr val="46464A">
                    <a:lumMod val="60000"/>
                    <a:lumOff val="40000"/>
                  </a:srgbClr>
                </a:solidFill>
              </a:rPr>
              <a:pPr/>
              <a:t>7</a:t>
            </a:fld>
            <a:endParaRPr lang="en-US" altLang="ja-JP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73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1524000" y="94565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ロータリー財団への寄付推進</a:t>
            </a:r>
          </a:p>
        </p:txBody>
      </p:sp>
      <p:pic>
        <p:nvPicPr>
          <p:cNvPr id="6" name="image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4801" y="5957454"/>
            <a:ext cx="2819400" cy="65986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正方形/長方形 6"/>
          <p:cNvSpPr/>
          <p:nvPr/>
        </p:nvSpPr>
        <p:spPr>
          <a:xfrm>
            <a:off x="63605" y="964668"/>
            <a:ext cx="4395755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r>
              <a:rPr lang="ja-JP" altLang="en-US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財団奨学生と米山奨学生の違い</a:t>
            </a:r>
            <a:endParaRPr lang="en-US" altLang="ja-JP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381000" y="1426333"/>
            <a:ext cx="8458200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グローバル奨学生は　（</a:t>
            </a:r>
            <a:r>
              <a:rPr lang="ja-JP" altLang="en-US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日本国籍あるいは永住権</a:t>
            </a:r>
            <a:r>
              <a:rPr lang="ja-JP" altLang="en-US" sz="32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）</a:t>
            </a:r>
            <a:endParaRPr lang="en-US" altLang="ja-JP" sz="3200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lang="ja-JP" altLang="en-US" sz="32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　　</a:t>
            </a:r>
            <a:r>
              <a:rPr lang="ja-JP" altLang="en-US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６重点分野</a:t>
            </a:r>
            <a:r>
              <a:rPr lang="ja-JP" altLang="en-US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に該当する分野でキャリアを築くことを目標</a:t>
            </a:r>
            <a:endParaRPr lang="en-US" altLang="ja-JP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lang="ja-JP" altLang="en-US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　　　受入国の言語に堪能（入学許可証必要、成績優秀）</a:t>
            </a:r>
            <a:endParaRPr lang="en-US" altLang="ja-JP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lang="ja-JP" altLang="en-US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　　　奨学金　約６００万円</a:t>
            </a:r>
            <a:endParaRPr lang="en-US" altLang="ja-JP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lang="ja-JP" altLang="en-US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　　　対象者数名（１名～２名）</a:t>
            </a:r>
            <a:endParaRPr lang="en-US" altLang="ja-JP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lang="ja-JP" altLang="en-US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　　　</a:t>
            </a:r>
            <a:r>
              <a:rPr lang="ja-JP" altLang="en-US" u="heavy" dirty="0">
                <a:solidFill>
                  <a:srgbClr val="003366"/>
                </a:solidFill>
                <a:uFill>
                  <a:solidFill>
                    <a:srgbClr val="FF0000"/>
                  </a:solidFill>
                </a:u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ロータリアンとの接触が少ない　（送り出す）</a:t>
            </a:r>
            <a:r>
              <a:rPr lang="ja-JP" altLang="en-US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　　</a:t>
            </a:r>
            <a:endParaRPr lang="en-US" altLang="ja-JP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>
              <a:spcBef>
                <a:spcPts val="1200"/>
              </a:spcBef>
            </a:pPr>
            <a:r>
              <a:rPr lang="ja-JP" altLang="en-US" sz="32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米山奨学生</a:t>
            </a:r>
            <a:endParaRPr lang="en-US" altLang="ja-JP" sz="3200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lang="ja-JP" altLang="en-US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　　　奨学金　年間１２０万円～１６８万円</a:t>
            </a:r>
            <a:endParaRPr lang="en-US" altLang="ja-JP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lang="ja-JP" altLang="en-US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　　　対象者　数十名</a:t>
            </a:r>
            <a:endParaRPr lang="en-US" altLang="ja-JP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lang="ja-JP" altLang="en-US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　　　会員との交流が頻繁　（受け入れる）　　　</a:t>
            </a:r>
            <a:r>
              <a:rPr lang="ja-JP" altLang="en-US" sz="32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　　</a:t>
            </a:r>
            <a:endParaRPr lang="en-US" altLang="ja-JP" sz="3200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020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ja-JP" smtClean="0">
                <a:solidFill>
                  <a:srgbClr val="46464A">
                    <a:lumMod val="60000"/>
                    <a:lumOff val="40000"/>
                  </a:srgbClr>
                </a:solidFill>
              </a:rPr>
              <a:pPr/>
              <a:t>8</a:t>
            </a:fld>
            <a:endParaRPr lang="en-US" altLang="ja-JP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73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1524000" y="94565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ロータリー財団への寄付推進</a:t>
            </a:r>
          </a:p>
        </p:txBody>
      </p:sp>
      <p:pic>
        <p:nvPicPr>
          <p:cNvPr id="6" name="image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4801" y="6100126"/>
            <a:ext cx="2209799" cy="517187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正方形/長方形 7"/>
          <p:cNvSpPr/>
          <p:nvPr/>
        </p:nvSpPr>
        <p:spPr>
          <a:xfrm>
            <a:off x="152401" y="1143000"/>
            <a:ext cx="8839200" cy="533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2" tIns="45702" rIns="91402" bIns="45702"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タイトル 1"/>
          <p:cNvSpPr txBox="1">
            <a:spLocks/>
          </p:cNvSpPr>
          <p:nvPr/>
        </p:nvSpPr>
        <p:spPr bwMode="auto">
          <a:xfrm>
            <a:off x="230790" y="1981200"/>
            <a:ext cx="891321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2" tIns="45702" rIns="91402" bIns="45702"/>
          <a:lstStyle>
            <a:lvl1pPr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 eaLnBrk="0" hangingPunct="0"/>
            <a:r>
              <a:rPr kumimoji="0" lang="ja-JP" altLang="en-US" sz="2800" b="1" dirty="0">
                <a:solidFill>
                  <a:srgbClr val="16316B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公益財団法人　ロータリー日本財団</a:t>
            </a:r>
            <a:r>
              <a:rPr kumimoji="0" lang="ja-JP" altLang="en-US" b="1" dirty="0">
                <a:solidFill>
                  <a:srgbClr val="16316B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（</a:t>
            </a:r>
            <a:r>
              <a:rPr kumimoji="0" lang="en-US" altLang="ja-JP" b="1" dirty="0">
                <a:solidFill>
                  <a:srgbClr val="16316B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2010.12.24</a:t>
            </a:r>
            <a:r>
              <a:rPr kumimoji="0" lang="ja-JP" altLang="en-US" b="1" dirty="0">
                <a:solidFill>
                  <a:srgbClr val="16316B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）</a:t>
            </a:r>
            <a:endParaRPr kumimoji="0" lang="en-US" altLang="ja-JP" b="1" dirty="0">
              <a:solidFill>
                <a:srgbClr val="16316B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pPr eaLnBrk="0" hangingPunct="0"/>
            <a:r>
              <a:rPr kumimoji="0" lang="ja-JP" altLang="en-US" sz="3200" b="1" dirty="0">
                <a:solidFill>
                  <a:srgbClr val="16316B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　</a:t>
            </a:r>
            <a:r>
              <a:rPr kumimoji="0" lang="ja-JP" altLang="en-US" b="1" dirty="0">
                <a:solidFill>
                  <a:srgbClr val="16316B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ロータリー財団の協力団体</a:t>
            </a:r>
            <a:endParaRPr kumimoji="0" lang="en-US" altLang="ja-JP" b="1" dirty="0">
              <a:solidFill>
                <a:srgbClr val="16316B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pPr eaLnBrk="0" hangingPunct="0"/>
            <a:r>
              <a:rPr kumimoji="0" lang="ja-JP" altLang="en-US" b="1" dirty="0">
                <a:solidFill>
                  <a:srgbClr val="16316B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　　</a:t>
            </a:r>
            <a:r>
              <a:rPr kumimoji="0" lang="ja-JP" altLang="en-US" b="1" dirty="0">
                <a:solidFill>
                  <a:srgbClr val="F11D22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「特定公益増進法人」</a:t>
            </a:r>
            <a:r>
              <a:rPr kumimoji="0" lang="ja-JP" altLang="en-US" b="1" dirty="0">
                <a:solidFill>
                  <a:srgbClr val="16316B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への寄付金として取り扱われ、</a:t>
            </a:r>
            <a:endParaRPr kumimoji="0" lang="en-US" altLang="ja-JP" b="1" dirty="0">
              <a:solidFill>
                <a:srgbClr val="16316B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pPr eaLnBrk="0" hangingPunct="0"/>
            <a:r>
              <a:rPr kumimoji="0" lang="ja-JP" altLang="en-US" b="1" dirty="0">
                <a:solidFill>
                  <a:srgbClr val="16316B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　　税制上の</a:t>
            </a:r>
            <a:r>
              <a:rPr kumimoji="0" lang="ja-JP" altLang="en-US" b="1" dirty="0">
                <a:solidFill>
                  <a:srgbClr val="F11D22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優遇措置</a:t>
            </a:r>
            <a:r>
              <a:rPr kumimoji="0" lang="ja-JP" altLang="en-US" b="1" dirty="0">
                <a:solidFill>
                  <a:srgbClr val="16316B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の対象</a:t>
            </a:r>
            <a:endParaRPr kumimoji="0" lang="en-US" altLang="ja-JP" b="1" dirty="0">
              <a:solidFill>
                <a:srgbClr val="16316B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pPr eaLnBrk="0" hangingPunct="0"/>
            <a:endParaRPr kumimoji="0" lang="en-US" altLang="ja-JP" sz="2800" b="1" dirty="0">
              <a:solidFill>
                <a:srgbClr val="16316B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pPr eaLnBrk="0" hangingPunct="0"/>
            <a:r>
              <a:rPr kumimoji="0" lang="ja-JP" altLang="en-US" sz="2800" b="1" dirty="0">
                <a:solidFill>
                  <a:srgbClr val="16316B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　「所得控除」または　「税額控除」</a:t>
            </a:r>
            <a:endParaRPr lang="ja-JP" altLang="en-US" sz="2800" dirty="0">
              <a:solidFill>
                <a:srgbClr val="16316B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230798" y="4957678"/>
            <a:ext cx="8608409" cy="1046440"/>
          </a:xfrm>
          <a:prstGeom prst="rect">
            <a:avLst/>
          </a:prstGeom>
        </p:spPr>
        <p:txBody>
          <a:bodyPr wrap="square" lIns="91402" tIns="45702" rIns="91402" bIns="45702">
            <a:spAutoFit/>
          </a:bodyPr>
          <a:lstStyle/>
          <a:p>
            <a:r>
              <a:rPr lang="ja-JP" altLang="en-US" sz="2800" b="1" dirty="0">
                <a:solidFill>
                  <a:srgbClr val="16316B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確定申告用領収証の発送時期</a:t>
            </a:r>
            <a:r>
              <a:rPr lang="ja-JP" altLang="en-US" b="1" dirty="0">
                <a:solidFill>
                  <a:srgbClr val="16316B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（所属クラブ宛）</a:t>
            </a:r>
            <a:endParaRPr lang="en-US" altLang="ja-JP" b="1" dirty="0">
              <a:solidFill>
                <a:srgbClr val="16316B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spcBef>
                <a:spcPts val="1200"/>
              </a:spcBef>
            </a:pPr>
            <a:r>
              <a:rPr lang="ja-JP" altLang="en-US" b="1" dirty="0">
                <a:solidFill>
                  <a:srgbClr val="16316B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　</a:t>
            </a:r>
            <a:r>
              <a:rPr lang="en-US" altLang="ja-JP" b="1" dirty="0">
                <a:solidFill>
                  <a:srgbClr val="16316B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7</a:t>
            </a:r>
            <a:r>
              <a:rPr lang="ja-JP" altLang="en-US" b="1" dirty="0">
                <a:solidFill>
                  <a:srgbClr val="16316B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～</a:t>
            </a:r>
            <a:r>
              <a:rPr lang="en-US" altLang="ja-JP" b="1" dirty="0">
                <a:solidFill>
                  <a:srgbClr val="16316B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12</a:t>
            </a:r>
            <a:r>
              <a:rPr lang="ja-JP" altLang="en-US" b="1" dirty="0">
                <a:solidFill>
                  <a:srgbClr val="16316B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月分　翌年</a:t>
            </a:r>
            <a:r>
              <a:rPr lang="en-US" altLang="ja-JP" b="1" dirty="0">
                <a:solidFill>
                  <a:srgbClr val="16316B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  <a:r>
              <a:rPr lang="ja-JP" altLang="en-US" b="1" dirty="0">
                <a:solidFill>
                  <a:srgbClr val="16316B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月末　　　　</a:t>
            </a:r>
            <a:r>
              <a:rPr lang="en-US" altLang="ja-JP" b="1" dirty="0">
                <a:solidFill>
                  <a:srgbClr val="16316B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  <a:r>
              <a:rPr lang="ja-JP" altLang="en-US" b="1" dirty="0">
                <a:solidFill>
                  <a:srgbClr val="16316B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～</a:t>
            </a:r>
            <a:r>
              <a:rPr lang="en-US" altLang="ja-JP" b="1" dirty="0">
                <a:solidFill>
                  <a:srgbClr val="16316B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6</a:t>
            </a:r>
            <a:r>
              <a:rPr lang="ja-JP" altLang="en-US" b="1" dirty="0">
                <a:solidFill>
                  <a:srgbClr val="16316B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月分　同年</a:t>
            </a:r>
            <a:r>
              <a:rPr lang="en-US" altLang="ja-JP" b="1" dirty="0">
                <a:solidFill>
                  <a:srgbClr val="16316B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7</a:t>
            </a:r>
            <a:r>
              <a:rPr lang="ja-JP" altLang="en-US" b="1" dirty="0">
                <a:solidFill>
                  <a:srgbClr val="16316B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月末</a:t>
            </a:r>
          </a:p>
        </p:txBody>
      </p:sp>
      <p:sp>
        <p:nvSpPr>
          <p:cNvPr id="11" name="下矢印 10"/>
          <p:cNvSpPr/>
          <p:nvPr/>
        </p:nvSpPr>
        <p:spPr>
          <a:xfrm>
            <a:off x="1905000" y="3733800"/>
            <a:ext cx="914400" cy="228600"/>
          </a:xfrm>
          <a:prstGeom prst="downArrow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2" tIns="45702" rIns="91402" bIns="45702"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タイトル 1"/>
          <p:cNvSpPr txBox="1">
            <a:spLocks/>
          </p:cNvSpPr>
          <p:nvPr/>
        </p:nvSpPr>
        <p:spPr bwMode="auto">
          <a:xfrm>
            <a:off x="152401" y="1143000"/>
            <a:ext cx="94932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2" tIns="45702" rIns="91402" bIns="45702"/>
          <a:lstStyle>
            <a:lvl1pPr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 eaLnBrk="0" hangingPunct="0"/>
            <a:r>
              <a:rPr kumimoji="0" lang="ja-JP" altLang="en-US" sz="3200" b="1" dirty="0">
                <a:solidFill>
                  <a:srgbClr val="16316B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ロータリー財団への寄付は税制上の優遇措置の対象</a:t>
            </a:r>
            <a:endParaRPr lang="ja-JP" altLang="en-US" sz="3200" dirty="0">
              <a:solidFill>
                <a:srgbClr val="16316B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7561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ja-JP" smtClean="0">
                <a:solidFill>
                  <a:srgbClr val="46464A">
                    <a:lumMod val="60000"/>
                    <a:lumOff val="40000"/>
                  </a:srgbClr>
                </a:solidFill>
              </a:rPr>
              <a:pPr/>
              <a:t>9</a:t>
            </a:fld>
            <a:endParaRPr lang="en-US" altLang="ja-JP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73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1524000" y="94565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ロータリー財団への寄付推進</a:t>
            </a:r>
          </a:p>
        </p:txBody>
      </p:sp>
      <p:pic>
        <p:nvPicPr>
          <p:cNvPr id="6" name="image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4801" y="5957454"/>
            <a:ext cx="2819400" cy="65986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正方形/長方形 1"/>
          <p:cNvSpPr/>
          <p:nvPr/>
        </p:nvSpPr>
        <p:spPr>
          <a:xfrm>
            <a:off x="152400" y="914400"/>
            <a:ext cx="2331087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ja-JP" altLang="en-US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募金方法の工夫</a:t>
            </a:r>
          </a:p>
        </p:txBody>
      </p:sp>
      <p:sp>
        <p:nvSpPr>
          <p:cNvPr id="13" name="正方形/長方形 12"/>
          <p:cNvSpPr/>
          <p:nvPr/>
        </p:nvSpPr>
        <p:spPr>
          <a:xfrm>
            <a:off x="304801" y="1676400"/>
            <a:ext cx="86868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32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○　前後期 会費徴収時に　一定額を預かる</a:t>
            </a:r>
            <a:endParaRPr lang="en-US" altLang="ja-JP" sz="3200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32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○　１年を通じ、分散して募る</a:t>
            </a:r>
            <a:endParaRPr lang="en-US" altLang="ja-JP" sz="3200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32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○　楽しみを付加した募金活動</a:t>
            </a:r>
            <a:endParaRPr lang="en-US" altLang="ja-JP" sz="3200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32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○　定期的に食事を軽食にして、残金を募金する</a:t>
            </a:r>
            <a:endParaRPr lang="en-US" altLang="ja-JP" sz="3200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32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○　随時　個人的にオンラインから寄付する　　　</a:t>
            </a:r>
            <a:endParaRPr lang="en-US" altLang="ja-JP" sz="3200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7439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23326</TotalTime>
  <Words>765</Words>
  <Application>Microsoft Office PowerPoint</Application>
  <PresentationFormat>画面に合わせる (4:3)</PresentationFormat>
  <Paragraphs>237</Paragraphs>
  <Slides>23</Slides>
  <Notes>1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14</vt:i4>
      </vt:variant>
      <vt:variant>
        <vt:lpstr>テーマ</vt:lpstr>
      </vt:variant>
      <vt:variant>
        <vt:i4>4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23</vt:i4>
      </vt:variant>
    </vt:vector>
  </HeadingPairs>
  <TitlesOfParts>
    <vt:vector size="42" baseType="lpstr">
      <vt:lpstr>HGPｺﾞｼｯｸE</vt:lpstr>
      <vt:lpstr>HGP創英角ｺﾞｼｯｸUB</vt:lpstr>
      <vt:lpstr>HGｺﾞｼｯｸE</vt:lpstr>
      <vt:lpstr>HG丸ｺﾞｼｯｸM-PRO</vt:lpstr>
      <vt:lpstr>Meiryo UI</vt:lpstr>
      <vt:lpstr>ＭＳ Ｐゴシック</vt:lpstr>
      <vt:lpstr>ＭＳ Ｐゴシック</vt:lpstr>
      <vt:lpstr>Arial</vt:lpstr>
      <vt:lpstr>Arial Narrow</vt:lpstr>
      <vt:lpstr>Arial Narrow Bold</vt:lpstr>
      <vt:lpstr>Calibri</vt:lpstr>
      <vt:lpstr>Georgia</vt:lpstr>
      <vt:lpstr>Times New Roman</vt:lpstr>
      <vt:lpstr>Tw Cen MT</vt:lpstr>
      <vt:lpstr>1_Custom Design</vt:lpstr>
      <vt:lpstr>Custom Design</vt:lpstr>
      <vt:lpstr>2_Custom Design</vt:lpstr>
      <vt:lpstr>3_Custom Design</vt:lpstr>
      <vt:lpstr>Photo Editor 写真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Rotary International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Donor Database Functional Overview</dc:title>
  <dc:creator>Simone Webb</dc:creator>
  <cp:lastModifiedBy>Misako Funahashi</cp:lastModifiedBy>
  <cp:revision>1164</cp:revision>
  <cp:lastPrinted>2016-08-27T01:19:22Z</cp:lastPrinted>
  <dcterms:created xsi:type="dcterms:W3CDTF">2007-01-17T18:13:17Z</dcterms:created>
  <dcterms:modified xsi:type="dcterms:W3CDTF">2017-04-13T09:21:32Z</dcterms:modified>
</cp:coreProperties>
</file>