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20"/>
  </p:notesMasterIdLst>
  <p:sldIdLst>
    <p:sldId id="256" r:id="rId4"/>
    <p:sldId id="259" r:id="rId5"/>
    <p:sldId id="262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2" r:id="rId15"/>
    <p:sldId id="265" r:id="rId16"/>
    <p:sldId id="278" r:id="rId17"/>
    <p:sldId id="291" r:id="rId18"/>
    <p:sldId id="26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cho, David Vincent" initials="BDV" lastIdx="2" clrIdx="0">
    <p:extLst/>
  </p:cmAuthor>
  <p:cmAuthor id="2" name="Heather Antti" initials="HJ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005DAA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89922" autoAdjust="0"/>
  </p:normalViewPr>
  <p:slideViewPr>
    <p:cSldViewPr snapToGrid="0" snapToObjects="1">
      <p:cViewPr varScale="1">
        <p:scale>
          <a:sx n="56" d="100"/>
          <a:sy n="56" d="100"/>
        </p:scale>
        <p:origin x="-786" y="-96"/>
      </p:cViewPr>
      <p:guideLst>
        <p:guide orient="horz" pos="21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B66E-BEAB-4A12-A65C-E1412CD46B31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A8C7-EC0B-4515-89EE-6F5DC3E0EB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48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私感；ネパール震災体験談</a:t>
            </a:r>
            <a:endParaRPr kumimoji="1" lang="en-US" altLang="ja-JP" dirty="0" smtClean="0"/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ネパール地震の際、領事館に寄せられた義援金総額は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\4,653,811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です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が、ネパール政府へ代理送付後の使途が未だにわかりません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「何に使われたのですか？」の問合せは少なからずあります。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どうか寄付者の想いを汲んで頂きたいところであります。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A8C7-EC0B-4515-89EE-6F5DC3E0EBD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49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寄付の大半がプログラム補助金に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A8C7-EC0B-4515-89EE-6F5DC3E0EBD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28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海外のパートナーを見つけましょう。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A8C7-EC0B-4515-89EE-6F5DC3E0EBD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29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海外のパートナーを見つけましょう。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A8C7-EC0B-4515-89EE-6F5DC3E0EBD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29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海外の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協力団体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を見つけましょう。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A8C7-EC0B-4515-89EE-6F5DC3E0EBD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29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ご清聴、ありがとうございました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A8C7-EC0B-4515-89EE-6F5DC3E0EBD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96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 txBox="1">
            <a:spLocks/>
          </p:cNvSpPr>
          <p:nvPr/>
        </p:nvSpPr>
        <p:spPr bwMode="auto">
          <a:xfrm>
            <a:off x="372834" y="3636909"/>
            <a:ext cx="4789715" cy="11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ja-JP" altLang="en-US" sz="3600" b="1" spc="-150" dirty="0">
                <a:solidFill>
                  <a:srgbClr val="FFFFFF"/>
                </a:solidFill>
                <a:latin typeface="MS Mincho"/>
                <a:cs typeface="MS Mincho"/>
              </a:rPr>
              <a:t>財団補助金プログラム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417" y="2365791"/>
            <a:ext cx="452746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sym typeface="Tw Cen MT"/>
              </a:rPr>
              <a:t>RID2660 </a:t>
            </a:r>
            <a:r>
              <a:rPr kumimoji="0" lang="en-US" altLang="ja-JP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sym typeface="Tw Cen MT"/>
              </a:rPr>
              <a:t> 2017</a:t>
            </a:r>
            <a:r>
              <a:rPr kumimoji="0" lang="ja-JP" altLang="en-US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sym typeface="Tw Cen MT"/>
              </a:rPr>
              <a:t>～</a:t>
            </a:r>
            <a:r>
              <a:rPr kumimoji="0" lang="en-US" altLang="ja-JP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sym typeface="Tw Cen MT"/>
              </a:rPr>
              <a:t>2018</a:t>
            </a:r>
            <a:r>
              <a:rPr kumimoji="0" lang="ja-JP" altLang="en-US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sym typeface="Tw Cen MT"/>
              </a:rPr>
              <a:t>年度</a:t>
            </a:r>
            <a:endParaRPr lang="en-US" altLang="ja-JP" sz="2800" b="1" dirty="0">
              <a:solidFill>
                <a:schemeClr val="bg1"/>
              </a:solidFill>
              <a:latin typeface="+mj-ea"/>
              <a:ea typeface="+mj-ea"/>
              <a:sym typeface="Tw Cen MT"/>
            </a:endParaRPr>
          </a:p>
          <a:p>
            <a:pPr marL="0" marR="0" indent="0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 smtClean="0">
                <a:solidFill>
                  <a:schemeClr val="bg1"/>
                </a:solidFill>
                <a:latin typeface="+mj-ea"/>
                <a:ea typeface="+mj-ea"/>
                <a:sym typeface="Tw Cen MT"/>
              </a:rPr>
              <a:t>地区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  <a:ea typeface="+mj-ea"/>
                <a:sym typeface="Tw Cen MT"/>
              </a:rPr>
              <a:t>ロータリー財団</a:t>
            </a:r>
            <a:r>
              <a:rPr lang="ja-JP" altLang="en-US" sz="2800" b="1" dirty="0" smtClean="0">
                <a:solidFill>
                  <a:schemeClr val="bg1"/>
                </a:solidFill>
                <a:latin typeface="+mj-ea"/>
                <a:ea typeface="+mj-ea"/>
                <a:sym typeface="Tw Cen MT"/>
              </a:rPr>
              <a:t>セミナー</a:t>
            </a:r>
            <a:endParaRPr kumimoji="0" lang="en-US" altLang="ja-JP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sym typeface="Tw Cen MT"/>
            </a:endParaRPr>
          </a:p>
        </p:txBody>
      </p:sp>
      <p:sp>
        <p:nvSpPr>
          <p:cNvPr id="10" name="Shape 189"/>
          <p:cNvSpPr/>
          <p:nvPr/>
        </p:nvSpPr>
        <p:spPr>
          <a:xfrm>
            <a:off x="5124449" y="5610611"/>
            <a:ext cx="383897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財団補助金</a:t>
            </a:r>
            <a:r>
              <a:rPr lang="zh-TW" altLang="en-US" sz="2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小委員会</a:t>
            </a:r>
            <a:endParaRPr lang="en-US" altLang="zh-TW" sz="24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今西</a:t>
            </a:r>
            <a:r>
              <a:rPr sz="2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良介／大阪南</a:t>
            </a:r>
            <a:r>
              <a:rPr sz="2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RC</a:t>
            </a:r>
            <a:endParaRPr sz="2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22421" y="5658991"/>
            <a:ext cx="182726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2017.9.02</a:t>
            </a:r>
            <a:endParaRPr kumimoji="0" lang="ja-JP" alt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sym typeface="Tw Cen MT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2"/>
          <p:cNvSpPr/>
          <p:nvPr/>
        </p:nvSpPr>
        <p:spPr>
          <a:xfrm>
            <a:off x="613916" y="4351864"/>
            <a:ext cx="7916168" cy="14886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プロジェクトの実施：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/>
            </a:r>
            <a:b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</a:b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・このプロジェクトと関連して現地団体が行っているほかの</a:t>
            </a: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取り組み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と調整を図っていくのか。</a:t>
            </a: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・地元の人たちによるプロジェクトへの参加を奨励するため</a:t>
            </a: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、</a:t>
            </a:r>
            <a:r>
              <a:rPr lang="ja-JP" altLang="en-US" sz="1200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インセンティブ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（例：謝礼金、表彰、修了証授与、広報など</a:t>
            </a: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）を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利用するか</a:t>
            </a:r>
            <a:b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</a:b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・</a:t>
            </a:r>
            <a:r>
              <a:rPr lang="ja-JP" altLang="en-US" sz="1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補助金活動が終了した後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に、引き続きプロジェクトを監督</a:t>
            </a: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する地域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住民または団体の名前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/>
            </a:r>
            <a:b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</a:b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0" y="1965461"/>
            <a:ext cx="9144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600" b="1" dirty="0">
                <a:solidFill>
                  <a:srgbClr val="FF0000"/>
                </a:solidFill>
                <a:latin typeface="MS Mincho"/>
                <a:cs typeface="MS Mincho"/>
              </a:rPr>
              <a:t>地元</a:t>
            </a:r>
            <a:r>
              <a:rPr lang="ja-JP" altLang="en-US" sz="6600" b="1" dirty="0" smtClean="0">
                <a:solidFill>
                  <a:srgbClr val="FF0000"/>
                </a:solidFill>
                <a:latin typeface="MS Mincho"/>
                <a:cs typeface="MS Mincho"/>
              </a:rPr>
              <a:t>リーダーの理解</a:t>
            </a:r>
            <a:endParaRPr lang="en-US" altLang="ja-JP" sz="6600" b="1" dirty="0" smtClean="0">
              <a:solidFill>
                <a:srgbClr val="FF0000"/>
              </a:solidFill>
              <a:latin typeface="MS Mincho"/>
              <a:cs typeface="MS Minch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600" b="1" dirty="0" smtClean="0">
                <a:solidFill>
                  <a:srgbClr val="FF0000"/>
                </a:solidFill>
                <a:latin typeface="MS Mincho"/>
                <a:cs typeface="MS Mincho"/>
              </a:rPr>
              <a:t>現地クラブによる監視</a:t>
            </a:r>
            <a:endParaRPr lang="ja-JP" sz="6600" b="1" dirty="0" smtClean="0">
              <a:solidFill>
                <a:srgbClr val="FF0000"/>
              </a:solidFill>
              <a:latin typeface="MS Mincho"/>
              <a:cs typeface="MS Minch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グローバル補助金立案のポイント　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③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“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持続可能性”　　</a:t>
            </a:r>
            <a:r>
              <a:rPr lang="en-US" altLang="ja-JP" sz="3600" b="1" dirty="0">
                <a:solidFill>
                  <a:schemeClr val="bg1"/>
                </a:solidFill>
                <a:latin typeface="MS Mincho"/>
              </a:rPr>
              <a:t>Ⅱ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　プロジェクトの実施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4630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2"/>
          <p:cNvSpPr/>
          <p:nvPr/>
        </p:nvSpPr>
        <p:spPr>
          <a:xfrm>
            <a:off x="613916" y="4013198"/>
            <a:ext cx="7916168" cy="18965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予算：</a:t>
            </a:r>
            <a:endParaRPr lang="en-US" altLang="ja-JP" sz="1200" b="1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現地業者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から購入する予定か。入札をした</a:t>
            </a: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か・</a:t>
            </a:r>
            <a:endParaRPr lang="en-US" altLang="ja-JP" sz="1200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購入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した設備・資材の</a:t>
            </a:r>
            <a:r>
              <a:rPr lang="ja-JP" altLang="en-US" sz="1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操作とメンテナンスの計画（研修）</a:t>
            </a:r>
            <a:r>
              <a:rPr lang="ja-JP" altLang="en-US" sz="1200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</a:t>
            </a:r>
            <a:endParaRPr lang="en-US" altLang="ja-JP" sz="1200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資金調達：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プロジェクトの成果を長期的なものにする</a:t>
            </a:r>
            <a:r>
              <a:rPr lang="ja-JP" altLang="en-US" sz="1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地元での</a:t>
            </a:r>
            <a:r>
              <a:rPr lang="ja-JP" altLang="en-US" sz="1200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資金源</a:t>
            </a: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プロジェクトを継続していくための資金となる収入を</a:t>
            </a: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生み出す要素</a:t>
            </a: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グローバル補助金立案のポイント　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③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“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持続可能性”　　</a:t>
            </a:r>
            <a:r>
              <a:rPr lang="en-US" altLang="ja-JP" sz="3600" b="1" dirty="0" smtClean="0">
                <a:solidFill>
                  <a:schemeClr val="bg1"/>
                </a:solidFill>
                <a:latin typeface="MS Mincho"/>
              </a:rPr>
              <a:t>Ⅲ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　予算・資金調達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677600"/>
            <a:ext cx="9144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600" b="1" dirty="0" smtClean="0">
                <a:solidFill>
                  <a:srgbClr val="FF0000"/>
                </a:solidFill>
                <a:latin typeface="MS Mincho"/>
                <a:cs typeface="MS Mincho"/>
              </a:rPr>
              <a:t>続けるための研修</a:t>
            </a:r>
            <a:endParaRPr lang="en-US" altLang="ja-JP" sz="6600" b="1" dirty="0" smtClean="0">
              <a:solidFill>
                <a:srgbClr val="FF0000"/>
              </a:solidFill>
              <a:latin typeface="MS Mincho"/>
              <a:cs typeface="MS Minch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600" b="1" dirty="0" smtClean="0">
                <a:solidFill>
                  <a:srgbClr val="FF0000"/>
                </a:solidFill>
                <a:latin typeface="MS Mincho"/>
                <a:cs typeface="MS Mincho"/>
              </a:rPr>
              <a:t>続けるための資金源</a:t>
            </a:r>
            <a:endParaRPr lang="ja-JP" sz="6600" b="1" dirty="0" smtClean="0">
              <a:solidFill>
                <a:srgbClr val="FF0000"/>
              </a:solidFill>
              <a:latin typeface="MS Mincho"/>
              <a:cs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118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グローバル補助金立案の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ポイント④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業務サイクル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1801999" y="1328022"/>
            <a:ext cx="12553627" cy="3569081"/>
          </a:xfrm>
          <a:prstGeom prst="rect">
            <a:avLst/>
          </a:prstGeom>
          <a:noFill/>
          <a:ln w="15875" cap="flat">
            <a:noFill/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0" y="2805193"/>
            <a:ext cx="12553627" cy="3569081"/>
          </a:xfrm>
          <a:prstGeom prst="rect">
            <a:avLst/>
          </a:prstGeom>
          <a:noFill/>
          <a:ln w="15875" cap="flat">
            <a:noFill/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5" name="ホームベース 44"/>
          <p:cNvSpPr/>
          <p:nvPr/>
        </p:nvSpPr>
        <p:spPr>
          <a:xfrm>
            <a:off x="11739" y="2516452"/>
            <a:ext cx="2700000" cy="2880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準備</a:t>
            </a:r>
          </a:p>
        </p:txBody>
      </p:sp>
      <p:sp>
        <p:nvSpPr>
          <p:cNvPr id="46" name="ホームベース 45"/>
          <p:cNvSpPr/>
          <p:nvPr/>
        </p:nvSpPr>
        <p:spPr>
          <a:xfrm>
            <a:off x="1899883" y="2521350"/>
            <a:ext cx="2700000" cy="2880000"/>
          </a:xfrm>
          <a:prstGeom prst="homePlate">
            <a:avLst/>
          </a:prstGeom>
          <a:solidFill>
            <a:srgbClr val="C00000"/>
          </a:solidFill>
          <a:ln w="15875" cap="flat">
            <a:solidFill>
              <a:srgbClr val="C00000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申請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ステージ</a:t>
            </a:r>
          </a:p>
        </p:txBody>
      </p:sp>
      <p:sp>
        <p:nvSpPr>
          <p:cNvPr id="47" name="ホームベース 46"/>
          <p:cNvSpPr/>
          <p:nvPr/>
        </p:nvSpPr>
        <p:spPr>
          <a:xfrm>
            <a:off x="3821425" y="2521350"/>
            <a:ext cx="2700000" cy="288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支払</a:t>
            </a:r>
            <a:endParaRPr lang="en-US" altLang="ja-JP" sz="2800" b="1" dirty="0">
              <a:solidFill>
                <a:schemeClr val="bg1"/>
              </a:solidFill>
              <a:latin typeface="HGMaruGothicMPRO" charset="-128"/>
              <a:ea typeface="HGMaruGothicMPRO" charset="-128"/>
              <a:cs typeface="HGMaruGothicMPRO" charset="-128"/>
              <a:sym typeface="Tw Cen MT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ステージ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1740878" y="1900429"/>
            <a:ext cx="4254000" cy="3946295"/>
          </a:xfrm>
          <a:prstGeom prst="roundRect">
            <a:avLst/>
          </a:prstGeom>
          <a:noFill/>
          <a:ln w="38100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391839" y="1491580"/>
            <a:ext cx="3073186" cy="646983"/>
          </a:xfrm>
          <a:prstGeom prst="roundRect">
            <a:avLst/>
          </a:prstGeom>
          <a:solidFill>
            <a:srgbClr val="FFFFFF"/>
          </a:soli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ロータリー財団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2084784" y="5645057"/>
            <a:ext cx="1317356" cy="578880"/>
          </a:xfrm>
          <a:prstGeom prst="roundRect">
            <a:avLst/>
          </a:prstGeom>
          <a:solidFill>
            <a:srgbClr val="FFFFFF"/>
          </a:solidFill>
          <a:ln w="15875" cap="flat">
            <a:solidFill>
              <a:srgbClr val="C00000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４週間</a:t>
            </a:r>
          </a:p>
        </p:txBody>
      </p:sp>
      <p:sp>
        <p:nvSpPr>
          <p:cNvPr id="52" name="角丸四角形 51"/>
          <p:cNvSpPr/>
          <p:nvPr/>
        </p:nvSpPr>
        <p:spPr>
          <a:xfrm>
            <a:off x="3893262" y="5645057"/>
            <a:ext cx="1908164" cy="578880"/>
          </a:xfrm>
          <a:prstGeom prst="roundRect">
            <a:avLst/>
          </a:prstGeom>
          <a:solidFill>
            <a:srgbClr val="FFFFFF"/>
          </a:soli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２−４週間</a:t>
            </a:r>
          </a:p>
        </p:txBody>
      </p:sp>
      <p:sp>
        <p:nvSpPr>
          <p:cNvPr id="53" name="ホームベース 8"/>
          <p:cNvSpPr/>
          <p:nvPr/>
        </p:nvSpPr>
        <p:spPr>
          <a:xfrm>
            <a:off x="5749467" y="2525394"/>
            <a:ext cx="2700000" cy="288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実行</a:t>
            </a:r>
          </a:p>
        </p:txBody>
      </p:sp>
      <p:sp>
        <p:nvSpPr>
          <p:cNvPr id="54" name="角丸四角形 6"/>
          <p:cNvSpPr/>
          <p:nvPr/>
        </p:nvSpPr>
        <p:spPr>
          <a:xfrm>
            <a:off x="7656255" y="1900429"/>
            <a:ext cx="1487745" cy="3946295"/>
          </a:xfrm>
          <a:prstGeom prst="roundRect">
            <a:avLst/>
          </a:prstGeom>
          <a:noFill/>
          <a:ln w="38100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55" name="角丸四角形 11"/>
          <p:cNvSpPr/>
          <p:nvPr/>
        </p:nvSpPr>
        <p:spPr>
          <a:xfrm>
            <a:off x="6016456" y="1481984"/>
            <a:ext cx="3073186" cy="646983"/>
          </a:xfrm>
          <a:prstGeom prst="roundRect">
            <a:avLst/>
          </a:prstGeom>
          <a:solidFill>
            <a:srgbClr val="FFFFFF"/>
          </a:soli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ロータリー財団</a:t>
            </a:r>
          </a:p>
        </p:txBody>
      </p:sp>
      <p:sp>
        <p:nvSpPr>
          <p:cNvPr id="57" name="角丸四角形 12"/>
          <p:cNvSpPr/>
          <p:nvPr/>
        </p:nvSpPr>
        <p:spPr>
          <a:xfrm>
            <a:off x="1903948" y="5226391"/>
            <a:ext cx="1884433" cy="1055606"/>
          </a:xfrm>
          <a:prstGeom prst="roundRect">
            <a:avLst/>
          </a:prstGeom>
          <a:solidFill>
            <a:srgbClr val="FFFFFF"/>
          </a:solidFill>
          <a:ln w="57150" cap="flat">
            <a:solidFill>
              <a:srgbClr val="C00000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６週間</a:t>
            </a:r>
            <a:r>
              <a:rPr lang="en-US" altLang="ja-JP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-</a:t>
            </a:r>
            <a:r>
              <a:rPr lang="ja-JP" altLang="en-US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数ヶ月</a:t>
            </a:r>
          </a:p>
        </p:txBody>
      </p:sp>
      <p:sp>
        <p:nvSpPr>
          <p:cNvPr id="58" name="吹き出し: 角を丸めた四角形 20"/>
          <p:cNvSpPr/>
          <p:nvPr/>
        </p:nvSpPr>
        <p:spPr>
          <a:xfrm>
            <a:off x="3552094" y="1331398"/>
            <a:ext cx="3867610" cy="919398"/>
          </a:xfrm>
          <a:prstGeom prst="wedgeRoundRectCallout">
            <a:avLst>
              <a:gd name="adj1" fmla="val 69928"/>
              <a:gd name="adj2" fmla="val 646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両国提唱者の責務</a:t>
            </a:r>
            <a:endParaRPr lang="en-US" altLang="ja-JP" sz="2800" b="1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7656255" y="2524348"/>
            <a:ext cx="1487745" cy="288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  <a:sym typeface="Tw Cen MT"/>
              </a:rPr>
              <a:t>報告</a:t>
            </a:r>
          </a:p>
        </p:txBody>
      </p:sp>
      <p:sp>
        <p:nvSpPr>
          <p:cNvPr id="56" name="吹き出し: 角を丸めた四角形 17"/>
          <p:cNvSpPr/>
          <p:nvPr/>
        </p:nvSpPr>
        <p:spPr>
          <a:xfrm>
            <a:off x="5166106" y="4776736"/>
            <a:ext cx="3923536" cy="1447202"/>
          </a:xfrm>
          <a:prstGeom prst="wedgeRoundRectCallout">
            <a:avLst>
              <a:gd name="adj1" fmla="val -97895"/>
              <a:gd name="adj2" fmla="val -576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・追加情報の要請</a:t>
            </a:r>
            <a:endParaRPr lang="en-US" altLang="ja-JP" sz="2800" b="1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Tw Cen MT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・英語以外の公式言語</a:t>
            </a:r>
            <a:endParaRPr lang="en-US" altLang="ja-JP" sz="28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Tw Cen MT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WF5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万ドル以上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1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（重要）パートナーシップの選定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338978"/>
            <a:ext cx="8766174" cy="551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4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実施国パートナーシップ　申請数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ランキング</a:t>
            </a:r>
            <a:endParaRPr lang="en-US" altLang="ja-JP" sz="3600" b="1" dirty="0" smtClean="0">
              <a:solidFill>
                <a:schemeClr val="bg1"/>
              </a:solidFill>
              <a:latin typeface="MS Mincho"/>
              <a:cs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　　　　　　（当地区提唱、</a:t>
            </a:r>
            <a:r>
              <a:rPr lang="en-US" altLang="ja-JP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2013</a:t>
            </a:r>
            <a:r>
              <a:rPr lang="ja-JP" altLang="en-US" sz="3600" b="1" dirty="0">
                <a:solidFill>
                  <a:schemeClr val="bg1"/>
                </a:solidFill>
                <a:latin typeface="MS Mincho"/>
                <a:cs typeface="MS Mincho"/>
              </a:rPr>
              <a:t>～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、２件以上）</a:t>
            </a:r>
            <a:endParaRPr lang="ja-JP" altLang="en-US" sz="3600" b="1" dirty="0" smtClean="0">
              <a:solidFill>
                <a:schemeClr val="bg1"/>
              </a:solidFill>
              <a:latin typeface="MS Mincho"/>
              <a:cs typeface="MS Mincho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-1" y="1660651"/>
            <a:ext cx="9516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１位（４件）　バンコククロントイ</a:t>
            </a:r>
            <a:r>
              <a:rPr lang="ja-JP" altLang="en-US" sz="3600" b="1" dirty="0">
                <a:solidFill>
                  <a:srgbClr val="585858"/>
                </a:solidFill>
                <a:latin typeface="MS Mincho"/>
                <a:cs typeface="MS Mincho"/>
              </a:rPr>
              <a:t>（タイ／</a:t>
            </a:r>
            <a:r>
              <a:rPr lang="en-US" altLang="ja-JP" sz="3600" b="1" dirty="0">
                <a:solidFill>
                  <a:srgbClr val="585858"/>
                </a:solidFill>
                <a:latin typeface="MS Mincho"/>
                <a:cs typeface="MS Mincho"/>
              </a:rPr>
              <a:t>RID3350</a:t>
            </a:r>
            <a:r>
              <a:rPr lang="en-US" altLang="ja-JP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)</a:t>
            </a:r>
          </a:p>
          <a:p>
            <a:endParaRPr lang="en-US" altLang="ja-JP" sz="3600" b="1" dirty="0" smtClean="0">
              <a:solidFill>
                <a:srgbClr val="585858"/>
              </a:solidFill>
              <a:latin typeface="MS Mincho"/>
              <a:cs typeface="MS Mincho"/>
            </a:endParaRP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２位（３件）　プノンペンメトロ</a:t>
            </a:r>
            <a:r>
              <a:rPr lang="ja-JP" altLang="en-US" sz="2800" b="1" dirty="0">
                <a:solidFill>
                  <a:srgbClr val="585858"/>
                </a:solidFill>
                <a:latin typeface="MS Mincho"/>
                <a:cs typeface="MS Mincho"/>
              </a:rPr>
              <a:t>（</a:t>
            </a:r>
            <a:r>
              <a:rPr lang="ja-JP" altLang="en-US" sz="2800" b="1" dirty="0" smtClean="0">
                <a:solidFill>
                  <a:srgbClr val="585858"/>
                </a:solidFill>
                <a:latin typeface="MS Mincho"/>
                <a:cs typeface="MS Mincho"/>
              </a:rPr>
              <a:t>カンボジア／</a:t>
            </a:r>
            <a:r>
              <a:rPr lang="en-US" altLang="ja-JP" sz="2800" b="1" dirty="0" smtClean="0">
                <a:solidFill>
                  <a:srgbClr val="585858"/>
                </a:solidFill>
                <a:latin typeface="MS Mincho"/>
                <a:cs typeface="MS Mincho"/>
              </a:rPr>
              <a:t>RID3350)</a:t>
            </a:r>
          </a:p>
          <a:p>
            <a:endParaRPr lang="en-US" altLang="ja-JP" sz="3600" b="1" dirty="0" smtClean="0">
              <a:solidFill>
                <a:srgbClr val="585858"/>
              </a:solidFill>
              <a:latin typeface="MS Mincho"/>
              <a:cs typeface="MS Mincho"/>
            </a:endParaRP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３位（２件）　</a:t>
            </a:r>
            <a:r>
              <a:rPr lang="zh-CN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台北天母</a:t>
            </a:r>
            <a:r>
              <a:rPr lang="en-US" altLang="zh-CN" sz="3600" b="1" dirty="0">
                <a:solidFill>
                  <a:srgbClr val="585858"/>
                </a:solidFill>
                <a:latin typeface="MS Mincho"/>
                <a:cs typeface="MS Mincho"/>
              </a:rPr>
              <a:t>(</a:t>
            </a:r>
            <a:r>
              <a:rPr lang="zh-CN" altLang="en-US" sz="3600" b="1" dirty="0">
                <a:solidFill>
                  <a:srgbClr val="585858"/>
                </a:solidFill>
                <a:latin typeface="MS Mincho"/>
                <a:cs typeface="MS Mincho"/>
              </a:rPr>
              <a:t>台湾／</a:t>
            </a:r>
            <a:r>
              <a:rPr lang="en-US" altLang="zh-CN" sz="3600" b="1" dirty="0">
                <a:solidFill>
                  <a:srgbClr val="585858"/>
                </a:solidFill>
                <a:latin typeface="MS Mincho"/>
                <a:cs typeface="MS Mincho"/>
              </a:rPr>
              <a:t>RID3520</a:t>
            </a:r>
            <a:r>
              <a:rPr lang="en-US" altLang="zh-CN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)</a:t>
            </a:r>
          </a:p>
          <a:p>
            <a:endParaRPr lang="en-US" altLang="ja-JP" sz="3600" b="1" dirty="0" smtClean="0">
              <a:solidFill>
                <a:srgbClr val="585858"/>
              </a:solidFill>
              <a:latin typeface="MS Mincho"/>
              <a:cs typeface="MS Mincho"/>
            </a:endParaRP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４位（２件）　サムスン</a:t>
            </a:r>
            <a:r>
              <a:rPr lang="ja-JP" altLang="en-US" sz="3600" b="1" dirty="0">
                <a:solidFill>
                  <a:srgbClr val="585858"/>
                </a:solidFill>
                <a:latin typeface="MS Mincho"/>
                <a:cs typeface="MS Mincho"/>
              </a:rPr>
              <a:t>（トルコ／</a:t>
            </a:r>
            <a:r>
              <a:rPr lang="en-US" altLang="ja-JP" sz="3600" b="1" dirty="0">
                <a:solidFill>
                  <a:srgbClr val="585858"/>
                </a:solidFill>
                <a:latin typeface="MS Mincho"/>
                <a:cs typeface="MS Mincho"/>
              </a:rPr>
              <a:t>RID2430</a:t>
            </a:r>
            <a:r>
              <a:rPr lang="ja-JP" altLang="en-US" sz="3600" b="1" dirty="0">
                <a:solidFill>
                  <a:srgbClr val="585858"/>
                </a:solidFill>
                <a:latin typeface="MS Mincho"/>
                <a:cs typeface="MS Mincho"/>
              </a:rPr>
              <a:t>）</a:t>
            </a:r>
            <a:endParaRPr lang="ja-JP" sz="3600" b="1" dirty="0" smtClean="0">
              <a:solidFill>
                <a:srgbClr val="585858"/>
              </a:solidFill>
              <a:latin typeface="MS Mincho"/>
              <a:cs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7478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協力団体（ＭＯＵ）申請数ランキング</a:t>
            </a:r>
            <a:endParaRPr lang="en-US" altLang="ja-JP" sz="3600" b="1" dirty="0" smtClean="0">
              <a:solidFill>
                <a:schemeClr val="bg1"/>
              </a:solidFill>
              <a:latin typeface="MS Mincho"/>
              <a:cs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　　　　　　（</a:t>
            </a:r>
            <a:r>
              <a:rPr lang="ja-JP" altLang="en-US" sz="3600" b="1" dirty="0">
                <a:solidFill>
                  <a:schemeClr val="bg1"/>
                </a:solidFill>
                <a:latin typeface="MS Mincho"/>
                <a:cs typeface="MS Mincho"/>
              </a:rPr>
              <a:t>当地区提唱、</a:t>
            </a:r>
            <a:r>
              <a:rPr lang="en-US" altLang="ja-JP" sz="3600" b="1" dirty="0">
                <a:solidFill>
                  <a:schemeClr val="bg1"/>
                </a:solidFill>
                <a:latin typeface="MS Mincho"/>
                <a:cs typeface="MS Mincho"/>
              </a:rPr>
              <a:t>2013</a:t>
            </a:r>
            <a:r>
              <a:rPr lang="ja-JP" altLang="en-US" sz="3600" b="1" dirty="0">
                <a:solidFill>
                  <a:schemeClr val="bg1"/>
                </a:solidFill>
                <a:latin typeface="MS Mincho"/>
                <a:cs typeface="MS Mincho"/>
              </a:rPr>
              <a:t>～、２件以上）</a:t>
            </a: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  <a:cs typeface="MS Mincho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-1" y="1660651"/>
            <a:ext cx="95165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１位（２件）　</a:t>
            </a:r>
            <a:r>
              <a:rPr lang="en-US" altLang="ja-JP" sz="3600" b="1" dirty="0">
                <a:solidFill>
                  <a:srgbClr val="585858"/>
                </a:solidFill>
                <a:latin typeface="MS Mincho"/>
                <a:cs typeface="MS Mincho"/>
              </a:rPr>
              <a:t>Taiwan Digital Talking Books Association(TDTB)</a:t>
            </a:r>
            <a:endParaRPr lang="en-US" altLang="ja-JP" sz="3600" b="1" dirty="0" smtClean="0">
              <a:solidFill>
                <a:srgbClr val="585858"/>
              </a:solidFill>
              <a:latin typeface="MS Mincho"/>
              <a:cs typeface="MS Mincho"/>
            </a:endParaRP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２位（１件）　</a:t>
            </a:r>
            <a:endParaRPr lang="en-US" altLang="ja-JP" sz="3600" b="1" dirty="0" smtClean="0">
              <a:solidFill>
                <a:srgbClr val="585858"/>
              </a:solidFill>
              <a:latin typeface="MS Mincho"/>
              <a:cs typeface="MS Mincho"/>
            </a:endParaRP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・</a:t>
            </a:r>
            <a:r>
              <a:rPr lang="en-US" altLang="ja-JP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District </a:t>
            </a:r>
            <a:r>
              <a:rPr lang="en-US" altLang="ja-JP" sz="3600" b="1" dirty="0">
                <a:solidFill>
                  <a:srgbClr val="585858"/>
                </a:solidFill>
                <a:latin typeface="MS Mincho"/>
                <a:cs typeface="MS Mincho"/>
              </a:rPr>
              <a:t>Public Health Care </a:t>
            </a:r>
            <a:r>
              <a:rPr lang="en-US" altLang="ja-JP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Center</a:t>
            </a:r>
            <a:endParaRPr lang="en-US" altLang="ja-JP" sz="3600" b="1" dirty="0">
              <a:solidFill>
                <a:srgbClr val="585858"/>
              </a:solidFill>
              <a:latin typeface="MS Mincho"/>
              <a:cs typeface="MS Mincho"/>
            </a:endParaRP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・</a:t>
            </a:r>
            <a:r>
              <a:rPr lang="en-US" altLang="ja-JP" sz="3600" b="1" dirty="0" err="1" smtClean="0">
                <a:solidFill>
                  <a:srgbClr val="585858"/>
                </a:solidFill>
                <a:latin typeface="MS Mincho"/>
                <a:cs typeface="MS Mincho"/>
              </a:rPr>
              <a:t>Phatthalung</a:t>
            </a:r>
            <a:r>
              <a:rPr lang="en-US" altLang="ja-JP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 Hospital</a:t>
            </a: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・</a:t>
            </a:r>
            <a:r>
              <a:rPr lang="en-US" altLang="ja-JP" sz="3600" b="1" dirty="0" err="1" smtClean="0">
                <a:solidFill>
                  <a:srgbClr val="585858"/>
                </a:solidFill>
                <a:latin typeface="MS Mincho"/>
                <a:cs typeface="MS Mincho"/>
              </a:rPr>
              <a:t>Somdech</a:t>
            </a:r>
            <a:r>
              <a:rPr lang="en-US" altLang="ja-JP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 </a:t>
            </a:r>
            <a:r>
              <a:rPr lang="en-US" altLang="ja-JP" sz="3600" b="1" dirty="0" err="1">
                <a:solidFill>
                  <a:srgbClr val="585858"/>
                </a:solidFill>
                <a:latin typeface="MS Mincho"/>
                <a:cs typeface="MS Mincho"/>
              </a:rPr>
              <a:t>Prapinklao</a:t>
            </a:r>
            <a:r>
              <a:rPr lang="en-US" altLang="ja-JP" sz="3600" b="1" dirty="0">
                <a:solidFill>
                  <a:srgbClr val="585858"/>
                </a:solidFill>
                <a:latin typeface="MS Mincho"/>
                <a:cs typeface="MS Mincho"/>
              </a:rPr>
              <a:t> </a:t>
            </a:r>
            <a:r>
              <a:rPr lang="en-US" altLang="ja-JP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Hospital</a:t>
            </a: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・</a:t>
            </a:r>
            <a:r>
              <a:rPr lang="en-US" altLang="ja-JP" sz="3600" b="1" dirty="0" err="1" smtClean="0">
                <a:solidFill>
                  <a:srgbClr val="585858"/>
                </a:solidFill>
                <a:latin typeface="MS Mincho"/>
                <a:cs typeface="MS Mincho"/>
              </a:rPr>
              <a:t>Danang</a:t>
            </a:r>
            <a:r>
              <a:rPr lang="en-US" altLang="ja-JP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 Hospital</a:t>
            </a:r>
            <a:endParaRPr lang="en-US" altLang="ja-JP" sz="3600" b="1" dirty="0">
              <a:solidFill>
                <a:srgbClr val="585858"/>
              </a:solidFill>
              <a:latin typeface="MS Mincho"/>
              <a:cs typeface="MS Mincho"/>
            </a:endParaRPr>
          </a:p>
          <a:p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・</a:t>
            </a:r>
            <a:r>
              <a:rPr lang="en-US" altLang="ja-JP" sz="3600" b="1" dirty="0" err="1" smtClean="0">
                <a:solidFill>
                  <a:srgbClr val="585858"/>
                </a:solidFill>
                <a:latin typeface="MS Mincho"/>
                <a:cs typeface="MS Mincho"/>
              </a:rPr>
              <a:t>Klaunsai</a:t>
            </a:r>
            <a:r>
              <a:rPr lang="en-US" altLang="ja-JP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 Medical University  </a:t>
            </a:r>
            <a:r>
              <a:rPr lang="ja-JP" altLang="en-US" sz="3600" b="1" dirty="0" smtClean="0">
                <a:solidFill>
                  <a:srgbClr val="585858"/>
                </a:solidFill>
                <a:latin typeface="MS Mincho"/>
                <a:cs typeface="MS Mincho"/>
              </a:rPr>
              <a:t>他</a:t>
            </a:r>
            <a:endParaRPr lang="en-US" altLang="ja-JP" sz="3600" b="1" dirty="0" smtClean="0">
              <a:solidFill>
                <a:srgbClr val="585858"/>
              </a:solidFill>
              <a:latin typeface="MS Mincho"/>
              <a:cs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6466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4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「世界でよいこと」のために</a:t>
            </a:r>
            <a:endParaRPr lang="ja-JP" sz="3600" b="1" dirty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7" name="Shape 190"/>
          <p:cNvSpPr/>
          <p:nvPr/>
        </p:nvSpPr>
        <p:spPr>
          <a:xfrm>
            <a:off x="870783" y="2852550"/>
            <a:ext cx="7402416" cy="9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2145" tIns="32146" rIns="32145" bIns="32146" anchor="ctr">
            <a:spAutoFit/>
          </a:bodyPr>
          <a:lstStyle>
            <a:lvl1pPr algn="ctr">
              <a:defRPr sz="6000" b="1">
                <a:solidFill>
                  <a:srgbClr val="005493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ご清聴、ありがとうございました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西\Desktop\新しいフォルダー\ネパール震災\ホウドウキョク原稿写真\6日本からの支援部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69068"/>
            <a:ext cx="8953501" cy="56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1928" y="5843185"/>
            <a:ext cx="7860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b="1" dirty="0" smtClean="0">
                <a:solidFill>
                  <a:srgbClr val="585858"/>
                </a:solidFill>
                <a:latin typeface="MS Mincho"/>
                <a:cs typeface="MS Mincho"/>
              </a:rPr>
              <a:t>　　　　　　寄付は何処へ・・・</a:t>
            </a:r>
            <a:endParaRPr lang="ja-JP" sz="4000" b="1" dirty="0" smtClean="0">
              <a:solidFill>
                <a:srgbClr val="585858"/>
              </a:solidFill>
              <a:latin typeface="MS Mincho"/>
              <a:cs typeface="MS Mincho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補助金　助け</a:t>
            </a:r>
            <a:r>
              <a:rPr lang="ja-JP" altLang="en-US" sz="3600" b="1" dirty="0">
                <a:solidFill>
                  <a:schemeClr val="bg1"/>
                </a:solidFill>
                <a:latin typeface="MS Mincho"/>
                <a:cs typeface="MS Mincho"/>
              </a:rPr>
              <a:t>を必要とする地域社会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に</a:t>
            </a:r>
            <a:endParaRPr lang="en-US" altLang="ja-JP" sz="3600" b="1" dirty="0" smtClean="0">
              <a:solidFill>
                <a:schemeClr val="bg1"/>
              </a:solidFill>
              <a:latin typeface="MS Mincho"/>
              <a:cs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  <a:cs typeface="MS Mincho"/>
              </a:rPr>
              <a:t>　　　　　持続</a:t>
            </a:r>
            <a:r>
              <a:rPr lang="ja-JP" altLang="en-US" sz="3600" b="1" dirty="0">
                <a:solidFill>
                  <a:schemeClr val="bg1"/>
                </a:solidFill>
                <a:latin typeface="MS Mincho"/>
                <a:cs typeface="MS Mincho"/>
              </a:rPr>
              <a:t>可能な変化をもたらす活動に</a:t>
            </a:r>
            <a:endParaRPr lang="ja-JP" sz="3600" b="1" dirty="0" smtClean="0">
              <a:solidFill>
                <a:schemeClr val="bg1"/>
              </a:solidFill>
              <a:latin typeface="MS Mincho"/>
              <a:cs typeface="MS Minch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72" y="1338957"/>
            <a:ext cx="54197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矢印: 右 9"/>
          <p:cNvSpPr/>
          <p:nvPr/>
        </p:nvSpPr>
        <p:spPr>
          <a:xfrm>
            <a:off x="2378646" y="3729830"/>
            <a:ext cx="3043907" cy="1811611"/>
          </a:xfrm>
          <a:prstGeom prst="rightArrow">
            <a:avLst>
              <a:gd name="adj1" fmla="val 68935"/>
              <a:gd name="adj2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地区補助金</a:t>
            </a:r>
          </a:p>
        </p:txBody>
      </p:sp>
      <p:sp>
        <p:nvSpPr>
          <p:cNvPr id="5" name="矢印: 右 4"/>
          <p:cNvSpPr/>
          <p:nvPr/>
        </p:nvSpPr>
        <p:spPr>
          <a:xfrm>
            <a:off x="2378646" y="1735162"/>
            <a:ext cx="3043907" cy="1810494"/>
          </a:xfrm>
          <a:prstGeom prst="rightArrow">
            <a:avLst>
              <a:gd name="adj1" fmla="val 68935"/>
              <a:gd name="adj2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グローバル補助金</a:t>
            </a:r>
            <a:endParaRPr kumimoji="1" lang="en-US" altLang="ja-JP" sz="22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地区補助金</a:t>
            </a:r>
          </a:p>
        </p:txBody>
      </p:sp>
      <p:sp>
        <p:nvSpPr>
          <p:cNvPr id="6" name="四角形: 角を丸くする 10"/>
          <p:cNvSpPr/>
          <p:nvPr/>
        </p:nvSpPr>
        <p:spPr>
          <a:xfrm>
            <a:off x="5497340" y="1545406"/>
            <a:ext cx="3493740" cy="4001616"/>
          </a:xfrm>
          <a:prstGeom prst="roundRect">
            <a:avLst/>
          </a:prstGeom>
          <a:blipFill>
            <a:blip r:embed="rId2">
              <a:extLst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1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人道奉仕</a:t>
            </a:r>
            <a:endParaRPr kumimoji="1" lang="en-US" altLang="ja-JP" sz="31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1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</a:t>
            </a:r>
            <a:endParaRPr kumimoji="1" lang="en-US" altLang="ja-JP" sz="31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1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職業研修チーム</a:t>
            </a:r>
          </a:p>
        </p:txBody>
      </p:sp>
      <p:sp>
        <p:nvSpPr>
          <p:cNvPr id="7" name="四角形: 角を丸くする 1"/>
          <p:cNvSpPr/>
          <p:nvPr/>
        </p:nvSpPr>
        <p:spPr>
          <a:xfrm>
            <a:off x="218777" y="1735162"/>
            <a:ext cx="2085082" cy="1617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国際奉仕</a:t>
            </a:r>
          </a:p>
        </p:txBody>
      </p:sp>
      <p:sp>
        <p:nvSpPr>
          <p:cNvPr id="8" name="四角形: 角を丸くする 7"/>
          <p:cNvSpPr/>
          <p:nvPr/>
        </p:nvSpPr>
        <p:spPr>
          <a:xfrm>
            <a:off x="187524" y="3735412"/>
            <a:ext cx="2083966" cy="1618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社会奉仕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ロータリー</a:t>
            </a: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財団の補助金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制度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地区補助金の地区要件</a:t>
            </a:r>
          </a:p>
          <a:p>
            <a:pPr eaLnBrk="1" hangingPunct="1">
              <a:lnSpc>
                <a:spcPct val="80000"/>
              </a:lnSpc>
            </a:pP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11" name="四角形: 角を丸くする 2"/>
          <p:cNvSpPr/>
          <p:nvPr/>
        </p:nvSpPr>
        <p:spPr>
          <a:xfrm>
            <a:off x="669726" y="1594566"/>
            <a:ext cx="7944074" cy="42561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sym typeface="Tw Cen MT"/>
              </a:rPr>
              <a:t>☑</a:t>
            </a: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重点分野を問わない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☑ </a:t>
            </a:r>
            <a:r>
              <a:rPr lang="ja-JP" altLang="en-US" sz="2500" u="sng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</a:t>
            </a:r>
            <a:r>
              <a:rPr lang="ja-JP" altLang="en-US" sz="25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総額</a:t>
            </a:r>
            <a:r>
              <a:rPr lang="en-US" altLang="ja-JP" sz="2500" u="sng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sz="25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万円以上</a:t>
            </a:r>
            <a:endParaRPr lang="en-US" altLang="ja-JP" sz="2500" u="sng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☑ </a:t>
            </a:r>
            <a:r>
              <a:rPr lang="ja-JP" altLang="en-US" sz="2500" u="sng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地区補助金</a:t>
            </a:r>
            <a:r>
              <a:rPr lang="ja-JP" altLang="en-US" sz="25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申請額は</a:t>
            </a:r>
            <a:r>
              <a:rPr lang="en-US" altLang="ja-JP" sz="25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5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25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25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sz="2500" u="sng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</a:t>
            </a:r>
            <a:r>
              <a:rPr lang="ja-JP" altLang="en-US" sz="25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ただし</a:t>
            </a:r>
            <a:r>
              <a:rPr lang="ja-JP" altLang="en-US" sz="2500" u="sng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クラブは</a:t>
            </a:r>
            <a:r>
              <a:rPr lang="ja-JP" altLang="en-US" sz="25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補助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金申請額と</a:t>
            </a:r>
            <a:r>
              <a:rPr lang="ja-JP" altLang="en-US" sz="25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同額</a:t>
            </a:r>
            <a:r>
              <a:rPr lang="ja-JP" altLang="en-US" sz="2500" u="sng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以上負担</a:t>
            </a:r>
            <a:endParaRPr lang="en-US" altLang="ja-JP" sz="2500" u="sng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・・年次基金寄付実績で補助金減額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☑ 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ロータリーの無い国で実施可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☑ 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地区申請書式を使用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グラフィックス 7" descr="ピン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6" y="1273097"/>
            <a:ext cx="642938" cy="642938"/>
          </a:xfrm>
          <a:prstGeom prst="rect">
            <a:avLst/>
          </a:prstGeom>
        </p:spPr>
      </p:pic>
      <p:sp>
        <p:nvSpPr>
          <p:cNvPr id="13" name="吹き出し: 角を丸めた四角形 6"/>
          <p:cNvSpPr/>
          <p:nvPr/>
        </p:nvSpPr>
        <p:spPr>
          <a:xfrm>
            <a:off x="1423170" y="1908168"/>
            <a:ext cx="7656090" cy="1192113"/>
          </a:xfrm>
          <a:prstGeom prst="wedgeRoundRectCallout">
            <a:avLst>
              <a:gd name="adj1" fmla="val -13330"/>
              <a:gd name="adj2" fmla="val -981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申請受付は</a:t>
            </a:r>
            <a:r>
              <a:rPr kumimoji="1"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プロジェクトの実施は</a:t>
            </a:r>
            <a:r>
              <a:rPr kumimoji="1"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月以降（計画年度・実行年度）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吹き出し: 角を丸めた四角形 8"/>
          <p:cNvSpPr/>
          <p:nvPr/>
        </p:nvSpPr>
        <p:spPr>
          <a:xfrm>
            <a:off x="3085207" y="4759024"/>
            <a:ext cx="3526111" cy="485551"/>
          </a:xfrm>
          <a:prstGeom prst="wedgeRoundRectCallout">
            <a:avLst>
              <a:gd name="adj1" fmla="val -13330"/>
              <a:gd name="adj2" fmla="val -981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前年度寄付実績 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$150/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グローバル補助金の要件</a:t>
            </a: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8" name="四角形: 角を丸くする 2"/>
          <p:cNvSpPr/>
          <p:nvPr/>
        </p:nvSpPr>
        <p:spPr>
          <a:xfrm>
            <a:off x="337095" y="1371277"/>
            <a:ext cx="7917285" cy="42862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sym typeface="Tw Cen MT"/>
              </a:rPr>
              <a:t>☑</a:t>
            </a: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25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5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重点分野</a:t>
            </a:r>
            <a:endParaRPr lang="en-US" altLang="ja-JP" sz="25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☑ </a:t>
            </a:r>
            <a:r>
              <a:rPr lang="ja-JP" altLang="en-US" sz="25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総額</a:t>
            </a:r>
            <a:r>
              <a:rPr lang="en-US" altLang="ja-JP" sz="25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30,000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ドル以上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☑ 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実施国と援助国のロータリーが代表提唱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・・・ベトナム除く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☑ 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成果が測定可能で</a:t>
            </a:r>
            <a:r>
              <a:rPr lang="ja-JP" altLang="en-US" sz="25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継続性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がある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☑ 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補助金センター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」から（オンライン）で申請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グラフィックス 7" descr="ピン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6" y="1173707"/>
            <a:ext cx="642938" cy="642938"/>
          </a:xfrm>
          <a:prstGeom prst="rect">
            <a:avLst/>
          </a:prstGeom>
        </p:spPr>
      </p:pic>
      <p:sp>
        <p:nvSpPr>
          <p:cNvPr id="15" name="吹き出し: 角を丸めた四角形 10"/>
          <p:cNvSpPr/>
          <p:nvPr/>
        </p:nvSpPr>
        <p:spPr>
          <a:xfrm>
            <a:off x="2744763" y="1615727"/>
            <a:ext cx="5621238" cy="1153046"/>
          </a:xfrm>
          <a:prstGeom prst="wedgeRoundRectCallout">
            <a:avLst>
              <a:gd name="adj1" fmla="val -37477"/>
              <a:gd name="adj2" fmla="val -949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申請は年度内いつでも可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地区財団活動資金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(DDF)</a:t>
            </a:r>
            <a:r>
              <a:rPr kumimoji="1" lang="ja-JP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が枯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渇する場合もある</a:t>
            </a:r>
          </a:p>
        </p:txBody>
      </p:sp>
      <p:sp>
        <p:nvSpPr>
          <p:cNvPr id="16" name="吹き出し: 角を丸めた四角形 6"/>
          <p:cNvSpPr/>
          <p:nvPr/>
        </p:nvSpPr>
        <p:spPr>
          <a:xfrm>
            <a:off x="3312915" y="5597251"/>
            <a:ext cx="4574232" cy="1153046"/>
          </a:xfrm>
          <a:prstGeom prst="wedgeRoundRectCallout">
            <a:avLst>
              <a:gd name="adj1" fmla="val -37477"/>
              <a:gd name="adj2" fmla="val -949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グローバル補助金 ⇒ ロータリー財団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地区財団活動資金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(DDF)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⇒ 地区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グローバル補助金立案の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ポイント　①</a:t>
            </a:r>
            <a:endParaRPr lang="en-US" altLang="ja-JP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　　　　　　“</a:t>
            </a:r>
            <a:r>
              <a:rPr lang="en-US" altLang="ja-JP" sz="3600" b="1" dirty="0" smtClean="0">
                <a:solidFill>
                  <a:schemeClr val="bg1"/>
                </a:solidFill>
                <a:latin typeface="MS Mincho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重点分野と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継続性”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11" name="四角形: 角を丸くする 2"/>
          <p:cNvSpPr/>
          <p:nvPr/>
        </p:nvSpPr>
        <p:spPr>
          <a:xfrm>
            <a:off x="669727" y="1534931"/>
            <a:ext cx="3759398" cy="642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重点分野と継続性</a:t>
            </a:r>
            <a:endParaRPr lang="en-US" altLang="ja-JP" sz="25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グラフィックス 7" descr="ピン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6" y="1486935"/>
            <a:ext cx="642938" cy="642938"/>
          </a:xfrm>
          <a:prstGeom prst="rect">
            <a:avLst/>
          </a:prstGeom>
        </p:spPr>
      </p:pic>
      <p:pic>
        <p:nvPicPr>
          <p:cNvPr id="13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1" y="2271631"/>
            <a:ext cx="6853535" cy="111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吹き出し: 角を丸めた四角形 6"/>
          <p:cNvSpPr/>
          <p:nvPr/>
        </p:nvSpPr>
        <p:spPr>
          <a:xfrm>
            <a:off x="945431" y="3828746"/>
            <a:ext cx="3626569" cy="606102"/>
          </a:xfrm>
          <a:prstGeom prst="wedgeRoundRectCallout">
            <a:avLst>
              <a:gd name="adj1" fmla="val -35313"/>
              <a:gd name="adj2" fmla="val -115634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地域の平和リーダーの育成</a:t>
            </a:r>
          </a:p>
        </p:txBody>
      </p:sp>
      <p:pic>
        <p:nvPicPr>
          <p:cNvPr id="17" name="グラフィックス 12" descr="驚いた顔 (塗りつぶし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79" y="1349641"/>
            <a:ext cx="1084957" cy="1086074"/>
          </a:xfrm>
          <a:prstGeom prst="rect">
            <a:avLst/>
          </a:prstGeom>
        </p:spPr>
      </p:pic>
      <p:pic>
        <p:nvPicPr>
          <p:cNvPr id="18" name="グラフィックス 18" descr="驚いた顔 (塗りつぶし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32" y="1719107"/>
            <a:ext cx="642938" cy="642938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782465" y="3416863"/>
            <a:ext cx="3846463" cy="1159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0" name="吹き出し: 角を丸めた四角形 11"/>
          <p:cNvSpPr/>
          <p:nvPr/>
        </p:nvSpPr>
        <p:spPr>
          <a:xfrm>
            <a:off x="803672" y="3764005"/>
            <a:ext cx="4916910" cy="1598414"/>
          </a:xfrm>
          <a:prstGeom prst="wedgeRoundRectCallout">
            <a:avLst>
              <a:gd name="adj1" fmla="val -11997"/>
              <a:gd name="adj2" fmla="val -70038"/>
              <a:gd name="adj3" fmla="val 16667"/>
            </a:avLst>
          </a:prstGeom>
          <a:solidFill>
            <a:schemeClr val="bg1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 </a:t>
            </a:r>
            <a:r>
              <a:rPr kumimoji="1" lang="ja-JP" altLang="en-US" sz="20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機器購入のみのプロジェクト</a:t>
            </a:r>
            <a:endParaRPr kumimoji="1" lang="en-US" altLang="ja-JP" sz="20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 </a:t>
            </a:r>
            <a:r>
              <a:rPr kumimoji="1" lang="ja-JP" altLang="en-US" sz="20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地元のインフラに対応していない機器</a:t>
            </a:r>
            <a:endParaRPr kumimoji="1" lang="en-US" altLang="ja-JP" sz="20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 </a:t>
            </a:r>
            <a:r>
              <a:rPr kumimoji="1" lang="ja-JP" altLang="en-US" sz="20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教育的支援プログラムを含まない</a:t>
            </a:r>
            <a:endParaRPr kumimoji="1" lang="en-US" altLang="ja-JP" sz="20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69727" y="3399005"/>
            <a:ext cx="5342186" cy="220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2" name="吹き出し: 角を丸めた四角形 14"/>
          <p:cNvSpPr/>
          <p:nvPr/>
        </p:nvSpPr>
        <p:spPr>
          <a:xfrm>
            <a:off x="1570509" y="3742797"/>
            <a:ext cx="5875734" cy="1611809"/>
          </a:xfrm>
          <a:prstGeom prst="wedgeRoundRectCallout">
            <a:avLst>
              <a:gd name="adj1" fmla="val -11997"/>
              <a:gd name="adj2" fmla="val -700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kumimoji="1"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水設備や衛生設備の提供のみ</a:t>
            </a:r>
            <a:endParaRPr kumimoji="1" lang="en-US" altLang="ja-JP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安全な水と衛生設備の重要性に関する教育</a:t>
            </a:r>
            <a:endParaRPr kumimoji="1" lang="en-US" altLang="ja-JP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受益社会による維持管理や資金調達</a:t>
            </a:r>
            <a:endParaRPr kumimoji="1" lang="en-US" altLang="ja-JP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331640" y="3380029"/>
            <a:ext cx="6365751" cy="215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4" name="吹き出し: 角を丸めた四角形 15"/>
          <p:cNvSpPr/>
          <p:nvPr/>
        </p:nvSpPr>
        <p:spPr>
          <a:xfrm>
            <a:off x="1044773" y="3876742"/>
            <a:ext cx="7889379" cy="1611809"/>
          </a:xfrm>
          <a:prstGeom prst="wedgeRoundRectCallout">
            <a:avLst>
              <a:gd name="adj1" fmla="val -1053"/>
              <a:gd name="adj2" fmla="val -77004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５歳未満の幼児と妊婦の死亡率と罹患率削減</a:t>
            </a:r>
            <a:endParaRPr kumimoji="1" lang="en-US" altLang="ja-JP" sz="2000" dirty="0"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en-US" altLang="ja-JP" sz="20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医療従事者や地域リーダーへの母子の健康に関する研修</a:t>
            </a:r>
            <a:endParaRPr kumimoji="1" lang="en-US" altLang="ja-JP" sz="2000" dirty="0"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en-US" altLang="ja-JP" sz="20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診療所や産科への医療機器提供（但し妊婦ケアに関する研修要）</a:t>
            </a:r>
            <a:endParaRPr kumimoji="1" lang="en-US" altLang="ja-JP" sz="2000" dirty="0"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921990" y="3417981"/>
            <a:ext cx="8136062" cy="2327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6" name="吹き出し: 角を丸めた四角形 16"/>
          <p:cNvSpPr/>
          <p:nvPr/>
        </p:nvSpPr>
        <p:spPr>
          <a:xfrm>
            <a:off x="2654350" y="3950412"/>
            <a:ext cx="5142384" cy="1855143"/>
          </a:xfrm>
          <a:prstGeom prst="wedgeRoundRectCallout">
            <a:avLst>
              <a:gd name="adj1" fmla="val 15296"/>
              <a:gd name="adj2" fmla="val -78304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初等・中等教育の質の向上</a:t>
            </a:r>
            <a:endParaRPr kumimoji="1" lang="en-US" altLang="ja-JP" sz="2000" dirty="0">
              <a:solidFill>
                <a:srgbClr val="FF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en-US" altLang="ja-JP" sz="20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成人の識字率向上</a:t>
            </a:r>
            <a:endParaRPr kumimoji="1" lang="en-US" altLang="ja-JP" sz="2000" dirty="0">
              <a:solidFill>
                <a:srgbClr val="FF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教材</a:t>
            </a:r>
            <a:endParaRPr kumimoji="1" lang="en-US" altLang="ja-JP" sz="2000" dirty="0">
              <a:solidFill>
                <a:srgbClr val="FF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教育効果を高める支援（教員や父兄）</a:t>
            </a:r>
            <a:endParaRPr kumimoji="1" lang="en-US" altLang="ja-JP" sz="2000" dirty="0">
              <a:solidFill>
                <a:srgbClr val="FF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342927" y="3414631"/>
            <a:ext cx="5629051" cy="253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8" name="吹き出し: 角を丸めた四角形 19"/>
          <p:cNvSpPr/>
          <p:nvPr/>
        </p:nvSpPr>
        <p:spPr>
          <a:xfrm>
            <a:off x="3812977" y="3943715"/>
            <a:ext cx="5142384" cy="2489150"/>
          </a:xfrm>
          <a:prstGeom prst="wedgeRoundRectCallout">
            <a:avLst>
              <a:gd name="adj1" fmla="val 10920"/>
              <a:gd name="adj2" fmla="val -72606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貧しい地域の経済発展</a:t>
            </a:r>
            <a:endParaRPr kumimoji="1"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雇用の創出</a:t>
            </a:r>
            <a:endParaRPr kumimoji="1"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 </a:t>
            </a:r>
            <a:r>
              <a:rPr kumimoji="1"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地域のインフラ構築プロジェクト</a:t>
            </a:r>
            <a:endParaRPr kumimoji="1"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 </a:t>
            </a:r>
            <a:r>
              <a:rPr kumimoji="1"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美化プロジェクト</a:t>
            </a:r>
            <a:endParaRPr kumimoji="1"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kumimoji="1"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コミュニティーセンターの建設や修復</a:t>
            </a:r>
            <a:endParaRPr kumimoji="1"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371599"/>
            <a:ext cx="8665716" cy="53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グローバル補助金立案の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ポイント　②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　　　　　　　　“オンライン申請”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30" name="楕円 4"/>
          <p:cNvSpPr/>
          <p:nvPr/>
        </p:nvSpPr>
        <p:spPr>
          <a:xfrm>
            <a:off x="358582" y="4562495"/>
            <a:ext cx="1930490" cy="60138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1" name="吹き出し: 角を丸めた四角形 7"/>
          <p:cNvSpPr/>
          <p:nvPr/>
        </p:nvSpPr>
        <p:spPr>
          <a:xfrm>
            <a:off x="3216844" y="2520938"/>
            <a:ext cx="4218786" cy="820965"/>
          </a:xfrm>
          <a:prstGeom prst="wedgeRoundRectCallout">
            <a:avLst>
              <a:gd name="adj1" fmla="val -89315"/>
              <a:gd name="adj2" fmla="val 134039"/>
              <a:gd name="adj3" fmla="val 16667"/>
            </a:avLst>
          </a:prstGeom>
          <a:solidFill>
            <a:schemeClr val="bg1"/>
          </a:soli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32145" tIns="32145" rIns="32145" bIns="32145" spcCol="2678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・臨時費</a:t>
            </a:r>
            <a:r>
              <a:rPr lang="en-US" altLang="ja-JP" sz="2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…10</a:t>
            </a:r>
            <a:r>
              <a:rPr lang="ja-JP" altLang="en-US" sz="2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％以下</a:t>
            </a:r>
            <a:endParaRPr lang="en-US" altLang="ja-JP" sz="2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・標識</a:t>
            </a:r>
            <a:r>
              <a:rPr lang="en-US" altLang="ja-JP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US$500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</a:t>
            </a:r>
            <a:endParaRPr lang="ja-JP" altLang="en-US" sz="2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Tw Cen MT"/>
            </a:endParaRPr>
          </a:p>
        </p:txBody>
      </p:sp>
      <p:sp>
        <p:nvSpPr>
          <p:cNvPr id="32" name="吹き出し: 角を丸めた四角形 8"/>
          <p:cNvSpPr/>
          <p:nvPr/>
        </p:nvSpPr>
        <p:spPr>
          <a:xfrm>
            <a:off x="3895295" y="3710142"/>
            <a:ext cx="4135521" cy="446395"/>
          </a:xfrm>
          <a:prstGeom prst="wedgeRoundRectCallout">
            <a:avLst>
              <a:gd name="adj1" fmla="val -86887"/>
              <a:gd name="adj2" fmla="val 108205"/>
              <a:gd name="adj3" fmla="val 16667"/>
            </a:avLst>
          </a:prstGeom>
          <a:solidFill>
            <a:schemeClr val="bg1"/>
          </a:solidFill>
          <a:ln w="15875" cap="flat">
            <a:solidFill>
              <a:schemeClr val="accent1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32145" tIns="32145" rIns="32145" bIns="32145" spcCol="2678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援助国側は寄付額の</a:t>
            </a:r>
            <a:r>
              <a:rPr lang="en-US" altLang="ja-JP" sz="2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30</a:t>
            </a:r>
            <a:r>
              <a:rPr lang="ja-JP" altLang="en-US" sz="2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Tw Cen MT"/>
              </a:rPr>
              <a:t>％以上</a:t>
            </a:r>
          </a:p>
        </p:txBody>
      </p:sp>
    </p:spTree>
    <p:extLst>
      <p:ext uri="{BB962C8B-B14F-4D97-AF65-F5344CB8AC3E}">
        <p14:creationId xmlns:p14="http://schemas.microsoft.com/office/powerpoint/2010/main" val="18354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MS Mincho"/>
              </a:rPr>
              <a:t>グローバル補助金立案のポイント　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③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“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持続可能性”　　</a:t>
            </a:r>
            <a:r>
              <a:rPr lang="en-US" altLang="ja-JP" sz="3600" b="1" dirty="0" smtClean="0">
                <a:solidFill>
                  <a:schemeClr val="bg1"/>
                </a:solidFill>
                <a:latin typeface="MS Mincho"/>
              </a:rPr>
              <a:t>Ⅰ</a:t>
            </a:r>
            <a:r>
              <a:rPr lang="ja-JP" altLang="en-US" sz="3600" b="1" dirty="0" smtClean="0">
                <a:solidFill>
                  <a:schemeClr val="bg1"/>
                </a:solidFill>
                <a:latin typeface="MS Mincho"/>
              </a:rPr>
              <a:t>　プロジェクトの立案</a:t>
            </a: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 smtClean="0">
              <a:solidFill>
                <a:schemeClr val="bg1"/>
              </a:solidFill>
              <a:latin typeface="MS Mincho"/>
            </a:endParaRPr>
          </a:p>
          <a:p>
            <a:pPr eaLnBrk="1" hangingPunct="1">
              <a:lnSpc>
                <a:spcPct val="80000"/>
              </a:lnSpc>
            </a:pPr>
            <a:endParaRPr lang="ja-JP" altLang="en-US" sz="3600" b="1" dirty="0">
              <a:solidFill>
                <a:schemeClr val="bg1"/>
              </a:solidFill>
              <a:latin typeface="MS Mincho"/>
            </a:endParaRPr>
          </a:p>
        </p:txBody>
      </p:sp>
      <p:sp>
        <p:nvSpPr>
          <p:cNvPr id="8" name="四角形: 角を丸くする 2"/>
          <p:cNvSpPr/>
          <p:nvPr/>
        </p:nvSpPr>
        <p:spPr>
          <a:xfrm>
            <a:off x="669727" y="4301067"/>
            <a:ext cx="7916168" cy="15714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プロジェクトの立案：</a:t>
            </a:r>
            <a:endParaRPr lang="en-US" altLang="ja-JP" sz="12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ニーズ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をどのように特定したか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・ニーズへの解決策を見つけるにあたり、受益地域社会の人</a:t>
            </a: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はどの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ように参加したか </a:t>
            </a: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・プロジェクトの立案において、</a:t>
            </a:r>
            <a:r>
              <a:rPr lang="ja-JP" altLang="en-US" sz="1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受益地域社会の人びと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2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どのよう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に関与したか</a:t>
            </a: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1" y="5960244"/>
            <a:ext cx="1018588" cy="55137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641928" y="2067059"/>
            <a:ext cx="7860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0" b="1" dirty="0" smtClean="0">
                <a:solidFill>
                  <a:srgbClr val="FF0000"/>
                </a:solidFill>
                <a:latin typeface="MS Mincho"/>
                <a:cs typeface="MS Mincho"/>
              </a:rPr>
              <a:t>ニーズ</a:t>
            </a:r>
            <a:endParaRPr lang="ja-JP" sz="12000" b="1" dirty="0" smtClean="0">
              <a:solidFill>
                <a:srgbClr val="FF0000"/>
              </a:solidFill>
              <a:latin typeface="MS Mincho"/>
              <a:cs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7491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410</TotalTime>
  <Words>744</Words>
  <Application>Microsoft Office PowerPoint</Application>
  <PresentationFormat>画面に合わせる (4:3)</PresentationFormat>
  <Paragraphs>158</Paragraphs>
  <Slides>16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LeadDev-Master_2013-NEW</vt:lpstr>
      <vt:lpstr>1_Custom Design</vt:lpstr>
      <vt:lpstr>2_Custom Design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今西良介</cp:lastModifiedBy>
  <cp:revision>85</cp:revision>
  <cp:lastPrinted>2013-06-19T15:45:56Z</cp:lastPrinted>
  <dcterms:created xsi:type="dcterms:W3CDTF">2014-10-24T15:47:10Z</dcterms:created>
  <dcterms:modified xsi:type="dcterms:W3CDTF">2017-08-28T07:06:35Z</dcterms:modified>
</cp:coreProperties>
</file>