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8" r:id="rId3"/>
    <p:sldId id="357" r:id="rId4"/>
    <p:sldId id="344" r:id="rId5"/>
    <p:sldId id="348" r:id="rId6"/>
    <p:sldId id="353" r:id="rId7"/>
    <p:sldId id="338" r:id="rId8"/>
    <p:sldId id="346" r:id="rId9"/>
    <p:sldId id="347" r:id="rId10"/>
    <p:sldId id="354" r:id="rId11"/>
    <p:sldId id="351" r:id="rId12"/>
    <p:sldId id="343" r:id="rId13"/>
    <p:sldId id="352" r:id="rId14"/>
    <p:sldId id="350" r:id="rId15"/>
    <p:sldId id="355" r:id="rId16"/>
    <p:sldId id="339" r:id="rId17"/>
    <p:sldId id="356" r:id="rId18"/>
  </p:sldIdLst>
  <p:sldSz cx="13004800" cy="97536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  <a:srgbClr val="0066FF"/>
    <a:srgbClr val="FF0000"/>
    <a:srgbClr val="000000"/>
    <a:srgbClr val="FF9900"/>
    <a:srgbClr val="FFEBFF"/>
    <a:srgbClr val="FFCCFF"/>
    <a:srgbClr val="FF0066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E0F8"/>
          </a:solidFill>
        </a:fill>
      </a:tcStyle>
    </a:wholeTbl>
    <a:band2H>
      <a:tcTxStyle/>
      <a:tcStyle>
        <a:tcBdr/>
        <a:fill>
          <a:solidFill>
            <a:srgbClr val="E7F0FC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8E9D0"/>
          </a:solidFill>
        </a:fill>
      </a:tcStyle>
    </a:wholeTbl>
    <a:band2H>
      <a:tcTxStyle/>
      <a:tcStyle>
        <a:tcBdr/>
        <a:fill>
          <a:solidFill>
            <a:srgbClr val="EDF4E9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D1EE"/>
          </a:solidFill>
        </a:fill>
      </a:tcStyle>
    </a:wholeTbl>
    <a:band2H>
      <a:tcTxStyle/>
      <a:tcStyle>
        <a:tcBdr/>
        <a:fill>
          <a:solidFill>
            <a:srgbClr val="F0E9F7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2" autoAdjust="0"/>
    <p:restoredTop sz="93664" autoAdjust="0"/>
  </p:normalViewPr>
  <p:slideViewPr>
    <p:cSldViewPr snapToGrid="0">
      <p:cViewPr varScale="1">
        <p:scale>
          <a:sx n="43" d="100"/>
          <a:sy n="43" d="100"/>
        </p:scale>
        <p:origin x="9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r>
              <a:rPr kumimoji="1" lang="en-US" altLang="ja-JP"/>
              <a:t>17-18 </a:t>
            </a:r>
            <a:r>
              <a:rPr kumimoji="1" lang="ja-JP" altLang="en-US"/>
              <a:t>財団・国際奉仕 合同研修会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r>
              <a:rPr kumimoji="1" lang="en-US" altLang="ja-JP"/>
              <a:t>2017.07.06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r>
              <a:rPr kumimoji="1" lang="en-US" altLang="ja-JP"/>
              <a:t>RID2660 </a:t>
            </a:r>
            <a:r>
              <a:rPr kumimoji="1" lang="ja-JP" altLang="en-US"/>
              <a:t>地区財団委員会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C7E9211F-8CF2-44C5-9D1D-9C57900FA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4207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</p:spPr>
        <p:txBody>
          <a:bodyPr lIns="95463" tIns="47732" rIns="95463" bIns="47732"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46574" y="4861442"/>
            <a:ext cx="5206154" cy="4605576"/>
          </a:xfrm>
          <a:prstGeom prst="rect">
            <a:avLst/>
          </a:prstGeom>
        </p:spPr>
        <p:txBody>
          <a:bodyPr lIns="95463" tIns="47732" rIns="95463" bIns="4773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9687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540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753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95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502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647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1441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0853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5631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30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9727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4350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17095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15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40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48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262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99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97" y="1079398"/>
            <a:ext cx="10046208" cy="574812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387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97" y="6827520"/>
            <a:ext cx="10046208" cy="2405888"/>
          </a:xfrm>
        </p:spPr>
        <p:txBody>
          <a:bodyPr>
            <a:normAutofit/>
          </a:bodyPr>
          <a:lstStyle>
            <a:lvl1pPr marL="0" indent="0" algn="l">
              <a:buNone/>
              <a:defRPr sz="2844" baseline="0">
                <a:solidFill>
                  <a:schemeClr val="tx1">
                    <a:lumMod val="8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844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87680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3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96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5281" y="541867"/>
            <a:ext cx="2641600" cy="83876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541867"/>
            <a:ext cx="8249920" cy="83876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0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0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24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97" y="1079398"/>
            <a:ext cx="10046208" cy="5748122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9387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97" y="6827520"/>
            <a:ext cx="10046208" cy="2405888"/>
          </a:xfrm>
        </p:spPr>
        <p:txBody>
          <a:bodyPr anchor="t">
            <a:normAutofit/>
          </a:bodyPr>
          <a:lstStyle>
            <a:lvl1pPr marL="0" indent="0">
              <a:buNone/>
              <a:defRPr sz="28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87680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33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97" y="2600962"/>
            <a:ext cx="4779264" cy="6188568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4912" y="2600962"/>
            <a:ext cx="4779264" cy="6188568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778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97" y="2442219"/>
            <a:ext cx="4779264" cy="104038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560" b="0">
                <a:solidFill>
                  <a:schemeClr val="tx2"/>
                </a:solidFill>
              </a:defRPr>
            </a:lvl1pPr>
            <a:lvl2pPr marL="650230" indent="0">
              <a:buNone/>
              <a:defRPr sz="2560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97" y="3566293"/>
            <a:ext cx="4779264" cy="5211947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41415" y="2442219"/>
            <a:ext cx="4785766" cy="104038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2560" b="0" kern="1200" spc="14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30046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84"/>
              </a:spcAft>
              <a:buClr>
                <a:schemeClr val="accent1"/>
              </a:buClr>
              <a:buSzPct val="8000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4912" y="3566293"/>
            <a:ext cx="4779264" cy="5211947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20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11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54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2"/>
            <a:ext cx="3413760" cy="2275836"/>
          </a:xfrm>
        </p:spPr>
        <p:txBody>
          <a:bodyPr anchor="b">
            <a:normAutofit/>
          </a:bodyPr>
          <a:lstStyle>
            <a:lvl1pPr>
              <a:defRPr sz="3982" b="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551" y="975360"/>
            <a:ext cx="6484338" cy="7802880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86291"/>
            <a:ext cx="3413760" cy="5418668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138"/>
              </a:spcBef>
              <a:buNone/>
              <a:defRPr sz="1849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034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61013"/>
            <a:ext cx="12045696" cy="24925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477760"/>
            <a:ext cx="10647680" cy="1300480"/>
          </a:xfrm>
        </p:spPr>
        <p:txBody>
          <a:bodyPr anchor="b">
            <a:normAutofit/>
          </a:bodyPr>
          <a:lstStyle>
            <a:lvl1pPr>
              <a:defRPr sz="3982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2045696" cy="7294468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8687773"/>
            <a:ext cx="10647680" cy="849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849">
                <a:solidFill>
                  <a:schemeClr val="bg1">
                    <a:lumMod val="85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928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72544" y="0"/>
            <a:ext cx="1040384" cy="9753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97" y="520192"/>
            <a:ext cx="10338816" cy="1885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97" y="2600962"/>
            <a:ext cx="9168384" cy="618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1138071" y="1485053"/>
            <a:ext cx="2709332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45963" y="5819987"/>
            <a:ext cx="509354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5056" y="8778242"/>
            <a:ext cx="975360" cy="844409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455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24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kumimoji="1" sz="5689" kern="1200" spc="-7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lnSpc>
          <a:spcPct val="95000"/>
        </a:lnSpc>
        <a:spcBef>
          <a:spcPts val="1991"/>
        </a:spcBef>
        <a:spcAft>
          <a:spcPts val="284"/>
        </a:spcAft>
        <a:buClr>
          <a:schemeClr val="accent1"/>
        </a:buClr>
        <a:buSzPct val="80000"/>
        <a:buFont typeface="Arial" pitchFamily="34" charset="0"/>
        <a:buChar char="•"/>
        <a:defRPr kumimoji="1" sz="2560" kern="1200" spc="14" baseline="0">
          <a:solidFill>
            <a:schemeClr val="tx1"/>
          </a:solidFill>
          <a:latin typeface="+mn-lt"/>
          <a:ea typeface="+mn-ea"/>
          <a:cs typeface="+mn-cs"/>
        </a:defRPr>
      </a:lvl1pPr>
      <a:lvl2pPr marL="650230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kumimoji="1" sz="227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40368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kumimoji="1"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0506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kumimoji="1"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0644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kumimoji="1"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7552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kumimoji="1"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70218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kumimoji="1"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12884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kumimoji="1"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55550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kumimoji="1"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05006E6-FBF7-40B2-BECA-570159E57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10654"/>
              </p:ext>
            </p:extLst>
          </p:nvPr>
        </p:nvGraphicFramePr>
        <p:xfrm>
          <a:off x="1182808" y="724972"/>
          <a:ext cx="10822248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224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44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ロータリー財団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7C2F7F70-EE0F-4D29-B27C-24EA06ABF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16" y="7756486"/>
            <a:ext cx="3831308" cy="144396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E54FC0-BA27-41AB-8153-D241F69FC5C3}"/>
              </a:ext>
            </a:extLst>
          </p:cNvPr>
          <p:cNvSpPr txBox="1"/>
          <p:nvPr/>
        </p:nvSpPr>
        <p:spPr>
          <a:xfrm>
            <a:off x="1182808" y="1530317"/>
            <a:ext cx="1082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2017-18 RID2660 </a:t>
            </a:r>
            <a:r>
              <a:rPr kumimoji="1" lang="ja-JP" altLang="en-US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地区財団セミナー　　</a:t>
            </a:r>
            <a:r>
              <a:rPr kumimoji="1" lang="en-US" altLang="ja-JP" sz="28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Sep.2, 2017</a:t>
            </a:r>
            <a:endParaRPr kumimoji="1" lang="ja-JP" altLang="en-US" sz="32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8" name="Picture 4" descr="「The Rotary Foundation doing good」の画像検索結果">
            <a:extLst>
              <a:ext uri="{FF2B5EF4-FFF2-40B4-BE49-F238E27FC236}">
                <a16:creationId xmlns:a16="http://schemas.microsoft.com/office/drawing/2014/main" id="{D0E69E74-7904-424B-BCBD-86B30B14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32" y="2523744"/>
            <a:ext cx="6541316" cy="4818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5AFAE3-0D26-431B-91C2-7B111A26DA64}"/>
              </a:ext>
            </a:extLst>
          </p:cNvPr>
          <p:cNvSpPr txBox="1"/>
          <p:nvPr/>
        </p:nvSpPr>
        <p:spPr>
          <a:xfrm>
            <a:off x="1182808" y="8171802"/>
            <a:ext cx="704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32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地区財団委員会　</a:t>
            </a:r>
            <a:r>
              <a:rPr kumimoji="1" lang="ja-JP" altLang="en-US" sz="2800" spc="-100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宮里 唯子</a:t>
            </a:r>
            <a:r>
              <a:rPr kumimoji="1" lang="en-US" altLang="ja-JP" sz="2800" spc="-100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sz="2800" spc="-100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茨木西</a:t>
            </a:r>
            <a:r>
              <a:rPr kumimoji="1" lang="en-US" altLang="ja-JP" sz="2800" spc="-100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RC</a:t>
            </a:r>
            <a:endParaRPr kumimoji="1" lang="ja-JP" altLang="en-US" sz="2800" spc="-100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1" y="2616128"/>
            <a:ext cx="12445738" cy="674494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0C40506-4EAD-49CD-B4B1-58D328AB7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303FBAF-19A8-4AEE-B101-803E7443F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62071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財団の財務報告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3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16353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財団の財務報告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C07CDDA9-0078-49E0-87F7-C6D025DD1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418" y="2245854"/>
            <a:ext cx="3544619" cy="45755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85E35CA-369F-45D5-9CFB-6F8B697BDFD5}"/>
              </a:ext>
            </a:extLst>
          </p:cNvPr>
          <p:cNvSpPr/>
          <p:nvPr/>
        </p:nvSpPr>
        <p:spPr>
          <a:xfrm>
            <a:off x="347471" y="2410446"/>
            <a:ext cx="8855456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3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監査済財務諸表</a:t>
            </a:r>
          </a:p>
          <a:p>
            <a:pPr>
              <a:lnSpc>
                <a:spcPts val="53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確定申告</a:t>
            </a:r>
          </a:p>
          <a:p>
            <a:pPr>
              <a:lnSpc>
                <a:spcPts val="53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投資情報</a:t>
            </a:r>
          </a:p>
          <a:p>
            <a:pPr>
              <a:lnSpc>
                <a:spcPts val="53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これまでの投資収益</a:t>
            </a:r>
          </a:p>
          <a:p>
            <a:pPr>
              <a:lnSpc>
                <a:spcPts val="53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投資理念に関するステートメント</a:t>
            </a:r>
          </a:p>
          <a:p>
            <a:pPr>
              <a:lnSpc>
                <a:spcPts val="53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管理委員の経費</a:t>
            </a:r>
          </a:p>
          <a:p>
            <a:pPr>
              <a:lnSpc>
                <a:spcPts val="53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ロータリー財団の予算</a:t>
            </a:r>
          </a:p>
          <a:p>
            <a:pPr>
              <a:lnSpc>
                <a:spcPts val="53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ロータリー財団の財務報告（過去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年間）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3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その他の財務資料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18121C-0475-494A-8AAF-ECCA6FEEB024}"/>
              </a:ext>
            </a:extLst>
          </p:cNvPr>
          <p:cNvSpPr txBox="1"/>
          <p:nvPr/>
        </p:nvSpPr>
        <p:spPr>
          <a:xfrm>
            <a:off x="9202927" y="7131133"/>
            <a:ext cx="3050114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財団年次報告書</a:t>
            </a:r>
          </a:p>
        </p:txBody>
      </p:sp>
    </p:spTree>
    <p:extLst>
      <p:ext uri="{BB962C8B-B14F-4D97-AF65-F5344CB8AC3E}">
        <p14:creationId xmlns:p14="http://schemas.microsoft.com/office/powerpoint/2010/main" val="40052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39333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財団の評価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972A2FCB-83B7-4B3E-926A-A549C1508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7" y="4421314"/>
            <a:ext cx="11658600" cy="3800475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C62869B-1C78-4A9F-A17E-6764CB0EC053}"/>
              </a:ext>
            </a:extLst>
          </p:cNvPr>
          <p:cNvSpPr/>
          <p:nvPr/>
        </p:nvSpPr>
        <p:spPr>
          <a:xfrm>
            <a:off x="642437" y="2611801"/>
            <a:ext cx="7044436" cy="1133856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チャリティー・ナビゲーター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593290EF-76AA-4F16-BB43-A7C79AABE020}"/>
              </a:ext>
            </a:extLst>
          </p:cNvPr>
          <p:cNvSpPr/>
          <p:nvPr/>
        </p:nvSpPr>
        <p:spPr>
          <a:xfrm>
            <a:off x="2670048" y="7607808"/>
            <a:ext cx="9272016" cy="1499616"/>
          </a:xfrm>
          <a:prstGeom prst="wedgeRoundRectCallout">
            <a:avLst>
              <a:gd name="adj1" fmla="val -46418"/>
              <a:gd name="adj2" fmla="val -152284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財政面の健全性・説明責任と透明性・結果報告</a:t>
            </a:r>
          </a:p>
        </p:txBody>
      </p:sp>
    </p:spTree>
    <p:extLst>
      <p:ext uri="{BB962C8B-B14F-4D97-AF65-F5344CB8AC3E}">
        <p14:creationId xmlns:p14="http://schemas.microsoft.com/office/powerpoint/2010/main" val="34036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14276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ロータリー平和フェローシップ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B8B3BC67-2401-426A-948E-B6723CBE6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20253"/>
              </p:ext>
            </p:extLst>
          </p:nvPr>
        </p:nvGraphicFramePr>
        <p:xfrm>
          <a:off x="1188720" y="2183707"/>
          <a:ext cx="10566000" cy="6480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41500">
                  <a:extLst>
                    <a:ext uri="{9D8B030D-6E8A-4147-A177-3AD203B41FA5}">
                      <a16:colId xmlns:a16="http://schemas.microsoft.com/office/drawing/2014/main" val="3011359109"/>
                    </a:ext>
                  </a:extLst>
                </a:gridCol>
                <a:gridCol w="2641500">
                  <a:extLst>
                    <a:ext uri="{9D8B030D-6E8A-4147-A177-3AD203B41FA5}">
                      <a16:colId xmlns:a16="http://schemas.microsoft.com/office/drawing/2014/main" val="57436947"/>
                    </a:ext>
                  </a:extLst>
                </a:gridCol>
                <a:gridCol w="2641500">
                  <a:extLst>
                    <a:ext uri="{9D8B030D-6E8A-4147-A177-3AD203B41FA5}">
                      <a16:colId xmlns:a16="http://schemas.microsoft.com/office/drawing/2014/main" val="1725282368"/>
                    </a:ext>
                  </a:extLst>
                </a:gridCol>
                <a:gridCol w="2641500">
                  <a:extLst>
                    <a:ext uri="{9D8B030D-6E8A-4147-A177-3AD203B41FA5}">
                      <a16:colId xmlns:a16="http://schemas.microsoft.com/office/drawing/2014/main" val="15923716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600" b="1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地区</a:t>
                      </a:r>
                      <a:endParaRPr lang="ja-JP" altLang="en-US" sz="3600" b="1" i="0" u="none" strike="noStrike" dirty="0">
                        <a:solidFill>
                          <a:srgbClr val="00206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600" b="1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人数</a:t>
                      </a:r>
                      <a:endParaRPr lang="ja-JP" altLang="en-US" sz="3600" b="1" i="0" u="none" strike="noStrike" dirty="0">
                        <a:solidFill>
                          <a:srgbClr val="00206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600" b="1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地区</a:t>
                      </a:r>
                      <a:endParaRPr lang="ja-JP" altLang="en-US" sz="3600" b="1" i="0" u="none" strike="noStrike" dirty="0">
                        <a:solidFill>
                          <a:srgbClr val="00206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600" b="1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人数</a:t>
                      </a:r>
                      <a:endParaRPr lang="ja-JP" altLang="en-US" sz="3600" b="1" i="0" u="none" strike="noStrike" dirty="0">
                        <a:solidFill>
                          <a:srgbClr val="00206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64702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2550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2680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9932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2570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2710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endParaRPr lang="en-US" altLang="ja-JP" sz="36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0984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2580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lang="en-US" altLang="ja-JP" sz="36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2750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endParaRPr lang="en-US" altLang="ja-JP" sz="36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60037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2590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2760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28266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2630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2770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77748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2650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2780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68593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b="1" u="none" strike="noStrike" dirty="0">
                          <a:solidFill>
                            <a:srgbClr val="C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2660</a:t>
                      </a:r>
                      <a:endParaRPr lang="en-US" altLang="ja-JP" sz="3600" b="1" i="0" u="none" strike="noStrike" dirty="0">
                        <a:solidFill>
                          <a:srgbClr val="C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b="1" u="none" strike="noStrike" dirty="0">
                          <a:solidFill>
                            <a:srgbClr val="C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lang="en-US" altLang="ja-JP" sz="3600" b="1" i="0" u="none" strike="noStrike" dirty="0">
                        <a:solidFill>
                          <a:srgbClr val="C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2790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endParaRPr lang="en-US" altLang="ja-JP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92482"/>
                  </a:ext>
                </a:extLst>
              </a:tr>
              <a:tr h="7200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36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合計</a:t>
                      </a:r>
                      <a:endParaRPr lang="en-US" sz="36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ja-JP" sz="3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ja-JP" sz="3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36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33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171386"/>
                  </a:ext>
                </a:extLst>
              </a:tr>
            </a:tbl>
          </a:graphicData>
        </a:graphic>
      </p:graphicFrame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9541276-A042-493E-B46D-6D022C4BC1ED}"/>
              </a:ext>
            </a:extLst>
          </p:cNvPr>
          <p:cNvSpPr/>
          <p:nvPr/>
        </p:nvSpPr>
        <p:spPr>
          <a:xfrm rot="10800000" flipV="1">
            <a:off x="8803714" y="2852377"/>
            <a:ext cx="1748462" cy="1074205"/>
          </a:xfrm>
          <a:prstGeom prst="wedgeRoundRectCallout">
            <a:avLst>
              <a:gd name="adj1" fmla="val 75770"/>
              <a:gd name="adj2" fmla="val 98035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kumimoji="1" lang="ja-JP" altLang="en-US" sz="3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6F28E243-7EE1-4DED-965B-5E059386923A}"/>
              </a:ext>
            </a:extLst>
          </p:cNvPr>
          <p:cNvSpPr/>
          <p:nvPr/>
        </p:nvSpPr>
        <p:spPr>
          <a:xfrm rot="10800000" flipV="1">
            <a:off x="9169474" y="4057093"/>
            <a:ext cx="1748462" cy="1076316"/>
          </a:xfrm>
          <a:prstGeom prst="wedgeRoundRectCallout">
            <a:avLst>
              <a:gd name="adj1" fmla="val 84138"/>
              <a:gd name="adj2" fmla="val 84442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kumimoji="1" lang="ja-JP" altLang="en-US" sz="3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愛知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0087F54A-051E-47AC-AF22-800D135EE11A}"/>
              </a:ext>
            </a:extLst>
          </p:cNvPr>
          <p:cNvSpPr/>
          <p:nvPr/>
        </p:nvSpPr>
        <p:spPr>
          <a:xfrm rot="10800000" flipV="1">
            <a:off x="9677945" y="5263921"/>
            <a:ext cx="2495076" cy="1020766"/>
          </a:xfrm>
          <a:prstGeom prst="wedgeRoundRectCallout">
            <a:avLst>
              <a:gd name="adj1" fmla="val 97600"/>
              <a:gd name="adj2" fmla="val 56828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kumimoji="1" lang="ja-JP" altLang="en-US" sz="3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埼玉南東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267BC54F-ED37-476E-861D-B2059B0A68DC}"/>
              </a:ext>
            </a:extLst>
          </p:cNvPr>
          <p:cNvSpPr/>
          <p:nvPr/>
        </p:nvSpPr>
        <p:spPr>
          <a:xfrm rot="10800000" flipV="1">
            <a:off x="3748879" y="3794360"/>
            <a:ext cx="1748462" cy="1048455"/>
          </a:xfrm>
          <a:prstGeom prst="wedgeRoundRectCallout">
            <a:avLst>
              <a:gd name="adj1" fmla="val 75770"/>
              <a:gd name="adj2" fmla="val 98035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kumimoji="1" lang="ja-JP" altLang="en-US" sz="3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神奈川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44FFBD8F-DBB7-4B94-B05C-9CC83CBB26F9}"/>
              </a:ext>
            </a:extLst>
          </p:cNvPr>
          <p:cNvSpPr/>
          <p:nvPr/>
        </p:nvSpPr>
        <p:spPr>
          <a:xfrm rot="10800000" flipV="1">
            <a:off x="5994709" y="8117242"/>
            <a:ext cx="2495076" cy="1020766"/>
          </a:xfrm>
          <a:prstGeom prst="wedgeRoundRectCallout">
            <a:avLst>
              <a:gd name="adj1" fmla="val 74878"/>
              <a:gd name="adj2" fmla="val -88291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kumimoji="1" lang="ja-JP" altLang="en-US" sz="36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1" lang="en-US" altLang="ja-JP" sz="36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36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期生</a:t>
            </a:r>
          </a:p>
        </p:txBody>
      </p:sp>
    </p:spTree>
    <p:extLst>
      <p:ext uri="{BB962C8B-B14F-4D97-AF65-F5344CB8AC3E}">
        <p14:creationId xmlns:p14="http://schemas.microsoft.com/office/powerpoint/2010/main" val="21041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29028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2016-17 </a:t>
                      </a:r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グローバル補助金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5B8E26E-88D2-4FFF-8ADC-B65E06148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58109"/>
              </p:ext>
            </p:extLst>
          </p:nvPr>
        </p:nvGraphicFramePr>
        <p:xfrm>
          <a:off x="709037" y="2846380"/>
          <a:ext cx="11592000" cy="57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9000">
                  <a:extLst>
                    <a:ext uri="{9D8B030D-6E8A-4147-A177-3AD203B41FA5}">
                      <a16:colId xmlns:a16="http://schemas.microsoft.com/office/drawing/2014/main" val="2203673687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984143504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1914281463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460531023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490823618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1594956385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625044397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1058496892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ゾーン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地区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人道的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人道的</a:t>
                      </a:r>
                      <a:r>
                        <a:rPr kumimoji="1" lang="en-US" altLang="ja-JP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+VTT</a:t>
                      </a:r>
                      <a:endParaRPr kumimoji="1" lang="ja-JP" altLang="en-US" sz="3200" b="1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奨学金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VTT</a:t>
                      </a:r>
                      <a:endParaRPr kumimoji="1" lang="ja-JP" altLang="en-US" sz="3200" b="1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合計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累計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233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2750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36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96645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2820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587107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rgbClr val="C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2660</a:t>
                      </a:r>
                      <a:endParaRPr kumimoji="1" lang="ja-JP" altLang="en-US" sz="3200" b="1" dirty="0">
                        <a:solidFill>
                          <a:srgbClr val="C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rgbClr val="C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endParaRPr kumimoji="1" lang="ja-JP" altLang="en-US" sz="3200" b="1" dirty="0">
                        <a:solidFill>
                          <a:srgbClr val="C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 dirty="0">
                        <a:solidFill>
                          <a:srgbClr val="C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rgbClr val="C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kumimoji="1" lang="ja-JP" altLang="en-US" sz="3200" b="1" dirty="0">
                        <a:solidFill>
                          <a:srgbClr val="C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 dirty="0">
                        <a:solidFill>
                          <a:srgbClr val="C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rgbClr val="C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endParaRPr kumimoji="1" lang="ja-JP" altLang="en-US" sz="3200" b="1" dirty="0">
                        <a:solidFill>
                          <a:srgbClr val="C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rgbClr val="C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31</a:t>
                      </a:r>
                      <a:endParaRPr kumimoji="1" lang="ja-JP" altLang="en-US" sz="3200" b="1" dirty="0">
                        <a:solidFill>
                          <a:srgbClr val="C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8075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1-3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全地区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46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355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342807"/>
                  </a:ext>
                </a:extLst>
              </a:tr>
            </a:tbl>
          </a:graphicData>
        </a:graphic>
      </p:graphicFrame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AF283C89-3EF3-47E5-97EC-62EDBE9658A1}"/>
              </a:ext>
            </a:extLst>
          </p:cNvPr>
          <p:cNvSpPr/>
          <p:nvPr/>
        </p:nvSpPr>
        <p:spPr>
          <a:xfrm rot="10800000" flipV="1">
            <a:off x="3847666" y="2609213"/>
            <a:ext cx="1748462" cy="1074205"/>
          </a:xfrm>
          <a:prstGeom prst="wedgeRoundRectCallout">
            <a:avLst>
              <a:gd name="adj1" fmla="val 75770"/>
              <a:gd name="adj2" fmla="val 98035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kumimoji="1" lang="ja-JP" altLang="en-US" sz="3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D20A9719-EBED-49B7-AE2E-EFE03D8EFE15}"/>
              </a:ext>
            </a:extLst>
          </p:cNvPr>
          <p:cNvSpPr/>
          <p:nvPr/>
        </p:nvSpPr>
        <p:spPr>
          <a:xfrm rot="10800000" flipV="1">
            <a:off x="3847666" y="3920586"/>
            <a:ext cx="1748462" cy="1074205"/>
          </a:xfrm>
          <a:prstGeom prst="wedgeRoundRectCallout">
            <a:avLst>
              <a:gd name="adj1" fmla="val 75770"/>
              <a:gd name="adj2" fmla="val 98035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kumimoji="1" lang="ja-JP" altLang="en-US" sz="3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茨城</a:t>
            </a:r>
          </a:p>
        </p:txBody>
      </p:sp>
    </p:spTree>
    <p:extLst>
      <p:ext uri="{BB962C8B-B14F-4D97-AF65-F5344CB8AC3E}">
        <p14:creationId xmlns:p14="http://schemas.microsoft.com/office/powerpoint/2010/main" val="19150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72116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2016-17 </a:t>
                      </a:r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財団寄付状況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5B8E26E-88D2-4FFF-8ADC-B65E06148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03951"/>
              </p:ext>
            </p:extLst>
          </p:nvPr>
        </p:nvGraphicFramePr>
        <p:xfrm>
          <a:off x="146303" y="2410446"/>
          <a:ext cx="12588028" cy="614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717">
                  <a:extLst>
                    <a:ext uri="{9D8B030D-6E8A-4147-A177-3AD203B41FA5}">
                      <a16:colId xmlns:a16="http://schemas.microsoft.com/office/drawing/2014/main" val="1234450500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2984143504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914281463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2460531023"/>
                    </a:ext>
                  </a:extLst>
                </a:gridCol>
                <a:gridCol w="3422311">
                  <a:extLst>
                    <a:ext uri="{9D8B030D-6E8A-4147-A177-3AD203B41FA5}">
                      <a16:colId xmlns:a16="http://schemas.microsoft.com/office/drawing/2014/main" val="490823618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一人当たり</a:t>
                      </a:r>
                      <a:endParaRPr kumimoji="1" lang="en-US" altLang="ja-JP" sz="3200" b="1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年次基金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ポリオプラス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恒久基金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合計寄付額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233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金額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$184.90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$211,820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$115,118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$1,084,425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96645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spc="-100" baseline="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前年度比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112%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147%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230%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132%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159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国内順位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kumimoji="1" lang="ja-JP" altLang="en-US" sz="3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58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9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032993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クラブ会長と財団委員長の役割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F9AAC0CE-984A-4237-A96D-1E3DD07675D7}"/>
              </a:ext>
            </a:extLst>
          </p:cNvPr>
          <p:cNvSpPr/>
          <p:nvPr/>
        </p:nvSpPr>
        <p:spPr>
          <a:xfrm>
            <a:off x="128016" y="2395728"/>
            <a:ext cx="12728448" cy="694944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5018AE3-3BA9-4C1F-A9E1-14E4D4713778}"/>
              </a:ext>
            </a:extLst>
          </p:cNvPr>
          <p:cNvSpPr/>
          <p:nvPr/>
        </p:nvSpPr>
        <p:spPr>
          <a:xfrm>
            <a:off x="-128016" y="2757918"/>
            <a:ext cx="13487400" cy="60623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>
              <a:lnSpc>
                <a:spcPct val="250000"/>
              </a:lnSpc>
            </a:pPr>
            <a:r>
              <a:rPr lang="en-US" altLang="ja-JP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Ⅰ.</a:t>
            </a:r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財団寄付目標を達成する</a:t>
            </a:r>
          </a:p>
          <a:p>
            <a:pPr lvl="0" hangingPunct="0">
              <a:lnSpc>
                <a:spcPct val="250000"/>
              </a:lnSpc>
            </a:pPr>
            <a:r>
              <a:rPr lang="en-US" altLang="ja-JP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Ⅱ.</a:t>
            </a:r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財団についてクラブ会員の理解を推進する</a:t>
            </a:r>
          </a:p>
          <a:p>
            <a:pPr lvl="0" hangingPunct="0">
              <a:lnSpc>
                <a:spcPct val="250000"/>
              </a:lnSpc>
            </a:pPr>
            <a:r>
              <a:rPr lang="en-US" altLang="ja-JP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Ⅲ.</a:t>
            </a:r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クラブの奉仕活動のために財団補助金の活用を奨励する</a:t>
            </a:r>
            <a:endParaRPr lang="en-US" altLang="ja-JP" sz="36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hangingPunct="0">
              <a:lnSpc>
                <a:spcPct val="250000"/>
              </a:lnSpc>
            </a:pPr>
            <a:r>
              <a:rPr lang="en-US" altLang="ja-JP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Ⅳ.</a:t>
            </a:r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奨学生を探し、推薦する</a:t>
            </a:r>
            <a:endParaRPr lang="en-US" altLang="ja-JP" sz="36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hangingPunct="0">
              <a:lnSpc>
                <a:spcPct val="250000"/>
              </a:lnSpc>
            </a:pPr>
            <a:r>
              <a:rPr lang="en-US" altLang="ja-JP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Ⅴ.   </a:t>
            </a:r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補助金管理について奉仕委員会に助言する</a:t>
            </a:r>
            <a:endParaRPr lang="en-US" altLang="ja-JP" sz="36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E011DEA8-0988-4F90-B0C8-0740E6D73867}"/>
              </a:ext>
            </a:extLst>
          </p:cNvPr>
          <p:cNvSpPr/>
          <p:nvPr/>
        </p:nvSpPr>
        <p:spPr>
          <a:xfrm>
            <a:off x="5830824" y="2298335"/>
            <a:ext cx="4904232" cy="732651"/>
          </a:xfrm>
          <a:prstGeom prst="wedgeEllipseCallout">
            <a:avLst>
              <a:gd name="adj1" fmla="val -42651"/>
              <a:gd name="adj2" fmla="val 5273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寄付の種類と目的</a:t>
            </a: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4E150DFF-0CCD-4480-96A4-DBC7F65EDCBA}"/>
              </a:ext>
            </a:extLst>
          </p:cNvPr>
          <p:cNvSpPr/>
          <p:nvPr/>
        </p:nvSpPr>
        <p:spPr>
          <a:xfrm>
            <a:off x="7077456" y="4992497"/>
            <a:ext cx="4788408" cy="651745"/>
          </a:xfrm>
          <a:prstGeom prst="wedgeEllipseCallout">
            <a:avLst>
              <a:gd name="adj1" fmla="val -30530"/>
              <a:gd name="adj2" fmla="val 761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補助金の種類</a:t>
            </a: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5D440F9C-9EC8-4C48-8EA5-5E9287D92C4F}"/>
              </a:ext>
            </a:extLst>
          </p:cNvPr>
          <p:cNvSpPr/>
          <p:nvPr/>
        </p:nvSpPr>
        <p:spPr>
          <a:xfrm>
            <a:off x="5830824" y="6290420"/>
            <a:ext cx="5562600" cy="783011"/>
          </a:xfrm>
          <a:prstGeom prst="wedgeEllipseCallout">
            <a:avLst>
              <a:gd name="adj1" fmla="val -40833"/>
              <a:gd name="adj2" fmla="val 5664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奨学金の種類と目的</a:t>
            </a: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DEC96F69-F5DB-4CA9-A52B-8D73480CEEED}"/>
              </a:ext>
            </a:extLst>
          </p:cNvPr>
          <p:cNvSpPr/>
          <p:nvPr/>
        </p:nvSpPr>
        <p:spPr>
          <a:xfrm>
            <a:off x="6615684" y="7461324"/>
            <a:ext cx="4905756" cy="749988"/>
          </a:xfrm>
          <a:prstGeom prst="wedgeEllipseCallout">
            <a:avLst>
              <a:gd name="adj1" fmla="val -36591"/>
              <a:gd name="adj2" fmla="val 7226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申請時期と要件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6B91E1-4A40-4D0F-A5FA-66AC77BB870D}"/>
              </a:ext>
            </a:extLst>
          </p:cNvPr>
          <p:cNvSpPr txBox="1"/>
          <p:nvPr/>
        </p:nvSpPr>
        <p:spPr>
          <a:xfrm>
            <a:off x="1551086" y="3677164"/>
            <a:ext cx="1102766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年次基金：</a:t>
            </a:r>
            <a:r>
              <a:rPr kumimoji="1" lang="en-US" altLang="ja-JP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$150  </a:t>
            </a:r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ポリオ：</a:t>
            </a:r>
            <a:r>
              <a:rPr kumimoji="1" lang="en-US" altLang="ja-JP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$50  </a:t>
            </a:r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恒久基金：ベネファクター</a:t>
            </a:r>
            <a:r>
              <a:rPr kumimoji="1" lang="en-US" altLang="ja-JP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1872D45F-D214-45E5-99A2-8A6D08337603}"/>
              </a:ext>
            </a:extLst>
          </p:cNvPr>
          <p:cNvSpPr/>
          <p:nvPr/>
        </p:nvSpPr>
        <p:spPr>
          <a:xfrm>
            <a:off x="6615684" y="3292818"/>
            <a:ext cx="6035040" cy="780433"/>
          </a:xfrm>
          <a:prstGeom prst="wedgeEllipseCallout">
            <a:avLst>
              <a:gd name="adj1" fmla="val -30530"/>
              <a:gd name="adj2" fmla="val 761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プログラムの数と種類</a:t>
            </a:r>
          </a:p>
        </p:txBody>
      </p:sp>
    </p:spTree>
    <p:extLst>
      <p:ext uri="{BB962C8B-B14F-4D97-AF65-F5344CB8AC3E}">
        <p14:creationId xmlns:p14="http://schemas.microsoft.com/office/powerpoint/2010/main" val="406075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05006E6-FBF7-40B2-BECA-570159E57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35708"/>
              </p:ext>
            </p:extLst>
          </p:nvPr>
        </p:nvGraphicFramePr>
        <p:xfrm>
          <a:off x="1182808" y="724972"/>
          <a:ext cx="10822248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224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44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御静聴、有難うございました！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7C2F7F70-EE0F-4D29-B27C-24EA06ABF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16" y="7756486"/>
            <a:ext cx="3831308" cy="1443960"/>
          </a:xfrm>
          <a:prstGeom prst="rect">
            <a:avLst/>
          </a:prstGeom>
        </p:spPr>
      </p:pic>
      <p:pic>
        <p:nvPicPr>
          <p:cNvPr id="1028" name="Picture 4" descr="「The Rotary Foundation doing good」の画像検索結果">
            <a:extLst>
              <a:ext uri="{FF2B5EF4-FFF2-40B4-BE49-F238E27FC236}">
                <a16:creationId xmlns:a16="http://schemas.microsoft.com/office/drawing/2014/main" id="{D0E69E74-7904-424B-BCBD-86B30B14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80" y="1946205"/>
            <a:ext cx="7263866" cy="535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58918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TOPICS</a:t>
                      </a:r>
                      <a:endParaRPr kumimoji="1" lang="ja-JP" altLang="en-US" sz="4000" b="1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graphicFrame>
        <p:nvGraphicFramePr>
          <p:cNvPr id="5" name="Table 167">
            <a:extLst>
              <a:ext uri="{FF2B5EF4-FFF2-40B4-BE49-F238E27FC236}">
                <a16:creationId xmlns:a16="http://schemas.microsoft.com/office/drawing/2014/main" id="{32520F3B-BFD4-415B-9BE9-B634C6423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979584"/>
              </p:ext>
            </p:extLst>
          </p:nvPr>
        </p:nvGraphicFramePr>
        <p:xfrm>
          <a:off x="347471" y="2487168"/>
          <a:ext cx="12161521" cy="64617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4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8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①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200" b="0" i="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財団の歴史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②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3600">
                          <a:latin typeface="ヒラギノ丸ゴ Pro"/>
                          <a:ea typeface="ヒラギノ丸ゴ Pro"/>
                          <a:cs typeface="ヒラギノ丸ゴ Pro"/>
                          <a:sym typeface="ヒラギノ丸ゴ Pro"/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財団のプログラム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③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財団のシェアシステム（プログラムの財源）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④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財団の財務</a:t>
                      </a:r>
                      <a:endParaRPr lang="en-US" altLang="ja-JP"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　　寄付の種類・投資収益・支出・財務報告・第三者評価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54994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⑤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当地区の実績</a:t>
                      </a:r>
                      <a:endParaRPr lang="en-US" altLang="ja-JP"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　　平和フェロー・グローバル補助金・寄付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394327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⑥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クラブ会長と財団委員長の役割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86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7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財団の歴史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graphicFrame>
        <p:nvGraphicFramePr>
          <p:cNvPr id="5" name="Table 167">
            <a:extLst>
              <a:ext uri="{FF2B5EF4-FFF2-40B4-BE49-F238E27FC236}">
                <a16:creationId xmlns:a16="http://schemas.microsoft.com/office/drawing/2014/main" id="{32520F3B-BFD4-415B-9BE9-B634C6423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069163"/>
              </p:ext>
            </p:extLst>
          </p:nvPr>
        </p:nvGraphicFramePr>
        <p:xfrm>
          <a:off x="1117414" y="2510508"/>
          <a:ext cx="10916276" cy="59040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24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60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1917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 err="1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国際ロータリー連合会基金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1928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3600">
                          <a:latin typeface="ヒラギノ丸ゴ Pro"/>
                          <a:ea typeface="ヒラギノ丸ゴ Pro"/>
                          <a:cs typeface="ヒラギノ丸ゴ Pro"/>
                          <a:sym typeface="ヒラギノ丸ゴ Pro"/>
                        </a:defRPr>
                      </a:pPr>
                      <a:r>
                        <a:rPr sz="3200" b="0" i="0" dirty="0" err="1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ロータリー財団（ロータリー傘下の別組織</a:t>
                      </a:r>
                      <a:r>
                        <a:rPr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1947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 err="1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初の奨学金制度導入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ja-JP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1965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人道奉仕や職業研修のための補助金など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549942"/>
                  </a:ext>
                </a:extLst>
              </a:tr>
            </a:tbl>
          </a:graphicData>
        </a:graphic>
      </p:graphicFrame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8527537-32FE-4071-A240-ECD640A2D090}"/>
              </a:ext>
            </a:extLst>
          </p:cNvPr>
          <p:cNvSpPr/>
          <p:nvPr/>
        </p:nvSpPr>
        <p:spPr>
          <a:xfrm>
            <a:off x="2032325" y="5193792"/>
            <a:ext cx="10659547" cy="674672"/>
          </a:xfrm>
          <a:prstGeom prst="wedgeRoundRectCallout">
            <a:avLst>
              <a:gd name="adj1" fmla="val -54882"/>
              <a:gd name="adj2" fmla="val -7860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1945</a:t>
            </a:r>
            <a:r>
              <a:rPr kumimoji="1" lang="ja-JP" altLang="en-US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国際連合設立のためのサンフランシスコ会議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2762D346-0DD1-4519-A713-CB193C7DF92B}"/>
              </a:ext>
            </a:extLst>
          </p:cNvPr>
          <p:cNvSpPr/>
          <p:nvPr/>
        </p:nvSpPr>
        <p:spPr>
          <a:xfrm>
            <a:off x="2032324" y="6669566"/>
            <a:ext cx="10659547" cy="609058"/>
          </a:xfrm>
          <a:prstGeom prst="wedgeRoundRectCallout">
            <a:avLst>
              <a:gd name="adj1" fmla="val -54347"/>
              <a:gd name="adj2" fmla="val 7857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1963</a:t>
            </a:r>
            <a:r>
              <a:rPr kumimoji="1" lang="ja-JP" altLang="en-US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カール・ミラー</a:t>
            </a:r>
            <a:r>
              <a:rPr kumimoji="1" lang="en-US" altLang="ja-JP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RI</a:t>
            </a:r>
            <a:r>
              <a:rPr kumimoji="1" lang="ja-JP" altLang="en-US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会長「組み合わせ地区」</a:t>
            </a:r>
          </a:p>
        </p:txBody>
      </p:sp>
      <p:pic>
        <p:nvPicPr>
          <p:cNvPr id="7" name="droppedImage.pdf">
            <a:extLst>
              <a:ext uri="{FF2B5EF4-FFF2-40B4-BE49-F238E27FC236}">
                <a16:creationId xmlns:a16="http://schemas.microsoft.com/office/drawing/2014/main" id="{1E54D89E-E281-4642-BB8A-936C10885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41817" y="1709406"/>
            <a:ext cx="1994408" cy="24770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55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81637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財団の歴史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graphicFrame>
        <p:nvGraphicFramePr>
          <p:cNvPr id="5" name="Table 167">
            <a:extLst>
              <a:ext uri="{FF2B5EF4-FFF2-40B4-BE49-F238E27FC236}">
                <a16:creationId xmlns:a16="http://schemas.microsoft.com/office/drawing/2014/main" id="{32520F3B-BFD4-415B-9BE9-B634C6423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947751"/>
              </p:ext>
            </p:extLst>
          </p:nvPr>
        </p:nvGraphicFramePr>
        <p:xfrm>
          <a:off x="1117414" y="2510508"/>
          <a:ext cx="10916276" cy="59400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24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00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ja-JP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1978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ja-JP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3</a:t>
                      </a: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Ｈ補助金（保健・飢餓追放・人間性尊重）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140795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ja-JP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2002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ロータリー平和フェロー奨学金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2629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ja-JP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2013</a:t>
                      </a:r>
                      <a:endParaRPr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未来の夢計画</a:t>
                      </a:r>
                      <a:r>
                        <a:rPr lang="en-US" altLang="ja-JP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…</a:t>
                      </a:r>
                      <a:r>
                        <a:rPr lang="ja-JP" altLang="en-US" sz="3200" b="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ヒラギノ丸ゴ Pro"/>
                          <a:sym typeface="ヒラギノ丸ゴ Pro"/>
                        </a:rPr>
                        <a:t>地区補助金・グローバル補助金</a:t>
                      </a:r>
                      <a:endParaRPr lang="en-US" altLang="ja-JP" sz="3200" b="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32738"/>
                  </a:ext>
                </a:extLst>
              </a:tr>
            </a:tbl>
          </a:graphicData>
        </a:graphic>
      </p:graphicFrame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6CD4592-E11D-468D-92C9-BA66EDF48786}"/>
              </a:ext>
            </a:extLst>
          </p:cNvPr>
          <p:cNvSpPr/>
          <p:nvPr/>
        </p:nvSpPr>
        <p:spPr>
          <a:xfrm>
            <a:off x="4283694" y="4250188"/>
            <a:ext cx="8389889" cy="817418"/>
          </a:xfrm>
          <a:prstGeom prst="wedgeRoundRectCallout">
            <a:avLst>
              <a:gd name="adj1" fmla="val -51509"/>
              <a:gd name="adj2" fmla="val -93499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1" lang="en-US" altLang="ja-JP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3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 ポリオワクチン接種＠フィリピン</a:t>
            </a: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0F71DDD6-D8E8-45F6-8296-53E8572F7567}"/>
              </a:ext>
            </a:extLst>
          </p:cNvPr>
          <p:cNvSpPr/>
          <p:nvPr/>
        </p:nvSpPr>
        <p:spPr>
          <a:xfrm>
            <a:off x="8997696" y="5108331"/>
            <a:ext cx="786384" cy="4389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707B351-1D41-4CBE-A41B-1BFBCE68BA83}"/>
              </a:ext>
            </a:extLst>
          </p:cNvPr>
          <p:cNvSpPr/>
          <p:nvPr/>
        </p:nvSpPr>
        <p:spPr>
          <a:xfrm>
            <a:off x="7772400" y="5587968"/>
            <a:ext cx="3730752" cy="76037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ポリオ・プラス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54A293-7230-4064-81DE-3E7CDE7DC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330" y="6568785"/>
            <a:ext cx="2857500" cy="23622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3D7547F-B18A-4153-8DBD-A9E9C79C5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717" y="589202"/>
            <a:ext cx="2487354" cy="26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20540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財団のプログラム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0597F6B-AD95-49DF-95BB-B6429A277826}"/>
              </a:ext>
            </a:extLst>
          </p:cNvPr>
          <p:cNvSpPr/>
          <p:nvPr/>
        </p:nvSpPr>
        <p:spPr>
          <a:xfrm>
            <a:off x="2629408" y="2237269"/>
            <a:ext cx="10117328" cy="548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ポリオ･プラス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ロータリー平和センター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（平和フェロー）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補助金プログラム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00D263-45D6-4FB1-A762-DBB7A1233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67" y="2367331"/>
            <a:ext cx="1432684" cy="18228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FBD00C-C176-4FDD-A7FE-84E8F4905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44" y="4377930"/>
            <a:ext cx="1679707" cy="169734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DE46C3-3A7B-4A11-B5BF-46593E681A71}"/>
              </a:ext>
            </a:extLst>
          </p:cNvPr>
          <p:cNvSpPr txBox="1"/>
          <p:nvPr/>
        </p:nvSpPr>
        <p:spPr>
          <a:xfrm>
            <a:off x="4848677" y="3302260"/>
            <a:ext cx="5468112" cy="14542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…1979</a:t>
            </a:r>
            <a:r>
              <a:rPr kumimoji="1" lang="ja-JP" altLang="en-US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3H</a:t>
            </a:r>
            <a:r>
              <a:rPr kumimoji="1" lang="ja-JP" altLang="en-US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補助金第</a:t>
            </a:r>
            <a:r>
              <a:rPr kumimoji="1" lang="en-US" altLang="ja-JP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  <a:endParaRPr kumimoji="1" lang="en-US" altLang="ja-JP" sz="32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…1985</a:t>
            </a:r>
            <a:r>
              <a:rPr kumimoji="1" lang="ja-JP" altLang="en-US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特別プログラム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CC0399-E04B-4779-856E-73E772C605B4}"/>
              </a:ext>
            </a:extLst>
          </p:cNvPr>
          <p:cNvSpPr txBox="1"/>
          <p:nvPr/>
        </p:nvSpPr>
        <p:spPr>
          <a:xfrm>
            <a:off x="4848676" y="6075272"/>
            <a:ext cx="76603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…2002</a:t>
            </a:r>
            <a:r>
              <a:rPr kumimoji="1" lang="ja-JP" altLang="en-US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開始　（</a:t>
            </a:r>
            <a:r>
              <a:rPr kumimoji="1" lang="en-US" altLang="ja-JP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17-19 :16</a:t>
            </a:r>
            <a:r>
              <a:rPr kumimoji="1" lang="ja-JP" altLang="en-US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期生）</a:t>
            </a:r>
            <a:endParaRPr kumimoji="1" lang="en-US" altLang="ja-JP" sz="32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800422-92B6-477B-90DD-B4685B70264E}"/>
              </a:ext>
            </a:extLst>
          </p:cNvPr>
          <p:cNvSpPr txBox="1"/>
          <p:nvPr/>
        </p:nvSpPr>
        <p:spPr>
          <a:xfrm>
            <a:off x="4848677" y="7869580"/>
            <a:ext cx="713232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…2013</a:t>
            </a:r>
            <a:r>
              <a:rPr kumimoji="1" lang="ja-JP" altLang="en-US" sz="32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新補助金プログラム開始</a:t>
            </a:r>
            <a:endParaRPr kumimoji="1" lang="en-US" altLang="ja-JP" sz="32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4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矢印: 下 16"/>
          <p:cNvSpPr/>
          <p:nvPr/>
        </p:nvSpPr>
        <p:spPr>
          <a:xfrm rot="17979902">
            <a:off x="6428842" y="4610282"/>
            <a:ext cx="340544" cy="42998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000" b="0" i="0" u="none" strike="noStrike" cap="none" spc="0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</p:txBody>
      </p:sp>
      <p:sp>
        <p:nvSpPr>
          <p:cNvPr id="12" name="矢印: 下 11"/>
          <p:cNvSpPr/>
          <p:nvPr/>
        </p:nvSpPr>
        <p:spPr>
          <a:xfrm rot="2246671">
            <a:off x="4811683" y="3607461"/>
            <a:ext cx="423039" cy="1773503"/>
          </a:xfrm>
          <a:prstGeom prst="downArrow">
            <a:avLst/>
          </a:prstGeom>
          <a:solidFill>
            <a:srgbClr val="00206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000" b="0" i="0" u="none" strike="noStrike" cap="none" spc="0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</p:txBody>
      </p:sp>
      <p:sp>
        <p:nvSpPr>
          <p:cNvPr id="8" name="四角形: 角を丸くする 7"/>
          <p:cNvSpPr/>
          <p:nvPr/>
        </p:nvSpPr>
        <p:spPr>
          <a:xfrm>
            <a:off x="603504" y="7637806"/>
            <a:ext cx="2968814" cy="1645841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ポリオプラス</a:t>
            </a:r>
            <a:endParaRPr kumimoji="0" lang="en-US" altLang="ja-JP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ヒラギノ丸ゴ Pro"/>
              <a:sym typeface="ヒラギノ丸ゴ Pro"/>
            </a:endParaRPr>
          </a:p>
          <a:p>
            <a:pPr marL="0" marR="0" indent="0" algn="ctr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3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平和センター</a:t>
            </a:r>
            <a:endParaRPr kumimoji="0" lang="ja-JP" altLang="en-US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ヒラギノ丸ゴ Pro"/>
              <a:sym typeface="ヒラギノ丸ゴ Pro"/>
            </a:endParaRPr>
          </a:p>
        </p:txBody>
      </p:sp>
      <p:sp>
        <p:nvSpPr>
          <p:cNvPr id="9" name="四角形: 角を丸くする 8"/>
          <p:cNvSpPr/>
          <p:nvPr/>
        </p:nvSpPr>
        <p:spPr>
          <a:xfrm>
            <a:off x="4088581" y="7898300"/>
            <a:ext cx="2971800" cy="1135063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00206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地区</a:t>
            </a:r>
            <a:r>
              <a:rPr lang="ja-JP" altLang="en-US" sz="3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補助金</a:t>
            </a:r>
            <a:endParaRPr kumimoji="0" lang="ja-JP" altLang="en-US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ヒラギノ丸ゴ Pro"/>
              <a:sym typeface="ヒラギノ丸ゴ Pro"/>
            </a:endParaRPr>
          </a:p>
        </p:txBody>
      </p:sp>
      <p:sp>
        <p:nvSpPr>
          <p:cNvPr id="10" name="四角形: 角を丸くする 9"/>
          <p:cNvSpPr/>
          <p:nvPr/>
        </p:nvSpPr>
        <p:spPr>
          <a:xfrm>
            <a:off x="7757233" y="7898299"/>
            <a:ext cx="3987800" cy="1135063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00206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グローバル補助金</a:t>
            </a:r>
          </a:p>
        </p:txBody>
      </p:sp>
      <p:sp>
        <p:nvSpPr>
          <p:cNvPr id="11" name="四角形: 角を丸くする 10"/>
          <p:cNvSpPr/>
          <p:nvPr/>
        </p:nvSpPr>
        <p:spPr>
          <a:xfrm>
            <a:off x="3435304" y="4102911"/>
            <a:ext cx="993597" cy="68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i="0" u="none" strike="noStrike" cap="none" spc="0" normalizeH="0" baseline="0" dirty="0">
                <a:ln>
                  <a:noFill/>
                </a:ln>
                <a:uFillTx/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50%</a:t>
            </a:r>
            <a:endParaRPr kumimoji="0" lang="ja-JP" altLang="en-US" sz="2800" i="0" u="none" strike="noStrike" cap="none" spc="0" normalizeH="0" baseline="0" dirty="0">
              <a:ln>
                <a:noFill/>
              </a:ln>
              <a:uFillTx/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</p:txBody>
      </p:sp>
      <p:sp>
        <p:nvSpPr>
          <p:cNvPr id="13" name="矢印: 下 12"/>
          <p:cNvSpPr/>
          <p:nvPr/>
        </p:nvSpPr>
        <p:spPr>
          <a:xfrm rot="19368361">
            <a:off x="7522903" y="3560389"/>
            <a:ext cx="377759" cy="1908431"/>
          </a:xfrm>
          <a:prstGeom prst="downArrow">
            <a:avLst/>
          </a:prstGeom>
          <a:solidFill>
            <a:srgbClr val="00206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000" b="0" i="0" u="none" strike="noStrike" cap="none" spc="0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</p:txBody>
      </p:sp>
      <p:sp>
        <p:nvSpPr>
          <p:cNvPr id="2" name="矢印: 下 1"/>
          <p:cNvSpPr/>
          <p:nvPr/>
        </p:nvSpPr>
        <p:spPr>
          <a:xfrm>
            <a:off x="2167944" y="6366313"/>
            <a:ext cx="420506" cy="1258624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/>
          <p:cNvSpPr/>
          <p:nvPr/>
        </p:nvSpPr>
        <p:spPr>
          <a:xfrm>
            <a:off x="4784796" y="6276491"/>
            <a:ext cx="344733" cy="155559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/>
          <p:cNvSpPr/>
          <p:nvPr/>
        </p:nvSpPr>
        <p:spPr>
          <a:xfrm>
            <a:off x="9076965" y="6220488"/>
            <a:ext cx="359644" cy="1667601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/>
          <p:cNvSpPr/>
          <p:nvPr/>
        </p:nvSpPr>
        <p:spPr>
          <a:xfrm>
            <a:off x="8140242" y="4143063"/>
            <a:ext cx="993597" cy="68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i="0" u="none" strike="noStrike" cap="none" spc="0" normalizeH="0" baseline="0" dirty="0">
                <a:ln>
                  <a:noFill/>
                </a:ln>
                <a:uFillTx/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50%</a:t>
            </a:r>
            <a:endParaRPr kumimoji="0" lang="ja-JP" altLang="en-US" sz="2800" i="0" u="none" strike="noStrike" cap="none" spc="0" normalizeH="0" baseline="0" dirty="0">
              <a:ln>
                <a:noFill/>
              </a:ln>
              <a:uFillTx/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</p:txBody>
      </p:sp>
      <p:sp>
        <p:nvSpPr>
          <p:cNvPr id="3" name="矢印: 右 2"/>
          <p:cNvSpPr/>
          <p:nvPr/>
        </p:nvSpPr>
        <p:spPr>
          <a:xfrm>
            <a:off x="10023835" y="3052796"/>
            <a:ext cx="601432" cy="55983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/>
          <p:cNvSpPr/>
          <p:nvPr/>
        </p:nvSpPr>
        <p:spPr>
          <a:xfrm>
            <a:off x="10625267" y="3013252"/>
            <a:ext cx="1502902" cy="624284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運営費</a:t>
            </a:r>
          </a:p>
        </p:txBody>
      </p:sp>
      <p:sp>
        <p:nvSpPr>
          <p:cNvPr id="26" name="四角形: 角を丸くする 25"/>
          <p:cNvSpPr/>
          <p:nvPr/>
        </p:nvSpPr>
        <p:spPr>
          <a:xfrm>
            <a:off x="11278683" y="3813509"/>
            <a:ext cx="720000" cy="5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i="0" u="none" strike="noStrike" cap="none" spc="0" normalizeH="0" baseline="0" dirty="0">
                <a:ln>
                  <a:noFill/>
                </a:ln>
                <a:uFillTx/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5%</a:t>
            </a:r>
            <a:endParaRPr kumimoji="0" lang="ja-JP" altLang="en-US" sz="2800" i="0" u="none" strike="noStrike" cap="none" spc="0" normalizeH="0" baseline="0" dirty="0">
              <a:ln>
                <a:noFill/>
              </a:ln>
              <a:uFillTx/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28DB6E5-5DE4-4A6D-8D19-4E4CA0B6C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3BB817D1-35EA-424D-85D8-C24B37CEF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6043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財団のシェアシステム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sp>
        <p:nvSpPr>
          <p:cNvPr id="5" name="四角形: 角を丸くする 4"/>
          <p:cNvSpPr/>
          <p:nvPr/>
        </p:nvSpPr>
        <p:spPr>
          <a:xfrm>
            <a:off x="2987921" y="2586271"/>
            <a:ext cx="7036554" cy="1339374"/>
          </a:xfrm>
          <a:prstGeom prst="roundRect">
            <a:avLst/>
          </a:prstGeom>
          <a:solidFill>
            <a:srgbClr val="002060"/>
          </a:solidFill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3</a:t>
            </a:r>
            <a:r>
              <a:rPr kumimoji="0" lang="ja-JP" altLang="en-US" sz="36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年前の年次基金</a:t>
            </a:r>
            <a:r>
              <a:rPr kumimoji="0" lang="en-US" altLang="ja-JP" sz="36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+</a:t>
            </a:r>
            <a:r>
              <a:rPr kumimoji="0" lang="ja-JP" altLang="en-US" sz="36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恒久基金収益 </a:t>
            </a:r>
            <a:endParaRPr kumimoji="0" lang="en-US" altLang="ja-JP" sz="3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ヒラギノ丸ゴ Pro"/>
              <a:sym typeface="ヒラギノ丸ゴ Pro"/>
            </a:endParaRPr>
          </a:p>
        </p:txBody>
      </p:sp>
      <p:sp>
        <p:nvSpPr>
          <p:cNvPr id="6" name="四角形: 角を丸くする 5"/>
          <p:cNvSpPr/>
          <p:nvPr/>
        </p:nvSpPr>
        <p:spPr>
          <a:xfrm>
            <a:off x="1605950" y="5207759"/>
            <a:ext cx="3835400" cy="1135063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地区</a:t>
            </a:r>
            <a:r>
              <a:rPr kumimoji="0" lang="ja-JP" altLang="en-US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 </a:t>
            </a:r>
            <a:r>
              <a:rPr kumimoji="0" lang="ja-JP" altLang="en-US" sz="3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財団活動資金</a:t>
            </a:r>
          </a:p>
        </p:txBody>
      </p:sp>
      <p:sp>
        <p:nvSpPr>
          <p:cNvPr id="7" name="四角形: 角を丸くする 6"/>
          <p:cNvSpPr/>
          <p:nvPr/>
        </p:nvSpPr>
        <p:spPr>
          <a:xfrm>
            <a:off x="7159264" y="5244454"/>
            <a:ext cx="3835400" cy="1135063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3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国際</a:t>
            </a:r>
            <a:r>
              <a:rPr lang="ja-JP" altLang="en-US" sz="3000" b="1" dirty="0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 </a:t>
            </a:r>
            <a:r>
              <a:rPr kumimoji="0" lang="ja-JP" altLang="en-US" sz="3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財団活動資金</a:t>
            </a:r>
          </a:p>
        </p:txBody>
      </p:sp>
      <p:sp>
        <p:nvSpPr>
          <p:cNvPr id="23" name="四角形: 角を丸くする 22"/>
          <p:cNvSpPr/>
          <p:nvPr/>
        </p:nvSpPr>
        <p:spPr>
          <a:xfrm>
            <a:off x="1765809" y="5280519"/>
            <a:ext cx="3835400" cy="1135063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DDF</a:t>
            </a:r>
            <a:endParaRPr kumimoji="0" lang="ja-JP" altLang="en-US" sz="3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ヒラギノ丸ゴ Pro"/>
              <a:sym typeface="ヒラギノ丸ゴ Pro"/>
            </a:endParaRPr>
          </a:p>
        </p:txBody>
      </p:sp>
      <p:sp>
        <p:nvSpPr>
          <p:cNvPr id="25" name="四角形: 角を丸くする 24"/>
          <p:cNvSpPr/>
          <p:nvPr/>
        </p:nvSpPr>
        <p:spPr>
          <a:xfrm>
            <a:off x="7325875" y="5346735"/>
            <a:ext cx="3835400" cy="1135063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3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丸ゴ Pro"/>
                <a:sym typeface="ヒラギノ丸ゴ Pro"/>
              </a:rPr>
              <a:t>WF</a:t>
            </a:r>
            <a:endParaRPr kumimoji="0" lang="ja-JP" altLang="en-US" sz="3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ヒラギノ丸ゴ Pro"/>
              <a:sym typeface="ヒラギノ丸ゴ Pro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DA6B659-17B4-4CE5-96CE-71E1A3AF4781}"/>
              </a:ext>
            </a:extLst>
          </p:cNvPr>
          <p:cNvSpPr/>
          <p:nvPr/>
        </p:nvSpPr>
        <p:spPr>
          <a:xfrm>
            <a:off x="3840480" y="7589123"/>
            <a:ext cx="8158203" cy="168289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7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6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62614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財団寄付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28D98FC2-B68E-4DAD-867C-93F3D923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186" y="2567603"/>
            <a:ext cx="9139174" cy="6422609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8D19E50B-A475-4596-A578-7A385698F5E3}"/>
              </a:ext>
            </a:extLst>
          </p:cNvPr>
          <p:cNvSpPr/>
          <p:nvPr/>
        </p:nvSpPr>
        <p:spPr>
          <a:xfrm>
            <a:off x="1993391" y="1959266"/>
            <a:ext cx="5589341" cy="674206"/>
          </a:xfrm>
          <a:prstGeom prst="wedgeRoundRectCallout">
            <a:avLst>
              <a:gd name="adj1" fmla="val -34231"/>
              <a:gd name="adj2" fmla="val 89309"/>
              <a:gd name="adj3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クラブの奉仕活動を支援します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6FB0066-A871-4C8C-A93B-77FA4E429D6B}"/>
              </a:ext>
            </a:extLst>
          </p:cNvPr>
          <p:cNvSpPr/>
          <p:nvPr/>
        </p:nvSpPr>
        <p:spPr>
          <a:xfrm>
            <a:off x="6571487" y="3154566"/>
            <a:ext cx="5589341" cy="674206"/>
          </a:xfrm>
          <a:prstGeom prst="wedgeRoundRectCallout">
            <a:avLst>
              <a:gd name="adj1" fmla="val -55499"/>
              <a:gd name="adj2" fmla="val 108297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ポリオ撲滅のための資金です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6828E9B4-BF0A-4E31-AECA-57863705DA99}"/>
              </a:ext>
            </a:extLst>
          </p:cNvPr>
          <p:cNvSpPr/>
          <p:nvPr/>
        </p:nvSpPr>
        <p:spPr>
          <a:xfrm>
            <a:off x="6711696" y="5180279"/>
            <a:ext cx="5589341" cy="674206"/>
          </a:xfrm>
          <a:prstGeom prst="wedgeRoundRectCallout">
            <a:avLst>
              <a:gd name="adj1" fmla="val -34231"/>
              <a:gd name="adj2" fmla="val 89309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ロータリーを支えます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2E9BD71-CD49-4C1E-9073-C371085A571E}"/>
              </a:ext>
            </a:extLst>
          </p:cNvPr>
          <p:cNvSpPr/>
          <p:nvPr/>
        </p:nvSpPr>
        <p:spPr>
          <a:xfrm>
            <a:off x="5815584" y="5778907"/>
            <a:ext cx="896112" cy="933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4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11843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投資収益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C06E2ADD-5E92-4BB9-B526-FD854D3CB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1" y="2183706"/>
            <a:ext cx="11953566" cy="670426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70BCDF3-68BE-428D-9A83-5D9FDF0EB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138" y="2183707"/>
            <a:ext cx="3177461" cy="329736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819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E8C87F-6AFB-466E-B640-43823CE44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760804"/>
            <a:ext cx="2516958" cy="9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53FB68-C984-47B9-B093-38CDED0E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34828"/>
              </p:ext>
            </p:extLst>
          </p:nvPr>
        </p:nvGraphicFramePr>
        <p:xfrm>
          <a:off x="2864429" y="1235105"/>
          <a:ext cx="943660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6608">
                  <a:extLst>
                    <a:ext uri="{9D8B030D-6E8A-4147-A177-3AD203B41FA5}">
                      <a16:colId xmlns:a16="http://schemas.microsoft.com/office/drawing/2014/main" val="1465501517"/>
                    </a:ext>
                  </a:extLst>
                </a:gridCol>
              </a:tblGrid>
              <a:tr h="587401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財団の支出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41143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3073C9A4-8995-4380-983B-A9EE02118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429" y="2183707"/>
            <a:ext cx="8634540" cy="7372668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9FB5D51E-AF69-416D-BFF4-33A3C49C11FF}"/>
              </a:ext>
            </a:extLst>
          </p:cNvPr>
          <p:cNvSpPr/>
          <p:nvPr/>
        </p:nvSpPr>
        <p:spPr>
          <a:xfrm>
            <a:off x="3547872" y="6473952"/>
            <a:ext cx="1591056" cy="12435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F9A2FD-CE6B-484E-BF05-4AAD165BCADD}"/>
              </a:ext>
            </a:extLst>
          </p:cNvPr>
          <p:cNvSpPr/>
          <p:nvPr/>
        </p:nvSpPr>
        <p:spPr>
          <a:xfrm>
            <a:off x="2864429" y="8833104"/>
            <a:ext cx="3079171" cy="723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0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beve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TM03457515[[fn=ビュー]]</Template>
  <TotalTime>4423</TotalTime>
  <Words>479</Words>
  <Application>Microsoft Office PowerPoint</Application>
  <PresentationFormat>ユーザー設定</PresentationFormat>
  <Paragraphs>196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Helvetica Neue</vt:lpstr>
      <vt:lpstr>HG丸ｺﾞｼｯｸM-PRO</vt:lpstr>
      <vt:lpstr>ＭＳ ゴシック</vt:lpstr>
      <vt:lpstr>ヒラギノ丸ゴ Pro</vt:lpstr>
      <vt:lpstr>游ゴシック</vt:lpstr>
      <vt:lpstr>Arial</vt:lpstr>
      <vt:lpstr>Century Schoolbook</vt:lpstr>
      <vt:lpstr>Wingdings 2</vt:lpstr>
      <vt:lpstr>View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miyasato</dc:creator>
  <cp:lastModifiedBy>miyasato</cp:lastModifiedBy>
  <cp:revision>317</cp:revision>
  <cp:lastPrinted>2017-07-03T08:11:50Z</cp:lastPrinted>
  <dcterms:modified xsi:type="dcterms:W3CDTF">2017-08-31T04:59:31Z</dcterms:modified>
</cp:coreProperties>
</file>