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762" r:id="rId2"/>
    <p:sldMasterId id="2147483814" r:id="rId3"/>
    <p:sldMasterId id="2147483854" r:id="rId4"/>
  </p:sldMasterIdLst>
  <p:notesMasterIdLst>
    <p:notesMasterId r:id="rId21"/>
  </p:notesMasterIdLst>
  <p:handoutMasterIdLst>
    <p:handoutMasterId r:id="rId22"/>
  </p:handoutMasterIdLst>
  <p:sldIdLst>
    <p:sldId id="638" r:id="rId5"/>
    <p:sldId id="671" r:id="rId6"/>
    <p:sldId id="657" r:id="rId7"/>
    <p:sldId id="658" r:id="rId8"/>
    <p:sldId id="660" r:id="rId9"/>
    <p:sldId id="659" r:id="rId10"/>
    <p:sldId id="673" r:id="rId11"/>
    <p:sldId id="661" r:id="rId12"/>
    <p:sldId id="668" r:id="rId13"/>
    <p:sldId id="670" r:id="rId14"/>
    <p:sldId id="663" r:id="rId15"/>
    <p:sldId id="664" r:id="rId16"/>
    <p:sldId id="667" r:id="rId17"/>
    <p:sldId id="666" r:id="rId18"/>
    <p:sldId id="651" r:id="rId19"/>
    <p:sldId id="656" r:id="rId20"/>
  </p:sldIdLst>
  <p:sldSz cx="9144000" cy="6858000" type="screen4x3"/>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p15:clr>
            <a:srgbClr val="A4A3A4"/>
          </p15:clr>
        </p15:guide>
        <p15:guide id="2" pos="4128">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6C"/>
    <a:srgbClr val="E7E7E8"/>
    <a:srgbClr val="16316B"/>
    <a:srgbClr val="66FFFF"/>
    <a:srgbClr val="00B4E7"/>
    <a:srgbClr val="17458F"/>
    <a:srgbClr val="005DAA"/>
    <a:srgbClr val="00A84E"/>
    <a:srgbClr val="01B4E7"/>
    <a:srgbClr val="FEBD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64259" autoAdjust="0"/>
  </p:normalViewPr>
  <p:slideViewPr>
    <p:cSldViewPr>
      <p:cViewPr varScale="1">
        <p:scale>
          <a:sx n="111" d="100"/>
          <a:sy n="111" d="100"/>
        </p:scale>
        <p:origin x="1398" y="96"/>
      </p:cViewPr>
      <p:guideLst>
        <p:guide orient="horz" pos="2256"/>
        <p:guide pos="4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3744" y="-222"/>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A893F2C1-799C-4691-A5D1-0DC3A7AF93DD}" type="datetime1">
              <a:rPr lang="en-US" altLang="ja-JP" smtClean="0"/>
              <a:t>8/29/2017</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8588E9C0-C33E-444E-941A-4E8185B7C400}" type="datetime1">
              <a:rPr lang="en-US" altLang="ja-JP" smtClean="0"/>
              <a:t>8/29/2017</a:t>
            </a:fld>
            <a:endParaRPr lang="en-US" dirty="0"/>
          </a:p>
        </p:txBody>
      </p:sp>
      <p:sp>
        <p:nvSpPr>
          <p:cNvPr id="65540" name="Rectangle 4"/>
          <p:cNvSpPr>
            <a:spLocks noGrp="1" noRot="1" noChangeAspect="1" noChangeArrowheads="1" noTextEdit="1"/>
          </p:cNvSpPr>
          <p:nvPr>
            <p:ph type="sldImg" idx="2"/>
          </p:nvPr>
        </p:nvSpPr>
        <p:spPr bwMode="auto">
          <a:xfrm>
            <a:off x="996950"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国際奉仕委員会</a:t>
            </a:r>
            <a:endParaRPr kumimoji="0" lang="en-US" altLang="ja-JP" dirty="0">
              <a:latin typeface="Arial" pitchFamily="34" charset="0"/>
              <a:ea typeface="ヒラギノ角ゴ Pro W3" charset="-128"/>
            </a:endParaRPr>
          </a:p>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42F90DFF-DA3D-4E8B-A1B2-3AA37470721C}" type="datetime1">
              <a:rPr lang="en-US" altLang="ja-JP" smtClean="0"/>
              <a:t>8/29/2017</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15</a:t>
            </a:fld>
            <a:endParaRPr lang="en-US" dirty="0"/>
          </a:p>
        </p:txBody>
      </p:sp>
    </p:spTree>
    <p:extLst>
      <p:ext uri="{BB962C8B-B14F-4D97-AF65-F5344CB8AC3E}">
        <p14:creationId xmlns:p14="http://schemas.microsoft.com/office/powerpoint/2010/main" val="1480928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ln/>
        </p:spPr>
      </p:sp>
      <p:sp>
        <p:nvSpPr>
          <p:cNvPr id="51203" name="ノート プレースホルダ 2"/>
          <p:cNvSpPr>
            <a:spLocks noGrp="1"/>
          </p:cNvSpPr>
          <p:nvPr>
            <p:ph type="body" idx="1"/>
          </p:nvPr>
        </p:nvSpPr>
        <p:spPr>
          <a:noFill/>
          <a:ln/>
        </p:spPr>
        <p:txBody>
          <a:bodyPr/>
          <a:lstStyle/>
          <a:p>
            <a:endParaRPr lang="ja-JP" altLang="en-US">
              <a:latin typeface="Arial" pitchFamily="34" charset="0"/>
              <a:ea typeface="ヒラギノ角ゴ Pro W3" charset="-128"/>
            </a:endParaRP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16</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8/29/2017</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3</a:t>
            </a:fld>
            <a:endParaRPr kumimoji="1" lang="ja-JP" altLang="en-US"/>
          </a:p>
        </p:txBody>
      </p:sp>
    </p:spTree>
    <p:extLst>
      <p:ext uri="{BB962C8B-B14F-4D97-AF65-F5344CB8AC3E}">
        <p14:creationId xmlns:p14="http://schemas.microsoft.com/office/powerpoint/2010/main" val="829174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4</a:t>
            </a:fld>
            <a:endParaRPr kumimoji="1" lang="ja-JP" altLang="en-US"/>
          </a:p>
        </p:txBody>
      </p:sp>
    </p:spTree>
    <p:extLst>
      <p:ext uri="{BB962C8B-B14F-4D97-AF65-F5344CB8AC3E}">
        <p14:creationId xmlns:p14="http://schemas.microsoft.com/office/powerpoint/2010/main" val="4111095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6F879A0-869B-4BA9-A785-5F9714BF2A43}" type="datetime1">
              <a:rPr lang="en-US" altLang="ja-JP" smtClean="0"/>
              <a:t>8/29/2017</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895818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F7C3BE9-BF9D-4A23-937B-04E5F892DD12}" type="datetime1">
              <a:rPr lang="en-US" altLang="ja-JP" smtClean="0"/>
              <a:t>8/29/2017</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10</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8DAA2834-0C0D-49B1-BB24-62DD2753FE75}" type="datetime1">
              <a:rPr lang="en-US" altLang="ja-JP" smtClean="0"/>
              <a:t>8/29/2017</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12</a:t>
            </a:fld>
            <a:endParaRPr lang="en-US" dirty="0"/>
          </a:p>
        </p:txBody>
      </p:sp>
    </p:spTree>
    <p:extLst>
      <p:ext uri="{BB962C8B-B14F-4D97-AF65-F5344CB8AC3E}">
        <p14:creationId xmlns:p14="http://schemas.microsoft.com/office/powerpoint/2010/main" val="4096300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13</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14</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9144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553200" y="6356350"/>
            <a:ext cx="2397162" cy="365125"/>
          </a:xfrm>
        </p:spPr>
        <p:txBody>
          <a:bodyPr/>
          <a:lstStyle>
            <a:lvl1pPr>
              <a:defRPr sz="1200"/>
            </a:lvl1pPr>
          </a:lstStyle>
          <a:p>
            <a:fld id="{48296678-7821-497A-A94A-DDC763C0106C}" type="slidenum">
              <a:rPr lang="ja-JP" altLang="en-US" smtClean="0"/>
              <a:pPr/>
              <a:t>‹#›</a:t>
            </a:fld>
            <a:endParaRPr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895600" y="6172200"/>
            <a:ext cx="60198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57200" y="3505200"/>
            <a:ext cx="86868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66294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5109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2.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17.xml"/><Relationship Id="rId7"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3400" y="5715000"/>
            <a:ext cx="3581261" cy="838201"/>
          </a:xfrm>
          <a:prstGeom prst="rect">
            <a:avLst/>
          </a:prstGeom>
        </p:spPr>
      </p:pic>
      <p:sp>
        <p:nvSpPr>
          <p:cNvPr id="4" name="Rectangle 3"/>
          <p:cNvSpPr/>
          <p:nvPr userDrawn="1"/>
        </p:nvSpPr>
        <p:spPr>
          <a:xfrm>
            <a:off x="0" y="2286000"/>
            <a:ext cx="9144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pic>
        <p:nvPicPr>
          <p:cNvPr id="2" name="Picture 1" descr="TRF100_lockup_R.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62" r:id="rId7"/>
    <p:sldLayoutId id="2147483865" r:id="rId8"/>
    <p:sldLayoutId id="2147483866" r:id="rId9"/>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7200" y="6172200"/>
            <a:ext cx="2088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1"/>
          </p:nvPr>
        </p:nvSpPr>
        <p:spPr>
          <a:xfrm>
            <a:off x="1295400" y="4371439"/>
            <a:ext cx="7696200" cy="1143000"/>
          </a:xfrm>
        </p:spPr>
        <p:txBody>
          <a:bodyPr>
            <a:normAutofit/>
          </a:bodyPr>
          <a:lstStyle/>
          <a:p>
            <a:pPr>
              <a:defRPr/>
            </a:pPr>
            <a:r>
              <a:rPr lang="en-US" altLang="ja-JP" sz="2800" b="1" dirty="0">
                <a:latin typeface="+mj-ea"/>
                <a:ea typeface="+mj-ea"/>
              </a:rPr>
              <a:t>17-18</a:t>
            </a:r>
            <a:r>
              <a:rPr lang="ja-JP" altLang="en-US" sz="2800" b="1" dirty="0">
                <a:latin typeface="+mj-ea"/>
                <a:ea typeface="+mj-ea"/>
              </a:rPr>
              <a:t>年度 財団委員会　</a:t>
            </a:r>
            <a:endParaRPr lang="en-US" altLang="ja-JP" sz="2800" b="1" dirty="0">
              <a:latin typeface="+mj-ea"/>
              <a:ea typeface="+mj-ea"/>
            </a:endParaRPr>
          </a:p>
          <a:p>
            <a:pPr>
              <a:defRPr/>
            </a:pPr>
            <a:r>
              <a:rPr lang="ja-JP" altLang="en-US" sz="2800" b="1" dirty="0">
                <a:latin typeface="+mj-ea"/>
                <a:ea typeface="+mj-ea"/>
              </a:rPr>
              <a:t>資金管理小委員長　嘉納治郎右衞門（大阪</a:t>
            </a:r>
            <a:r>
              <a:rPr lang="en-US" altLang="ja-JP" sz="2800" b="1" dirty="0">
                <a:latin typeface="+mj-ea"/>
                <a:ea typeface="+mj-ea"/>
              </a:rPr>
              <a:t>RC</a:t>
            </a:r>
            <a:r>
              <a:rPr lang="ja-JP" altLang="en-US" sz="2800" b="1" dirty="0">
                <a:latin typeface="+mj-ea"/>
                <a:ea typeface="+mj-ea"/>
              </a:rPr>
              <a:t>）</a:t>
            </a:r>
          </a:p>
        </p:txBody>
      </p:sp>
      <p:sp>
        <p:nvSpPr>
          <p:cNvPr id="5" name="タイトル 4"/>
          <p:cNvSpPr>
            <a:spLocks noGrp="1"/>
          </p:cNvSpPr>
          <p:nvPr>
            <p:ph type="ctrTitle" idx="4294967295"/>
          </p:nvPr>
        </p:nvSpPr>
        <p:spPr>
          <a:xfrm>
            <a:off x="0" y="2819400"/>
            <a:ext cx="9296400" cy="990600"/>
          </a:xfrm>
          <a:prstGeom prst="rect">
            <a:avLst/>
          </a:prstGeom>
        </p:spPr>
        <p:txBody>
          <a:bodyPr/>
          <a:lstStyle/>
          <a:p>
            <a:pPr>
              <a:defRPr/>
            </a:pPr>
            <a:r>
              <a:rPr lang="ja-JP" altLang="en-US" sz="4000" dirty="0">
                <a:solidFill>
                  <a:schemeClr val="bg1"/>
                </a:solidFill>
              </a:rPr>
              <a:t>　</a:t>
            </a:r>
          </a:p>
        </p:txBody>
      </p:sp>
      <p:sp>
        <p:nvSpPr>
          <p:cNvPr id="17412" name="タイトル 2"/>
          <p:cNvSpPr txBox="1">
            <a:spLocks/>
          </p:cNvSpPr>
          <p:nvPr/>
        </p:nvSpPr>
        <p:spPr bwMode="auto">
          <a:xfrm>
            <a:off x="152400" y="381000"/>
            <a:ext cx="6705600" cy="1600200"/>
          </a:xfrm>
          <a:prstGeom prst="rect">
            <a:avLst/>
          </a:prstGeom>
          <a:noFill/>
          <a:ln w="9525">
            <a:noFill/>
            <a:miter lim="800000"/>
            <a:headEnd/>
            <a:tailEnd/>
          </a:ln>
        </p:spPr>
        <p:txBody>
          <a:bodyPr anchor="ctr"/>
          <a:lstStyle/>
          <a:p>
            <a:pPr>
              <a:spcAft>
                <a:spcPts val="1200"/>
              </a:spcAft>
            </a:pPr>
            <a:r>
              <a:rPr lang="en-US" altLang="ja-JP" b="1" dirty="0">
                <a:solidFill>
                  <a:schemeClr val="tx2"/>
                </a:solidFill>
                <a:latin typeface="+mj-ea"/>
                <a:ea typeface="+mj-ea"/>
                <a:cs typeface="Meiryo UI" pitchFamily="50" charset="-128"/>
              </a:rPr>
              <a:t>2017</a:t>
            </a:r>
            <a:r>
              <a:rPr lang="ja-JP" altLang="en-US" b="1" dirty="0">
                <a:solidFill>
                  <a:schemeClr val="tx2"/>
                </a:solidFill>
                <a:latin typeface="+mj-ea"/>
                <a:ea typeface="+mj-ea"/>
                <a:cs typeface="Meiryo UI" pitchFamily="50" charset="-128"/>
              </a:rPr>
              <a:t>年</a:t>
            </a:r>
            <a:r>
              <a:rPr lang="en-US" altLang="ja-JP" b="1" dirty="0">
                <a:solidFill>
                  <a:schemeClr val="tx2"/>
                </a:solidFill>
                <a:latin typeface="+mj-ea"/>
                <a:ea typeface="+mj-ea"/>
                <a:cs typeface="Meiryo UI" pitchFamily="50" charset="-128"/>
              </a:rPr>
              <a:t>9</a:t>
            </a:r>
            <a:r>
              <a:rPr lang="ja-JP" altLang="en-US" b="1" dirty="0">
                <a:solidFill>
                  <a:schemeClr val="tx2"/>
                </a:solidFill>
                <a:latin typeface="+mj-ea"/>
                <a:ea typeface="+mj-ea"/>
                <a:cs typeface="Meiryo UI" pitchFamily="50" charset="-128"/>
              </a:rPr>
              <a:t>月</a:t>
            </a:r>
            <a:r>
              <a:rPr lang="en-US" altLang="ja-JP" b="1" dirty="0">
                <a:solidFill>
                  <a:schemeClr val="tx2"/>
                </a:solidFill>
                <a:latin typeface="+mj-ea"/>
                <a:ea typeface="+mj-ea"/>
                <a:cs typeface="Meiryo UI" pitchFamily="50" charset="-128"/>
              </a:rPr>
              <a:t>2</a:t>
            </a:r>
            <a:r>
              <a:rPr lang="ja-JP" altLang="en-US" b="1" dirty="0">
                <a:solidFill>
                  <a:schemeClr val="tx2"/>
                </a:solidFill>
                <a:latin typeface="+mj-ea"/>
                <a:ea typeface="+mj-ea"/>
                <a:cs typeface="Meiryo UI" pitchFamily="50" charset="-128"/>
              </a:rPr>
              <a:t>日</a:t>
            </a:r>
            <a:endParaRPr lang="en-US" altLang="ja-JP" b="1" dirty="0">
              <a:solidFill>
                <a:schemeClr val="tx2"/>
              </a:solidFill>
              <a:latin typeface="+mj-ea"/>
              <a:ea typeface="+mj-ea"/>
              <a:cs typeface="Meiryo UI" pitchFamily="50" charset="-128"/>
            </a:endParaRPr>
          </a:p>
          <a:p>
            <a:r>
              <a:rPr lang="en-US" altLang="ja-JP" sz="3200" b="1" dirty="0">
                <a:solidFill>
                  <a:schemeClr val="tx2"/>
                </a:solidFill>
                <a:latin typeface="+mj-ea"/>
                <a:ea typeface="+mj-ea"/>
                <a:cs typeface="Meiryo UI" pitchFamily="50" charset="-128"/>
              </a:rPr>
              <a:t>RI2660</a:t>
            </a:r>
            <a:r>
              <a:rPr lang="ja-JP" altLang="en-US" sz="3200" b="1" dirty="0">
                <a:solidFill>
                  <a:schemeClr val="tx2"/>
                </a:solidFill>
                <a:latin typeface="+mj-ea"/>
                <a:ea typeface="+mj-ea"/>
                <a:cs typeface="Meiryo UI" pitchFamily="50" charset="-128"/>
              </a:rPr>
              <a:t>地区</a:t>
            </a:r>
            <a:endParaRPr lang="en-US" altLang="ja-JP" sz="3200" b="1" dirty="0">
              <a:solidFill>
                <a:schemeClr val="tx2"/>
              </a:solidFill>
              <a:latin typeface="+mj-ea"/>
              <a:ea typeface="+mj-ea"/>
              <a:cs typeface="Meiryo UI" pitchFamily="50" charset="-128"/>
            </a:endParaRPr>
          </a:p>
          <a:p>
            <a:r>
              <a:rPr lang="ja-JP" altLang="en-US" sz="3200" b="1" dirty="0">
                <a:solidFill>
                  <a:schemeClr val="tx2"/>
                </a:solidFill>
                <a:latin typeface="+mj-ea"/>
                <a:ea typeface="+mj-ea"/>
                <a:cs typeface="Meiryo UI" pitchFamily="50" charset="-128"/>
              </a:rPr>
              <a:t>地区財団セミナー</a:t>
            </a:r>
          </a:p>
        </p:txBody>
      </p:sp>
      <p:sp>
        <p:nvSpPr>
          <p:cNvPr id="6" name="正方形/長方形 5"/>
          <p:cNvSpPr/>
          <p:nvPr/>
        </p:nvSpPr>
        <p:spPr>
          <a:xfrm>
            <a:off x="-6531" y="2692063"/>
            <a:ext cx="8763000" cy="1015663"/>
          </a:xfrm>
          <a:prstGeom prst="rect">
            <a:avLst/>
          </a:prstGeom>
        </p:spPr>
        <p:txBody>
          <a:bodyPr wrap="square">
            <a:spAutoFit/>
          </a:bodyPr>
          <a:lstStyle/>
          <a:p>
            <a:pPr algn="ctr"/>
            <a:r>
              <a:rPr lang="ja-JP" altLang="en-US" sz="6000" dirty="0">
                <a:solidFill>
                  <a:schemeClr val="bg1"/>
                </a:solidFill>
                <a:latin typeface="+mj-ea"/>
                <a:ea typeface="+mj-ea"/>
              </a:rPr>
              <a:t>財団補助金管理</a:t>
            </a: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411" y="5486400"/>
            <a:ext cx="5667378" cy="1295400"/>
          </a:xfrm>
          <a:prstGeom prst="rect">
            <a:avLst/>
          </a:prstGeom>
        </p:spPr>
      </p:pic>
    </p:spTree>
    <p:extLst>
      <p:ext uri="{BB962C8B-B14F-4D97-AF65-F5344CB8AC3E}">
        <p14:creationId xmlns:p14="http://schemas.microsoft.com/office/powerpoint/2010/main" val="53179132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9155" y="1219200"/>
            <a:ext cx="8839200" cy="464742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mj-ea"/>
                <a:ea typeface="+mj-ea"/>
              </a:rPr>
              <a:t>【</a:t>
            </a:r>
            <a:r>
              <a:rPr lang="ja-JP" altLang="en-US" dirty="0">
                <a:solidFill>
                  <a:srgbClr val="16316B"/>
                </a:solidFill>
                <a:latin typeface="+mj-ea"/>
                <a:ea typeface="+mj-ea"/>
              </a:rPr>
              <a:t>地区補助金と</a:t>
            </a:r>
            <a:r>
              <a:rPr lang="en-US" altLang="ja-JP" dirty="0">
                <a:solidFill>
                  <a:srgbClr val="16316B"/>
                </a:solidFill>
                <a:latin typeface="+mj-ea"/>
                <a:ea typeface="+mj-ea"/>
              </a:rPr>
              <a:t>RI </a:t>
            </a:r>
            <a:r>
              <a:rPr lang="ja-JP" altLang="en-US" dirty="0">
                <a:solidFill>
                  <a:srgbClr val="16316B"/>
                </a:solidFill>
                <a:latin typeface="+mj-ea"/>
                <a:ea typeface="+mj-ea"/>
              </a:rPr>
              <a:t>為替レート（ロータリー・レート）</a:t>
            </a:r>
            <a:r>
              <a:rPr lang="en-US" altLang="ja-JP" dirty="0">
                <a:solidFill>
                  <a:srgbClr val="16316B"/>
                </a:solidFill>
                <a:latin typeface="+mj-ea"/>
                <a:ea typeface="+mj-ea"/>
              </a:rPr>
              <a:t>】</a:t>
            </a:r>
            <a:endParaRPr lang="ja-JP" altLang="en-US" dirty="0">
              <a:solidFill>
                <a:srgbClr val="16316B"/>
              </a:solidFill>
              <a:latin typeface="+mj-ea"/>
              <a:ea typeface="+mj-ea"/>
            </a:endParaRPr>
          </a:p>
          <a:p>
            <a:pPr>
              <a:lnSpc>
                <a:spcPct val="150000"/>
              </a:lnSpc>
            </a:pPr>
            <a:r>
              <a:rPr lang="ja-JP" altLang="en-US" sz="2000" dirty="0">
                <a:solidFill>
                  <a:schemeClr val="bg2">
                    <a:lumMod val="10000"/>
                  </a:schemeClr>
                </a:solidFill>
                <a:latin typeface="+mj-ea"/>
                <a:ea typeface="+mj-ea"/>
              </a:rPr>
              <a:t>補助金の申請と支払を含む全ての資金のやりとりは、その時点の</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mj-ea"/>
              <a:ea typeface="+mj-ea"/>
            </a:endParaRPr>
          </a:p>
          <a:p>
            <a:pPr>
              <a:lnSpc>
                <a:spcPct val="150000"/>
              </a:lnSpc>
            </a:pPr>
            <a:endParaRPr lang="en-US" altLang="ja-JP" sz="2000" dirty="0">
              <a:solidFill>
                <a:schemeClr val="bg2">
                  <a:lumMod val="10000"/>
                </a:schemeClr>
              </a:solidFill>
              <a:latin typeface="+mj-ea"/>
              <a:ea typeface="+mj-ea"/>
            </a:endParaRPr>
          </a:p>
          <a:p>
            <a:pPr>
              <a:lnSpc>
                <a:spcPct val="250000"/>
              </a:lnSpc>
            </a:pPr>
            <a:r>
              <a:rPr lang="ja-JP" altLang="en-US" sz="2000" dirty="0">
                <a:solidFill>
                  <a:schemeClr val="bg2">
                    <a:lumMod val="10000"/>
                  </a:schemeClr>
                </a:solidFill>
                <a:latin typeface="+mj-ea"/>
                <a:ea typeface="+mj-ea"/>
              </a:rPr>
              <a:t>＊</a:t>
            </a:r>
            <a:r>
              <a:rPr lang="ja-JP" altLang="en-US" sz="2000" dirty="0">
                <a:solidFill>
                  <a:srgbClr val="FF0000"/>
                </a:solidFill>
                <a:latin typeface="+mj-ea"/>
                <a:ea typeface="+mj-ea"/>
              </a:rPr>
              <a:t>為替差損</a:t>
            </a:r>
            <a:r>
              <a:rPr lang="ja-JP" altLang="en-US" sz="2000" dirty="0">
                <a:solidFill>
                  <a:schemeClr val="bg2">
                    <a:lumMod val="10000"/>
                  </a:schemeClr>
                </a:solidFill>
                <a:latin typeface="+mj-ea"/>
                <a:ea typeface="+mj-ea"/>
              </a:rPr>
              <a:t>・・・クラブは</a:t>
            </a:r>
            <a:r>
              <a:rPr lang="ja-JP" altLang="en-US" sz="2000" dirty="0">
                <a:solidFill>
                  <a:srgbClr val="FF0000"/>
                </a:solidFill>
                <a:latin typeface="+mj-ea"/>
                <a:ea typeface="+mj-ea"/>
              </a:rPr>
              <a:t>拠出金を増額</a:t>
            </a:r>
            <a:r>
              <a:rPr lang="ja-JP" altLang="en-US" sz="2000" dirty="0">
                <a:solidFill>
                  <a:schemeClr val="bg2">
                    <a:lumMod val="10000"/>
                  </a:schemeClr>
                </a:solidFill>
                <a:latin typeface="+mj-ea"/>
                <a:ea typeface="+mj-ea"/>
              </a:rPr>
              <a:t>する、または活動の</a:t>
            </a:r>
            <a:r>
              <a:rPr lang="ja-JP" altLang="en-US" sz="2000" dirty="0">
                <a:solidFill>
                  <a:srgbClr val="FF0000"/>
                </a:solidFill>
                <a:latin typeface="+mj-ea"/>
                <a:ea typeface="+mj-ea"/>
              </a:rPr>
              <a:t>規模を縮小</a:t>
            </a:r>
            <a:r>
              <a:rPr lang="ja-JP" altLang="en-US" sz="2000" dirty="0">
                <a:solidFill>
                  <a:schemeClr val="bg2">
                    <a:lumMod val="10000"/>
                  </a:schemeClr>
                </a:solidFill>
                <a:latin typeface="+mj-ea"/>
                <a:ea typeface="+mj-ea"/>
              </a:rPr>
              <a:t>するなど</a:t>
            </a:r>
            <a:endParaRPr lang="en-US" altLang="ja-JP" sz="2000" dirty="0">
              <a:solidFill>
                <a:schemeClr val="bg2">
                  <a:lumMod val="10000"/>
                </a:schemeClr>
              </a:solidFill>
              <a:latin typeface="+mj-ea"/>
              <a:ea typeface="+mj-ea"/>
            </a:endParaRPr>
          </a:p>
          <a:p>
            <a:r>
              <a:rPr lang="ja-JP" altLang="en-US" sz="2000" dirty="0">
                <a:solidFill>
                  <a:schemeClr val="bg2">
                    <a:lumMod val="10000"/>
                  </a:schemeClr>
                </a:solidFill>
                <a:latin typeface="+mj-ea"/>
                <a:ea typeface="+mj-ea"/>
              </a:rPr>
              <a:t>＊為替差益・・・クラブは補給品を増量したり上位品種に変更する、または</a:t>
            </a:r>
            <a:r>
              <a:rPr lang="en-US" altLang="ja-JP" sz="2000" dirty="0">
                <a:solidFill>
                  <a:schemeClr val="bg2">
                    <a:lumMod val="10000"/>
                  </a:schemeClr>
                </a:solidFill>
                <a:latin typeface="+mj-ea"/>
                <a:ea typeface="+mj-ea"/>
              </a:rPr>
              <a:t>20</a:t>
            </a:r>
            <a:r>
              <a:rPr lang="ja-JP" altLang="en-US" sz="2000" dirty="0">
                <a:solidFill>
                  <a:schemeClr val="bg2">
                    <a:lumMod val="10000"/>
                  </a:schemeClr>
                </a:solidFill>
                <a:latin typeface="+mj-ea"/>
                <a:ea typeface="+mj-ea"/>
              </a:rPr>
              <a:t>万円</a:t>
            </a:r>
            <a:endParaRPr lang="en-US" altLang="ja-JP" sz="2000" dirty="0">
              <a:solidFill>
                <a:schemeClr val="bg2">
                  <a:lumMod val="10000"/>
                </a:schemeClr>
              </a:solidFill>
              <a:latin typeface="+mj-ea"/>
              <a:ea typeface="+mj-ea"/>
            </a:endParaRPr>
          </a:p>
          <a:p>
            <a:r>
              <a:rPr lang="en-US" altLang="ja-JP" sz="2000" dirty="0">
                <a:solidFill>
                  <a:schemeClr val="bg2">
                    <a:lumMod val="10000"/>
                  </a:schemeClr>
                </a:solidFill>
                <a:latin typeface="+mj-ea"/>
                <a:ea typeface="+mj-ea"/>
              </a:rPr>
              <a:t>                    </a:t>
            </a:r>
            <a:r>
              <a:rPr lang="ja-JP" altLang="en-US" sz="2000" dirty="0">
                <a:solidFill>
                  <a:schemeClr val="bg2">
                    <a:lumMod val="10000"/>
                  </a:schemeClr>
                </a:solidFill>
                <a:latin typeface="+mj-ea"/>
                <a:ea typeface="+mj-ea"/>
              </a:rPr>
              <a:t>　を下回らない範囲でクラブ拠出金を減額するなど</a:t>
            </a:r>
            <a:endParaRPr lang="en-US" altLang="ja-JP" sz="2000" dirty="0">
              <a:solidFill>
                <a:schemeClr val="bg2">
                  <a:lumMod val="10000"/>
                </a:schemeClr>
              </a:solidFill>
              <a:latin typeface="+mj-ea"/>
              <a:ea typeface="+mj-ea"/>
            </a:endParaRPr>
          </a:p>
          <a:p>
            <a:endParaRPr lang="ja-JP" altLang="en-US" sz="2000" dirty="0">
              <a:solidFill>
                <a:schemeClr val="bg2">
                  <a:lumMod val="10000"/>
                </a:schemeClr>
              </a:solidFill>
              <a:latin typeface="MS-Mincho"/>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0" y="141543"/>
            <a:ext cx="6696744" cy="584775"/>
          </a:xfrm>
          <a:prstGeom prst="rect">
            <a:avLst/>
          </a:prstGeom>
          <a:noFill/>
        </p:spPr>
        <p:txBody>
          <a:bodyPr wrap="square" rtlCol="0">
            <a:spAutoFit/>
          </a:bodyPr>
          <a:lstStyle/>
          <a:p>
            <a:r>
              <a:rPr lang="ja-JP" altLang="en-US" sz="3200" b="1" dirty="0">
                <a:solidFill>
                  <a:schemeClr val="bg1"/>
                </a:solidFill>
                <a:latin typeface="+mj-ea"/>
                <a:ea typeface="+mj-ea"/>
              </a:rPr>
              <a:t>地区補助金のＲＩ</a:t>
            </a:r>
            <a:r>
              <a:rPr kumimoji="1" lang="ja-JP" altLang="en-US" sz="3200" b="1" dirty="0">
                <a:solidFill>
                  <a:schemeClr val="bg1"/>
                </a:solidFill>
                <a:latin typeface="+mj-ea"/>
                <a:ea typeface="+mj-ea"/>
              </a:rPr>
              <a:t>為替レート</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54601"/>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404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28600" y="1447800"/>
            <a:ext cx="8563595" cy="4062651"/>
          </a:xfrm>
          <a:prstGeom prst="rect">
            <a:avLst/>
          </a:prstGeom>
          <a:ln>
            <a:solidFill>
              <a:srgbClr val="002060"/>
            </a:solidFill>
          </a:ln>
        </p:spPr>
        <p:txBody>
          <a:bodyPr wrap="square">
            <a:spAutoFit/>
          </a:bodyPr>
          <a:lstStyle/>
          <a:p>
            <a:pPr>
              <a:lnSpc>
                <a:spcPct val="150000"/>
              </a:lnSpc>
            </a:pPr>
            <a:r>
              <a:rPr lang="en-US" altLang="ja-JP" sz="2800" dirty="0">
                <a:solidFill>
                  <a:srgbClr val="16316B"/>
                </a:solidFill>
                <a:latin typeface="+mj-ea"/>
                <a:ea typeface="+mj-ea"/>
              </a:rPr>
              <a:t>【</a:t>
            </a:r>
            <a:r>
              <a:rPr lang="ja-JP" altLang="en-US" sz="2800" dirty="0">
                <a:solidFill>
                  <a:srgbClr val="16316B"/>
                </a:solidFill>
                <a:latin typeface="+mj-ea"/>
                <a:ea typeface="+mj-ea"/>
              </a:rPr>
              <a:t>未使用の地区補助金</a:t>
            </a:r>
            <a:r>
              <a:rPr lang="en-US" altLang="ja-JP" sz="2800" dirty="0">
                <a:solidFill>
                  <a:srgbClr val="16316B"/>
                </a:solidFill>
                <a:latin typeface="+mj-ea"/>
                <a:ea typeface="+mj-ea"/>
              </a:rPr>
              <a:t>】</a:t>
            </a:r>
            <a:endParaRPr lang="ja-JP" altLang="en-US" sz="2800" dirty="0">
              <a:solidFill>
                <a:srgbClr val="16316B"/>
              </a:solidFill>
              <a:latin typeface="+mj-ea"/>
              <a:ea typeface="+mj-ea"/>
            </a:endParaRPr>
          </a:p>
          <a:p>
            <a:pPr>
              <a:lnSpc>
                <a:spcPct val="150000"/>
              </a:lnSpc>
            </a:pPr>
            <a:r>
              <a:rPr lang="ja-JP" altLang="en-US" dirty="0">
                <a:solidFill>
                  <a:schemeClr val="bg2">
                    <a:lumMod val="10000"/>
                  </a:schemeClr>
                </a:solidFill>
                <a:latin typeface="+mj-ea"/>
                <a:ea typeface="+mj-ea"/>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dirty="0">
              <a:solidFill>
                <a:schemeClr val="bg2">
                  <a:lumMod val="10000"/>
                </a:schemeClr>
              </a:solidFill>
              <a:latin typeface="+mj-ea"/>
              <a:ea typeface="+mj-ea"/>
            </a:endParaRPr>
          </a:p>
          <a:p>
            <a:pPr>
              <a:lnSpc>
                <a:spcPct val="150000"/>
              </a:lnSpc>
            </a:pPr>
            <a:r>
              <a:rPr lang="ja-JP" altLang="en-US" dirty="0">
                <a:solidFill>
                  <a:schemeClr val="bg2">
                    <a:lumMod val="10000"/>
                  </a:schemeClr>
                </a:solidFill>
                <a:latin typeface="+mj-ea"/>
                <a:ea typeface="+mj-ea"/>
              </a:rPr>
              <a:t>未使用の補助金は金額の多寡に関わらず、速やかに地区に返金しなければなりません。</a:t>
            </a:r>
            <a:endParaRPr lang="en-US" altLang="ja-JP" dirty="0">
              <a:solidFill>
                <a:schemeClr val="bg2">
                  <a:lumMod val="10000"/>
                </a:schemeClr>
              </a:solidFill>
              <a:latin typeface="+mj-ea"/>
              <a:ea typeface="+mj-ea"/>
            </a:endParaRPr>
          </a:p>
          <a:p>
            <a:pPr>
              <a:lnSpc>
                <a:spcPct val="150000"/>
              </a:lnSpc>
            </a:pPr>
            <a:r>
              <a:rPr lang="en-US" altLang="ja-JP" dirty="0">
                <a:solidFill>
                  <a:schemeClr val="bg2">
                    <a:lumMod val="10000"/>
                  </a:schemeClr>
                </a:solidFill>
                <a:latin typeface="+mj-ea"/>
                <a:ea typeface="+mj-ea"/>
              </a:rPr>
              <a:t>(</a:t>
            </a:r>
            <a:r>
              <a:rPr lang="ja-JP" altLang="en-US" dirty="0">
                <a:solidFill>
                  <a:schemeClr val="bg2">
                    <a:lumMod val="10000"/>
                  </a:schemeClr>
                </a:solidFill>
                <a:latin typeface="+mj-ea"/>
                <a:ea typeface="+mj-ea"/>
              </a:rPr>
              <a:t>振込の場合、銀行手数料はクラブ負担）</a:t>
            </a:r>
            <a:endParaRPr lang="en-US" altLang="ja-JP" dirty="0">
              <a:solidFill>
                <a:schemeClr val="bg2">
                  <a:lumMod val="10000"/>
                </a:schemeClr>
              </a:solidFill>
              <a:latin typeface="+mj-ea"/>
              <a:ea typeface="+mj-ea"/>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0" y="141543"/>
            <a:ext cx="6696744" cy="584775"/>
          </a:xfrm>
          <a:prstGeom prst="rect">
            <a:avLst/>
          </a:prstGeom>
          <a:noFill/>
        </p:spPr>
        <p:txBody>
          <a:bodyPr wrap="square" rtlCol="0">
            <a:spAutoFit/>
          </a:bodyPr>
          <a:lstStyle/>
          <a:p>
            <a:r>
              <a:rPr lang="ja-JP" altLang="en-US" sz="3200" b="1" dirty="0">
                <a:solidFill>
                  <a:schemeClr val="bg1"/>
                </a:solidFill>
                <a:latin typeface="+mj-ea"/>
                <a:ea typeface="+mj-ea"/>
              </a:rPr>
              <a:t>地区補助金の</a:t>
            </a:r>
            <a:r>
              <a:rPr kumimoji="1" lang="ja-JP" altLang="en-US" sz="3200" b="1" dirty="0">
                <a:solidFill>
                  <a:schemeClr val="bg1"/>
                </a:solidFill>
                <a:latin typeface="+mj-ea"/>
                <a:ea typeface="+mj-ea"/>
              </a:rPr>
              <a:t>余剰金</a:t>
            </a: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057" y="6121072"/>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4814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1143000"/>
            <a:ext cx="8839200" cy="4339650"/>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・・・申請書同様、ロータリー財団へオンラインで提出</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補助金の最初の支給を受けてから</a:t>
            </a:r>
            <a:r>
              <a:rPr lang="en-US" altLang="ja-JP" dirty="0">
                <a:solidFill>
                  <a:srgbClr val="FF0000"/>
                </a:solidFill>
                <a:latin typeface="+mj-ea"/>
                <a:ea typeface="+mj-ea"/>
              </a:rPr>
              <a:t>12 </a:t>
            </a:r>
            <a:r>
              <a:rPr lang="ja-JP" altLang="en-US" dirty="0">
                <a:solidFill>
                  <a:srgbClr val="FF0000"/>
                </a:solidFill>
                <a:latin typeface="+mj-ea"/>
                <a:ea typeface="+mj-ea"/>
              </a:rPr>
              <a:t>カ月以内に提出</a:t>
            </a:r>
            <a:endParaRPr lang="en-US" altLang="ja-JP" dirty="0">
              <a:solidFill>
                <a:srgbClr val="FF0000"/>
              </a:solidFill>
              <a:latin typeface="+mj-ea"/>
              <a:ea typeface="+mj-ea"/>
            </a:endParaRPr>
          </a:p>
          <a:p>
            <a:r>
              <a:rPr lang="ja-JP" altLang="en-US" dirty="0">
                <a:solidFill>
                  <a:srgbClr val="FF0000"/>
                </a:solidFill>
                <a:latin typeface="+mj-ea"/>
                <a:ea typeface="+mj-ea"/>
              </a:rPr>
              <a:t>　　</a:t>
            </a:r>
            <a:r>
              <a:rPr lang="ja-JP" altLang="en-US" dirty="0">
                <a:latin typeface="+mj-ea"/>
                <a:ea typeface="+mj-ea"/>
              </a:rPr>
              <a:t>（その後もプロジェクト完了まで、</a:t>
            </a:r>
            <a:r>
              <a:rPr lang="en-US" altLang="ja-JP" dirty="0">
                <a:latin typeface="+mj-ea"/>
                <a:ea typeface="+mj-ea"/>
              </a:rPr>
              <a:t>12 </a:t>
            </a:r>
            <a:r>
              <a:rPr lang="ja-JP" altLang="en-US" dirty="0">
                <a:latin typeface="+mj-ea"/>
                <a:ea typeface="+mj-ea"/>
              </a:rPr>
              <a:t>ヵ月毎に 提出）</a:t>
            </a:r>
            <a:endParaRPr lang="en-US" altLang="ja-JP" dirty="0">
              <a:latin typeface="+mj-ea"/>
              <a:ea typeface="+mj-ea"/>
            </a:endParaRPr>
          </a:p>
          <a:p>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プロジェクト完了後</a:t>
            </a:r>
            <a:r>
              <a:rPr lang="en-US" altLang="ja-JP" dirty="0">
                <a:solidFill>
                  <a:srgbClr val="FF0000"/>
                </a:solidFill>
                <a:latin typeface="+mj-ea"/>
                <a:ea typeface="+mj-ea"/>
              </a:rPr>
              <a:t>2 </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52400"/>
            <a:ext cx="5716488" cy="584775"/>
          </a:xfrm>
          <a:prstGeom prst="rect">
            <a:avLst/>
          </a:prstGeom>
          <a:noFill/>
        </p:spPr>
        <p:txBody>
          <a:bodyPr wrap="square" rtlCol="0">
            <a:spAutoFit/>
          </a:bodyPr>
          <a:lstStyle/>
          <a:p>
            <a:r>
              <a:rPr kumimoji="1" lang="ja-JP" altLang="en-US" sz="3200" b="1" dirty="0">
                <a:solidFill>
                  <a:schemeClr val="bg1"/>
                </a:solidFill>
                <a:latin typeface="+mj-ea"/>
                <a:ea typeface="+mj-ea"/>
              </a:rPr>
              <a:t>グローバル補助金の報告書</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281" y="604055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a:extLst>
              <a:ext uri="{FF2B5EF4-FFF2-40B4-BE49-F238E27FC236}">
                <a16:creationId xmlns:a16="http://schemas.microsoft.com/office/drawing/2014/main" id="{80357B4A-B12D-46A8-A3F9-7DEC85FC044C}"/>
              </a:ext>
            </a:extLst>
          </p:cNvPr>
          <p:cNvSpPr/>
          <p:nvPr/>
        </p:nvSpPr>
        <p:spPr>
          <a:xfrm>
            <a:off x="328562" y="2462054"/>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328562" y="4267200"/>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Tree>
    <p:extLst>
      <p:ext uri="{BB962C8B-B14F-4D97-AF65-F5344CB8AC3E}">
        <p14:creationId xmlns:p14="http://schemas.microsoft.com/office/powerpoint/2010/main" val="413163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40322" y="1142999"/>
            <a:ext cx="8179246" cy="4796246"/>
          </a:xfrm>
          <a:ln>
            <a:solidFill>
              <a:srgbClr val="002060"/>
            </a:solidFill>
          </a:ln>
        </p:spPr>
        <p:txBody>
          <a:bodyPr>
            <a:noAutofit/>
          </a:bodyPr>
          <a:lstStyle/>
          <a:p>
            <a:pPr marL="0" indent="0">
              <a:lnSpc>
                <a:spcPct val="200000"/>
              </a:lnSpc>
              <a:buNone/>
            </a:pPr>
            <a:r>
              <a:rPr lang="ja-JP" altLang="en-US" sz="2400" dirty="0">
                <a:solidFill>
                  <a:schemeClr val="bg2">
                    <a:lumMod val="10000"/>
                  </a:schemeClr>
                </a:solidFill>
                <a:latin typeface="+mj-ea"/>
                <a:ea typeface="+mj-ea"/>
              </a:rPr>
              <a:t>①クラブ拠出金を補助金口座に入金せず。</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②補助金口座が残高０になっていなかった。</a:t>
            </a:r>
            <a:r>
              <a:rPr lang="en-US" altLang="ja-JP" sz="2400" dirty="0">
                <a:solidFill>
                  <a:schemeClr val="bg2">
                    <a:lumMod val="10000"/>
                  </a:schemeClr>
                </a:solidFill>
                <a:latin typeface="+mj-ea"/>
                <a:ea typeface="+mj-ea"/>
              </a:rPr>
              <a:t> </a:t>
            </a:r>
          </a:p>
          <a:p>
            <a:pPr marL="0" indent="0">
              <a:lnSpc>
                <a:spcPct val="200000"/>
              </a:lnSpc>
              <a:buNone/>
            </a:pPr>
            <a:r>
              <a:rPr lang="ja-JP" altLang="en-US" sz="2400" dirty="0">
                <a:solidFill>
                  <a:schemeClr val="bg2">
                    <a:lumMod val="10000"/>
                  </a:schemeClr>
                </a:solidFill>
                <a:latin typeface="+mj-ea"/>
                <a:ea typeface="+mj-ea"/>
              </a:rPr>
              <a:t>③利子を計上し忘れ。 </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④領収書の但書が「寄付金」　実際に購入した品名を記載。</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⑤補助金着金前に協力団体が業者に支払い。</a:t>
            </a:r>
            <a:endParaRPr lang="en-US" altLang="ja-JP" sz="2400" dirty="0">
              <a:solidFill>
                <a:schemeClr val="bg2">
                  <a:lumMod val="10000"/>
                </a:schemeClr>
              </a:solidFill>
              <a:latin typeface="+mj-ea"/>
              <a:ea typeface="+mj-ea"/>
            </a:endParaRPr>
          </a:p>
          <a:p>
            <a:pPr marL="0" indent="0">
              <a:lnSpc>
                <a:spcPct val="200000"/>
              </a:lnSpc>
              <a:buNone/>
            </a:pPr>
            <a:r>
              <a:rPr lang="ja-JP" altLang="en-US" sz="2400" dirty="0">
                <a:solidFill>
                  <a:schemeClr val="bg2">
                    <a:lumMod val="10000"/>
                  </a:schemeClr>
                </a:solidFill>
                <a:latin typeface="+mj-ea"/>
                <a:ea typeface="+mj-ea"/>
              </a:rPr>
              <a:t>⑥補助金を別口座に振り替え。</a:t>
            </a:r>
            <a:endParaRPr lang="en-US" altLang="ja-JP" sz="2400" dirty="0">
              <a:solidFill>
                <a:schemeClr val="bg2">
                  <a:lumMod val="10000"/>
                </a:schemeClr>
              </a:solidFill>
              <a:latin typeface="+mj-ea"/>
              <a:ea typeface="+mj-ea"/>
            </a:endParaRPr>
          </a:p>
        </p:txBody>
      </p:sp>
      <p:sp>
        <p:nvSpPr>
          <p:cNvPr id="4" name="タイトル 3"/>
          <p:cNvSpPr>
            <a:spLocks noGrp="1"/>
          </p:cNvSpPr>
          <p:nvPr>
            <p:ph type="title"/>
          </p:nvPr>
        </p:nvSpPr>
        <p:spPr>
          <a:xfrm>
            <a:off x="202754" y="152399"/>
            <a:ext cx="8516814" cy="838200"/>
          </a:xfrm>
        </p:spPr>
        <p:txBody>
          <a:bodyPr>
            <a:noAutofit/>
          </a:bodyPr>
          <a:lstStyle/>
          <a:p>
            <a:r>
              <a:rPr lang="ja-JP" altLang="en-US" sz="3200" dirty="0">
                <a:latin typeface="+mj-ea"/>
              </a:rPr>
              <a:t>補助金管理上の不備内容（１）</a:t>
            </a:r>
            <a:endParaRPr kumimoji="1" lang="ja-JP" altLang="en-US" sz="3600" dirty="0">
              <a:latin typeface="+mj-ea"/>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994" y="609164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594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2400" y="1157245"/>
            <a:ext cx="8516814" cy="4786355"/>
          </a:xfrm>
          <a:ln>
            <a:solidFill>
              <a:srgbClr val="002060"/>
            </a:solidFill>
          </a:ln>
        </p:spPr>
        <p:txBody>
          <a:bodyPr>
            <a:normAutofit fontScale="85000" lnSpcReduction="20000"/>
          </a:bodyPr>
          <a:lstStyle/>
          <a:p>
            <a:pPr marL="0" indent="0">
              <a:buNone/>
            </a:pPr>
            <a:r>
              <a:rPr lang="ja-JP" altLang="en-US" sz="2800" dirty="0">
                <a:solidFill>
                  <a:schemeClr val="bg2">
                    <a:lumMod val="10000"/>
                  </a:schemeClr>
                </a:solidFill>
                <a:latin typeface="+mj-ea"/>
                <a:ea typeface="+mj-ea"/>
              </a:rPr>
              <a:t>⑦申請書では学生ﾎﾞﾗﾝﾃｨｱへ実費交通費支給が、報告書では　</a:t>
            </a: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　　謝礼となっていた。</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⑧申請書にない懇親会費用を計上。</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⑨ロータリアンの移動費と思しき経費の計上。</a:t>
            </a:r>
            <a:endParaRPr lang="en-US" altLang="ja-JP" sz="2800" dirty="0">
              <a:solidFill>
                <a:schemeClr val="bg2">
                  <a:lumMod val="10000"/>
                </a:schemeClr>
              </a:solidFill>
              <a:latin typeface="+mj-ea"/>
              <a:ea typeface="+mj-ea"/>
            </a:endParaRPr>
          </a:p>
          <a:p>
            <a:pPr marL="0" indent="0">
              <a:buNone/>
            </a:pPr>
            <a:r>
              <a:rPr lang="ja-JP" altLang="en-US" sz="2400" dirty="0">
                <a:solidFill>
                  <a:schemeClr val="bg2">
                    <a:lumMod val="10000"/>
                  </a:schemeClr>
                </a:solidFill>
                <a:latin typeface="+mj-ea"/>
                <a:ea typeface="+mj-ea"/>
              </a:rPr>
              <a:t>　</a:t>
            </a:r>
            <a:r>
              <a:rPr lang="ja-JP" altLang="en-US" sz="2600" dirty="0">
                <a:solidFill>
                  <a:srgbClr val="00246C"/>
                </a:solidFill>
                <a:latin typeface="+mj-ea"/>
                <a:ea typeface="+mj-ea"/>
              </a:rPr>
              <a:t>　</a:t>
            </a:r>
            <a:r>
              <a:rPr lang="ja-JP" altLang="en-US" sz="2800" dirty="0">
                <a:solidFill>
                  <a:srgbClr val="00246C"/>
                </a:solidFill>
                <a:latin typeface="+mj-ea"/>
                <a:ea typeface="+mj-ea"/>
              </a:rPr>
              <a:t>⇒ 現地の医療スタッフが同乗する場合はその事実を記載する</a:t>
            </a:r>
            <a:endParaRPr lang="en-US" altLang="ja-JP" sz="2800" dirty="0">
              <a:solidFill>
                <a:srgbClr val="00246C"/>
              </a:solidFill>
              <a:latin typeface="+mj-ea"/>
              <a:ea typeface="+mj-ea"/>
            </a:endParaRPr>
          </a:p>
          <a:p>
            <a:pPr marL="0" indent="0">
              <a:buNone/>
            </a:pPr>
            <a:r>
              <a:rPr lang="ja-JP" altLang="en-US" sz="2800" dirty="0">
                <a:solidFill>
                  <a:srgbClr val="00246C"/>
                </a:solidFill>
                <a:latin typeface="+mj-ea"/>
                <a:ea typeface="+mj-ea"/>
              </a:rPr>
              <a:t>　　　　必要あり。</a:t>
            </a:r>
            <a:endParaRPr lang="en-US" altLang="ja-JP" sz="2800" dirty="0">
              <a:solidFill>
                <a:srgbClr val="00246C"/>
              </a:solidFill>
              <a:latin typeface="+mj-ea"/>
              <a:ea typeface="+mj-ea"/>
            </a:endParaRPr>
          </a:p>
          <a:p>
            <a:pPr marL="0" indent="0">
              <a:buNone/>
            </a:pPr>
            <a:endParaRPr lang="en-US" altLang="ja-JP" sz="24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⑩領収書が一括のためロータリアンの経費も計上。</a:t>
            </a:r>
            <a:endParaRPr lang="en-US" altLang="ja-JP" sz="2800" dirty="0">
              <a:solidFill>
                <a:schemeClr val="bg2">
                  <a:lumMod val="10000"/>
                </a:schemeClr>
              </a:solidFill>
              <a:latin typeface="+mj-ea"/>
              <a:ea typeface="+mj-ea"/>
            </a:endParaRPr>
          </a:p>
          <a:p>
            <a:pPr marL="0" indent="0">
              <a:buNone/>
            </a:pPr>
            <a:r>
              <a:rPr lang="ja-JP" altLang="en-US" sz="2800" dirty="0">
                <a:solidFill>
                  <a:schemeClr val="bg2">
                    <a:lumMod val="10000"/>
                  </a:schemeClr>
                </a:solidFill>
                <a:latin typeface="+mj-ea"/>
                <a:ea typeface="+mj-ea"/>
              </a:rPr>
              <a:t>　　</a:t>
            </a:r>
            <a:r>
              <a:rPr lang="ja-JP" altLang="en-US" sz="2800" dirty="0">
                <a:solidFill>
                  <a:srgbClr val="00246C"/>
                </a:solidFill>
                <a:latin typeface="+mj-ea"/>
                <a:ea typeface="+mj-ea"/>
              </a:rPr>
              <a:t>⇒ 予め分けておく。</a:t>
            </a:r>
            <a:endParaRPr lang="en-US" altLang="ja-JP" sz="2800" dirty="0">
              <a:solidFill>
                <a:srgbClr val="00246C"/>
              </a:solidFill>
              <a:latin typeface="+mj-ea"/>
              <a:ea typeface="+mj-ea"/>
            </a:endParaRPr>
          </a:p>
          <a:p>
            <a:pPr marL="0" indent="0">
              <a:buNone/>
            </a:pPr>
            <a:endParaRPr lang="en-US" altLang="ja-JP" sz="2800" dirty="0">
              <a:solidFill>
                <a:srgbClr val="00246C"/>
              </a:solidFill>
              <a:latin typeface="+mj-ea"/>
              <a:ea typeface="+mj-ea"/>
            </a:endParaRPr>
          </a:p>
          <a:p>
            <a:pPr marL="0" indent="0">
              <a:buNone/>
            </a:pPr>
            <a:r>
              <a:rPr lang="ja-JP" altLang="en-US" sz="2800" dirty="0">
                <a:solidFill>
                  <a:schemeClr val="bg2">
                    <a:lumMod val="10000"/>
                  </a:schemeClr>
                </a:solidFill>
                <a:latin typeface="+mj-ea"/>
                <a:ea typeface="+mj-ea"/>
              </a:rPr>
              <a:t>⑪領収書不足</a:t>
            </a:r>
            <a:endParaRPr lang="en-US" altLang="ja-JP" sz="2800" dirty="0">
              <a:solidFill>
                <a:schemeClr val="bg2">
                  <a:lumMod val="10000"/>
                </a:schemeClr>
              </a:solidFill>
              <a:latin typeface="+mj-ea"/>
              <a:ea typeface="+mj-ea"/>
            </a:endParaRPr>
          </a:p>
          <a:p>
            <a:pPr marL="0" indent="0">
              <a:buNone/>
            </a:pPr>
            <a:endParaRPr lang="en-US" altLang="ja-JP" sz="2800" dirty="0">
              <a:solidFill>
                <a:schemeClr val="bg2">
                  <a:lumMod val="10000"/>
                </a:schemeClr>
              </a:solidFill>
              <a:latin typeface="+mj-ea"/>
              <a:ea typeface="+mj-ea"/>
            </a:endParaRPr>
          </a:p>
          <a:p>
            <a:pPr marL="0" indent="0">
              <a:buNone/>
            </a:pPr>
            <a:endParaRPr lang="en-US" altLang="ja-JP" sz="1400" dirty="0">
              <a:solidFill>
                <a:schemeClr val="bg2">
                  <a:lumMod val="10000"/>
                </a:schemeClr>
              </a:solidFill>
              <a:latin typeface="+mj-ea"/>
              <a:ea typeface="+mj-ea"/>
            </a:endParaRPr>
          </a:p>
          <a:p>
            <a:endParaRPr kumimoji="1" lang="ja-JP" altLang="en-US" sz="1400" dirty="0">
              <a:solidFill>
                <a:schemeClr val="bg2">
                  <a:lumMod val="10000"/>
                </a:schemeClr>
              </a:solidFill>
              <a:latin typeface="+mj-ea"/>
              <a:ea typeface="+mj-ea"/>
            </a:endParaRPr>
          </a:p>
        </p:txBody>
      </p:sp>
      <p:sp>
        <p:nvSpPr>
          <p:cNvPr id="4" name="タイトル 3"/>
          <p:cNvSpPr>
            <a:spLocks noGrp="1"/>
          </p:cNvSpPr>
          <p:nvPr>
            <p:ph type="title"/>
          </p:nvPr>
        </p:nvSpPr>
        <p:spPr>
          <a:xfrm>
            <a:off x="152400" y="261895"/>
            <a:ext cx="8516814" cy="838200"/>
          </a:xfrm>
        </p:spPr>
        <p:txBody>
          <a:bodyPr>
            <a:noAutofit/>
          </a:bodyPr>
          <a:lstStyle/>
          <a:p>
            <a:r>
              <a:rPr lang="ja-JP" altLang="en-US" sz="3200" dirty="0">
                <a:latin typeface="+mj-ea"/>
              </a:rPr>
              <a:t>補助金管理上の不備内容（２）</a:t>
            </a:r>
            <a:endParaRPr kumimoji="1" lang="ja-JP" altLang="en-US" sz="3600" dirty="0">
              <a:latin typeface="+mj-ea"/>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594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26142" y="1205116"/>
            <a:ext cx="8534400" cy="4953000"/>
          </a:xfrm>
          <a:ln>
            <a:solidFill>
              <a:srgbClr val="002060"/>
            </a:solidFill>
          </a:ln>
        </p:spPr>
        <p:txBody>
          <a:bodyPr>
            <a:noAutofit/>
          </a:bodyPr>
          <a:lstStyle/>
          <a:p>
            <a:pPr>
              <a:lnSpc>
                <a:spcPct val="150000"/>
              </a:lnSpc>
              <a:buNone/>
            </a:pPr>
            <a:r>
              <a:rPr lang="ja-JP" altLang="en-US" sz="2400" dirty="0">
                <a:solidFill>
                  <a:schemeClr val="tx1"/>
                </a:solidFill>
                <a:latin typeface="+mj-ea"/>
                <a:ea typeface="+mj-ea"/>
              </a:rPr>
              <a:t>① クラブの一般口座は使用できません。</a:t>
            </a:r>
            <a:r>
              <a:rPr kumimoji="1" lang="ja-JP" altLang="en-US" sz="2400" dirty="0">
                <a:solidFill>
                  <a:srgbClr val="FF0000"/>
                </a:solidFill>
                <a:latin typeface="+mj-ea"/>
                <a:ea typeface="+mj-ea"/>
              </a:rPr>
              <a:t>補助金専用口座が</a:t>
            </a:r>
            <a:r>
              <a:rPr kumimoji="1" lang="ja-JP" altLang="en-US" sz="2400" dirty="0">
                <a:solidFill>
                  <a:schemeClr val="tx1"/>
                </a:solidFill>
                <a:latin typeface="+mj-ea"/>
                <a:ea typeface="+mj-ea"/>
              </a:rPr>
              <a:t>必要です。</a:t>
            </a:r>
            <a:r>
              <a:rPr lang="ja-JP" altLang="en-US" sz="2400" dirty="0">
                <a:solidFill>
                  <a:schemeClr val="tx1"/>
                </a:solidFill>
                <a:latin typeface="+mj-ea"/>
                <a:ea typeface="+mj-ea"/>
              </a:rPr>
              <a:t>　なければ新規開設してください。</a:t>
            </a:r>
            <a:endParaRPr lang="en-US" altLang="ja-JP" sz="2400" dirty="0">
              <a:solidFill>
                <a:schemeClr val="tx1"/>
              </a:solidFill>
              <a:latin typeface="+mj-ea"/>
              <a:ea typeface="+mj-ea"/>
            </a:endParaRPr>
          </a:p>
          <a:p>
            <a:pPr>
              <a:lnSpc>
                <a:spcPct val="150000"/>
              </a:lnSpc>
              <a:buNone/>
            </a:pPr>
            <a:r>
              <a:rPr kumimoji="1" lang="ja-JP" altLang="en-US" sz="2400" dirty="0">
                <a:solidFill>
                  <a:schemeClr val="tx1"/>
                </a:solidFill>
                <a:latin typeface="+mj-ea"/>
                <a:ea typeface="+mj-ea"/>
              </a:rPr>
              <a:t>② 補助金は</a:t>
            </a:r>
            <a:r>
              <a:rPr kumimoji="1" lang="ja-JP" altLang="en-US" sz="2400" dirty="0">
                <a:solidFill>
                  <a:srgbClr val="FF0000"/>
                </a:solidFill>
                <a:latin typeface="+mj-ea"/>
                <a:ea typeface="+mj-ea"/>
              </a:rPr>
              <a:t>補助金専用口座に振り込まれ</a:t>
            </a:r>
            <a:r>
              <a:rPr kumimoji="1" lang="ja-JP" altLang="en-US" sz="2400" dirty="0">
                <a:solidFill>
                  <a:schemeClr val="tx1"/>
                </a:solidFill>
                <a:latin typeface="+mj-ea"/>
                <a:ea typeface="+mj-ea"/>
              </a:rPr>
              <a:t>ます</a:t>
            </a:r>
            <a:r>
              <a:rPr kumimoji="1" lang="ja-JP" altLang="en-US" sz="2400" dirty="0">
                <a:latin typeface="+mj-ea"/>
                <a:ea typeface="+mj-ea"/>
              </a:rPr>
              <a:t>。</a:t>
            </a:r>
            <a:endParaRPr kumimoji="1" lang="en-US" altLang="ja-JP" sz="2400" dirty="0">
              <a:latin typeface="+mj-ea"/>
              <a:ea typeface="+mj-ea"/>
            </a:endParaRPr>
          </a:p>
          <a:p>
            <a:pPr>
              <a:lnSpc>
                <a:spcPct val="150000"/>
              </a:lnSpc>
              <a:buNone/>
            </a:pPr>
            <a:r>
              <a:rPr lang="ja-JP" altLang="en-US" sz="2400" dirty="0">
                <a:solidFill>
                  <a:schemeClr val="tx1"/>
                </a:solidFill>
                <a:latin typeface="+mj-ea"/>
                <a:ea typeface="+mj-ea"/>
              </a:rPr>
              <a:t>③ </a:t>
            </a:r>
            <a:r>
              <a:rPr lang="ja-JP" altLang="en-US" sz="2400" dirty="0">
                <a:solidFill>
                  <a:srgbClr val="FF0000"/>
                </a:solidFill>
                <a:latin typeface="+mj-ea"/>
                <a:ea typeface="+mj-ea"/>
              </a:rPr>
              <a:t>クラブ拠出金</a:t>
            </a:r>
            <a:r>
              <a:rPr lang="ja-JP" altLang="en-US" sz="2400" dirty="0">
                <a:solidFill>
                  <a:schemeClr val="tx1"/>
                </a:solidFill>
                <a:latin typeface="+mj-ea"/>
                <a:ea typeface="+mj-ea"/>
              </a:rPr>
              <a:t>も一旦</a:t>
            </a:r>
            <a:r>
              <a:rPr lang="ja-JP" altLang="en-US" sz="2400" dirty="0">
                <a:solidFill>
                  <a:srgbClr val="FF0000"/>
                </a:solidFill>
                <a:latin typeface="+mj-ea"/>
                <a:ea typeface="+mj-ea"/>
              </a:rPr>
              <a:t>補助金専用口座に入金</a:t>
            </a:r>
            <a:r>
              <a:rPr lang="ja-JP" altLang="en-US" sz="2400" dirty="0">
                <a:solidFill>
                  <a:schemeClr val="tx1"/>
                </a:solidFill>
                <a:latin typeface="+mj-ea"/>
                <a:ea typeface="+mj-ea"/>
              </a:rPr>
              <a:t>してください。</a:t>
            </a:r>
            <a:endParaRPr kumimoji="1" lang="en-US" altLang="ja-JP" sz="2400" dirty="0">
              <a:solidFill>
                <a:schemeClr val="tx1"/>
              </a:solidFill>
              <a:latin typeface="+mj-ea"/>
              <a:ea typeface="+mj-ea"/>
            </a:endParaRPr>
          </a:p>
          <a:p>
            <a:pPr>
              <a:lnSpc>
                <a:spcPct val="150000"/>
              </a:lnSpc>
              <a:buNone/>
            </a:pPr>
            <a:r>
              <a:rPr lang="ja-JP" altLang="en-US" sz="2400" dirty="0">
                <a:solidFill>
                  <a:schemeClr val="tx1"/>
                </a:solidFill>
                <a:latin typeface="+mj-ea"/>
                <a:ea typeface="+mj-ea"/>
              </a:rPr>
              <a:t>④ 補助金を</a:t>
            </a:r>
            <a:r>
              <a:rPr lang="ja-JP" altLang="en-US" sz="2400" dirty="0">
                <a:solidFill>
                  <a:srgbClr val="FF0000"/>
                </a:solidFill>
                <a:latin typeface="+mj-ea"/>
                <a:ea typeface="+mj-ea"/>
              </a:rPr>
              <a:t>他の口座に移し替えることは禁止</a:t>
            </a:r>
            <a:r>
              <a:rPr lang="ja-JP" altLang="en-US" sz="2400" dirty="0">
                <a:solidFill>
                  <a:schemeClr val="tx1"/>
                </a:solidFill>
                <a:latin typeface="+mj-ea"/>
                <a:ea typeface="+mj-ea"/>
              </a:rPr>
              <a:t>されています。</a:t>
            </a:r>
            <a:endParaRPr lang="en-US" altLang="ja-JP" sz="2400" dirty="0">
              <a:solidFill>
                <a:schemeClr val="tx1"/>
              </a:solidFill>
              <a:latin typeface="+mj-ea"/>
              <a:ea typeface="+mj-ea"/>
            </a:endParaRPr>
          </a:p>
          <a:p>
            <a:pPr>
              <a:lnSpc>
                <a:spcPct val="150000"/>
              </a:lnSpc>
              <a:buNone/>
            </a:pPr>
            <a:r>
              <a:rPr kumimoji="1" lang="ja-JP" altLang="en-US" sz="2400" dirty="0">
                <a:solidFill>
                  <a:schemeClr val="tx1"/>
                </a:solidFill>
                <a:latin typeface="+mj-ea"/>
                <a:ea typeface="+mj-ea"/>
              </a:rPr>
              <a:t>⑤ 補助金口座は</a:t>
            </a:r>
            <a:r>
              <a:rPr kumimoji="1" lang="ja-JP" altLang="en-US" sz="2400" dirty="0">
                <a:solidFill>
                  <a:srgbClr val="FF0000"/>
                </a:solidFill>
                <a:latin typeface="+mj-ea"/>
                <a:ea typeface="+mj-ea"/>
              </a:rPr>
              <a:t>２名以上で管理</a:t>
            </a:r>
            <a:r>
              <a:rPr kumimoji="1" lang="ja-JP" altLang="en-US" sz="2400" dirty="0">
                <a:solidFill>
                  <a:schemeClr val="tx1"/>
                </a:solidFill>
                <a:latin typeface="+mj-ea"/>
                <a:ea typeface="+mj-ea"/>
              </a:rPr>
              <a:t>してください。</a:t>
            </a:r>
            <a:endParaRPr kumimoji="1" lang="en-US" altLang="ja-JP" sz="2400" dirty="0">
              <a:solidFill>
                <a:schemeClr val="tx1"/>
              </a:solidFill>
              <a:latin typeface="+mj-ea"/>
              <a:ea typeface="+mj-ea"/>
            </a:endParaRPr>
          </a:p>
          <a:p>
            <a:pPr>
              <a:lnSpc>
                <a:spcPct val="150000"/>
              </a:lnSpc>
              <a:buNone/>
            </a:pPr>
            <a:r>
              <a:rPr kumimoji="1" lang="ja-JP" altLang="en-US" sz="2400" dirty="0">
                <a:solidFill>
                  <a:schemeClr val="tx1"/>
                </a:solidFill>
                <a:latin typeface="+mj-ea"/>
                <a:ea typeface="+mj-ea"/>
              </a:rPr>
              <a:t>⑥ </a:t>
            </a:r>
            <a:r>
              <a:rPr kumimoji="1" lang="ja-JP" altLang="en-US" sz="2400" dirty="0">
                <a:solidFill>
                  <a:srgbClr val="FF0000"/>
                </a:solidFill>
                <a:latin typeface="+mj-ea"/>
                <a:ea typeface="+mj-ea"/>
              </a:rPr>
              <a:t>補助金使用の対象</a:t>
            </a:r>
            <a:r>
              <a:rPr kumimoji="1" lang="ja-JP" altLang="en-US" sz="2400" dirty="0">
                <a:solidFill>
                  <a:schemeClr val="tx1"/>
                </a:solidFill>
                <a:latin typeface="+mj-ea"/>
                <a:ea typeface="+mj-ea"/>
              </a:rPr>
              <a:t>は原則すべて</a:t>
            </a:r>
            <a:r>
              <a:rPr kumimoji="1" lang="ja-JP" altLang="en-US" sz="2400" dirty="0">
                <a:solidFill>
                  <a:srgbClr val="FF0000"/>
                </a:solidFill>
                <a:latin typeface="+mj-ea"/>
                <a:ea typeface="+mj-ea"/>
              </a:rPr>
              <a:t>領収書がとれるもの</a:t>
            </a:r>
            <a:r>
              <a:rPr kumimoji="1" lang="ja-JP" altLang="en-US" sz="2400" dirty="0">
                <a:solidFill>
                  <a:schemeClr val="tx1"/>
                </a:solidFill>
                <a:latin typeface="+mj-ea"/>
                <a:ea typeface="+mj-ea"/>
              </a:rPr>
              <a:t>に限られます。</a:t>
            </a:r>
            <a:r>
              <a:rPr lang="ja-JP" altLang="en-US" sz="2400" dirty="0">
                <a:solidFill>
                  <a:schemeClr val="tx1"/>
                </a:solidFill>
                <a:latin typeface="+mj-ea"/>
                <a:ea typeface="+mj-ea"/>
              </a:rPr>
              <a:t>領収書はすべて</a:t>
            </a:r>
            <a:r>
              <a:rPr lang="ja-JP" altLang="en-US" sz="2400" dirty="0">
                <a:solidFill>
                  <a:srgbClr val="FF0000"/>
                </a:solidFill>
                <a:latin typeface="+mj-ea"/>
                <a:ea typeface="+mj-ea"/>
              </a:rPr>
              <a:t>提唱クラブ名で発行</a:t>
            </a:r>
            <a:r>
              <a:rPr lang="ja-JP" altLang="en-US" sz="2400" dirty="0">
                <a:solidFill>
                  <a:schemeClr val="tx1"/>
                </a:solidFill>
                <a:latin typeface="+mj-ea"/>
                <a:ea typeface="+mj-ea"/>
              </a:rPr>
              <a:t>されたものが必要です。</a:t>
            </a:r>
            <a:endParaRPr lang="en-US" altLang="ja-JP" sz="2400" dirty="0">
              <a:solidFill>
                <a:schemeClr val="tx1"/>
              </a:solidFill>
              <a:latin typeface="+mj-ea"/>
              <a:ea typeface="+mj-ea"/>
            </a:endParaRPr>
          </a:p>
          <a:p>
            <a:pPr>
              <a:lnSpc>
                <a:spcPct val="150000"/>
              </a:lnSpc>
            </a:pPr>
            <a:endParaRPr kumimoji="1" lang="ja-JP" altLang="en-US" sz="2400" dirty="0">
              <a:latin typeface="+mj-ea"/>
              <a:ea typeface="+mj-ea"/>
            </a:endParaRPr>
          </a:p>
        </p:txBody>
      </p:sp>
      <p:sp>
        <p:nvSpPr>
          <p:cNvPr id="3" name="タイトル 2"/>
          <p:cNvSpPr>
            <a:spLocks noGrp="1"/>
          </p:cNvSpPr>
          <p:nvPr>
            <p:ph type="title"/>
          </p:nvPr>
        </p:nvSpPr>
        <p:spPr>
          <a:xfrm>
            <a:off x="0" y="0"/>
            <a:ext cx="9144000" cy="914400"/>
          </a:xfrm>
        </p:spPr>
        <p:txBody>
          <a:bodyPr anchor="ctr">
            <a:normAutofit/>
          </a:bodyPr>
          <a:lstStyle/>
          <a:p>
            <a:r>
              <a:rPr kumimoji="1" lang="ja-JP" altLang="en-US" sz="3200" dirty="0"/>
              <a:t>　補助金の資金管理の注意点</a:t>
            </a: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5811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390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1295400" y="4572000"/>
            <a:ext cx="7315200" cy="914400"/>
          </a:xfrm>
          <a:prstGeom prst="rect">
            <a:avLst/>
          </a:prstGeom>
          <a:noFill/>
          <a:ln w="9525">
            <a:noFill/>
            <a:miter lim="800000"/>
            <a:headEnd/>
            <a:tailEnd/>
          </a:ln>
        </p:spPr>
        <p:txBody>
          <a:bodyPr/>
          <a:lstStyle/>
          <a:p>
            <a:pPr algn="ctr" defTabSz="457200">
              <a:lnSpc>
                <a:spcPts val="5500"/>
              </a:lnSpc>
              <a:spcBef>
                <a:spcPct val="20000"/>
              </a:spcBef>
              <a:buFont typeface="Arial" pitchFamily="34" charset="0"/>
              <a:buNone/>
            </a:pPr>
            <a:r>
              <a:rPr kumimoji="1" lang="ja-JP" altLang="en-US" sz="3600" b="1" dirty="0">
                <a:solidFill>
                  <a:srgbClr val="005DAA"/>
                </a:solidFill>
                <a:latin typeface="+mn-ea"/>
                <a:cs typeface="Meiryo UI" pitchFamily="50" charset="-128"/>
              </a:rPr>
              <a:t>ご清聴ありがとうございました</a:t>
            </a:r>
            <a:endParaRPr kumimoji="1" lang="en-US" altLang="ja-JP" sz="3600" b="1" dirty="0">
              <a:solidFill>
                <a:srgbClr val="005DAA"/>
              </a:solidFill>
              <a:latin typeface="+mn-ea"/>
              <a:cs typeface="Meiryo UI" pitchFamily="50" charset="-128"/>
            </a:endParaRPr>
          </a:p>
        </p:txBody>
      </p:sp>
      <p:sp>
        <p:nvSpPr>
          <p:cNvPr id="2" name="タイトル 1"/>
          <p:cNvSpPr>
            <a:spLocks noGrp="1"/>
          </p:cNvSpPr>
          <p:nvPr>
            <p:ph type="title" idx="4294967295"/>
          </p:nvPr>
        </p:nvSpPr>
        <p:spPr>
          <a:xfrm>
            <a:off x="9296400" y="6172200"/>
            <a:ext cx="1905000" cy="868363"/>
          </a:xfrm>
          <a:prstGeom prst="rect">
            <a:avLst/>
          </a:prstGeom>
        </p:spPr>
        <p:txBody>
          <a:bodyPr/>
          <a:lstStyle/>
          <a:p>
            <a:pPr>
              <a:defRPr/>
            </a:pPr>
            <a:r>
              <a:rPr lang="ja-JP" altLang="en-US" sz="800" dirty="0">
                <a:solidFill>
                  <a:schemeClr val="bg1">
                    <a:lumMod val="75000"/>
                  </a:schemeClr>
                </a:solidFill>
                <a:cs typeface="MS PGothic" charset="0"/>
              </a:rPr>
              <a:t>ご清聴ありがとうございました</a:t>
            </a:r>
          </a:p>
        </p:txBody>
      </p:sp>
      <p:grpSp>
        <p:nvGrpSpPr>
          <p:cNvPr id="45060" name="グループ化 11"/>
          <p:cNvGrpSpPr>
            <a:grpSpLocks/>
          </p:cNvGrpSpPr>
          <p:nvPr/>
        </p:nvGrpSpPr>
        <p:grpSpPr bwMode="auto">
          <a:xfrm>
            <a:off x="457200" y="823913"/>
            <a:ext cx="3578225" cy="1046162"/>
            <a:chOff x="457199" y="823746"/>
            <a:chExt cx="3577788" cy="1045938"/>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kumimoji="1" lang="en-US" altLang="ja-JP">
                  <a:solidFill>
                    <a:srgbClr val="FFFFFF"/>
                  </a:solidFill>
                  <a:cs typeface="ＭＳ Ｐゴシック" charset="0"/>
                </a:rPr>
                <a:t> </a:t>
              </a:r>
              <a:endParaRPr kumimoji="1"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45066" name="正方形/長方形 8"/>
            <p:cNvSpPr>
              <a:spLocks noChangeArrowheads="1"/>
            </p:cNvSpPr>
            <p:nvPr/>
          </p:nvSpPr>
          <p:spPr bwMode="auto">
            <a:xfrm>
              <a:off x="2712761" y="823746"/>
              <a:ext cx="1322226" cy="964993"/>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446036" cy="246009"/>
            </a:xfrm>
            <a:prstGeom prst="rect">
              <a:avLst/>
            </a:prstGeom>
            <a:noFill/>
            <a:ln w="9525">
              <a:noFill/>
              <a:miter lim="800000"/>
              <a:headEnd/>
              <a:tailEnd/>
            </a:ln>
          </p:spPr>
          <p:txBody>
            <a:bodyPr wrap="none">
              <a:spAutoFit/>
            </a:bodyPr>
            <a:lstStyle/>
            <a:p>
              <a:r>
                <a:rPr kumimoji="1" lang="en-US" altLang="ja-JP" sz="1000" b="1">
                  <a:solidFill>
                    <a:srgbClr val="1B1A11"/>
                  </a:solidFill>
                  <a:latin typeface="Arial Narrow" pitchFamily="34" charset="0"/>
                </a:rPr>
                <a:t>YOUR GIFT TO THE WORLD</a:t>
              </a:r>
              <a:endParaRPr kumimoji="1" lang="ja-JP" altLang="en-US" sz="1000" b="1">
                <a:solidFill>
                  <a:srgbClr val="1B1A11"/>
                </a:solidFill>
                <a:latin typeface="Arial Narrow" pitchFamily="34" charset="0"/>
              </a:endParaRPr>
            </a:p>
          </p:txBody>
        </p:sp>
      </p:grpSp>
      <p:sp>
        <p:nvSpPr>
          <p:cNvPr id="45062" name="テキスト ボックス 15"/>
          <p:cNvSpPr txBox="1">
            <a:spLocks noChangeArrowheads="1"/>
          </p:cNvSpPr>
          <p:nvPr/>
        </p:nvSpPr>
        <p:spPr bwMode="auto">
          <a:xfrm>
            <a:off x="1" y="2349196"/>
            <a:ext cx="9144000" cy="1754326"/>
          </a:xfrm>
          <a:prstGeom prst="rect">
            <a:avLst/>
          </a:prstGeom>
          <a:noFill/>
          <a:ln w="9525">
            <a:noFill/>
            <a:miter lim="800000"/>
            <a:headEnd/>
            <a:tailEnd/>
          </a:ln>
        </p:spPr>
        <p:txBody>
          <a:bodyPr wrap="square" anchor="ctr">
            <a:spAutoFit/>
          </a:bodyPr>
          <a:lstStyle/>
          <a:p>
            <a:pPr algn="ctr"/>
            <a:r>
              <a:rPr lang="ja-JP" altLang="en-US" sz="3600" b="1" dirty="0">
                <a:solidFill>
                  <a:schemeClr val="bg1"/>
                </a:solidFill>
                <a:latin typeface="+mn-ea"/>
                <a:cs typeface="Meiryo UI" pitchFamily="50" charset="-128"/>
              </a:rPr>
              <a:t>年次寄付</a:t>
            </a:r>
            <a:r>
              <a:rPr lang="ja-JP" altLang="en-US" sz="2800" b="1" dirty="0">
                <a:solidFill>
                  <a:schemeClr val="bg1"/>
                </a:solidFill>
                <a:latin typeface="+mn-ea"/>
                <a:cs typeface="Meiryo UI" pitchFamily="50" charset="-128"/>
              </a:rPr>
              <a:t>は</a:t>
            </a:r>
            <a:r>
              <a:rPr lang="ja-JP" altLang="en-US" sz="3600" b="1" dirty="0">
                <a:solidFill>
                  <a:schemeClr val="bg1"/>
                </a:solidFill>
                <a:latin typeface="+mn-ea"/>
                <a:cs typeface="Meiryo UI" pitchFamily="50" charset="-128"/>
              </a:rPr>
              <a:t>補助金</a:t>
            </a:r>
            <a:r>
              <a:rPr lang="ja-JP" altLang="en-US" sz="2800" b="1" dirty="0">
                <a:solidFill>
                  <a:schemeClr val="bg1"/>
                </a:solidFill>
                <a:latin typeface="+mn-ea"/>
                <a:cs typeface="Meiryo UI" pitchFamily="50" charset="-128"/>
              </a:rPr>
              <a:t>の</a:t>
            </a:r>
            <a:r>
              <a:rPr lang="ja-JP" altLang="en-US" sz="3600" b="1" dirty="0">
                <a:solidFill>
                  <a:schemeClr val="bg1"/>
                </a:solidFill>
                <a:latin typeface="+mn-ea"/>
                <a:cs typeface="Meiryo UI" pitchFamily="50" charset="-128"/>
              </a:rPr>
              <a:t>原資</a:t>
            </a:r>
            <a:r>
              <a:rPr lang="ja-JP" altLang="en-US" sz="2800" b="1" dirty="0">
                <a:solidFill>
                  <a:schemeClr val="bg1"/>
                </a:solidFill>
                <a:latin typeface="+mn-ea"/>
                <a:cs typeface="Meiryo UI" pitchFamily="50" charset="-128"/>
              </a:rPr>
              <a:t>です。</a:t>
            </a:r>
            <a:br>
              <a:rPr lang="en-US" altLang="ja-JP" sz="3600" b="1" dirty="0">
                <a:solidFill>
                  <a:schemeClr val="bg1"/>
                </a:solidFill>
                <a:latin typeface="+mn-ea"/>
                <a:cs typeface="Meiryo UI" pitchFamily="50" charset="-128"/>
              </a:rPr>
            </a:br>
            <a:r>
              <a:rPr lang="en-US" altLang="ja-JP" sz="3600" b="1" dirty="0">
                <a:solidFill>
                  <a:schemeClr val="bg1"/>
                </a:solidFill>
                <a:latin typeface="+mn-ea"/>
                <a:cs typeface="Meiryo UI" pitchFamily="50" charset="-128"/>
              </a:rPr>
              <a:t>1</a:t>
            </a:r>
            <a:r>
              <a:rPr lang="ja-JP" altLang="en-US" sz="3600" b="1" dirty="0">
                <a:solidFill>
                  <a:schemeClr val="bg1"/>
                </a:solidFill>
                <a:latin typeface="+mn-ea"/>
                <a:cs typeface="Meiryo UI" pitchFamily="50" charset="-128"/>
              </a:rPr>
              <a:t>人</a:t>
            </a:r>
            <a:r>
              <a:rPr lang="ja-JP" altLang="en-US" sz="2800" b="1" dirty="0">
                <a:solidFill>
                  <a:schemeClr val="bg1"/>
                </a:solidFill>
                <a:latin typeface="+mn-ea"/>
                <a:cs typeface="Meiryo UI" pitchFamily="50" charset="-128"/>
              </a:rPr>
              <a:t>当たり目標</a:t>
            </a:r>
            <a:r>
              <a:rPr lang="ja-JP" altLang="en-US" sz="3600" b="1" dirty="0">
                <a:solidFill>
                  <a:srgbClr val="FF0000"/>
                </a:solidFill>
                <a:latin typeface="+mn-ea"/>
                <a:cs typeface="Meiryo UI" pitchFamily="50" charset="-128"/>
              </a:rPr>
              <a:t>＄</a:t>
            </a:r>
            <a:r>
              <a:rPr lang="en-US" altLang="ja-JP" sz="3600" b="1" dirty="0">
                <a:solidFill>
                  <a:srgbClr val="FF0000"/>
                </a:solidFill>
                <a:latin typeface="+mn-ea"/>
                <a:cs typeface="Meiryo UI" pitchFamily="50" charset="-128"/>
              </a:rPr>
              <a:t>150</a:t>
            </a:r>
            <a:r>
              <a:rPr lang="ja-JP" altLang="en-US" sz="2800" b="1" dirty="0">
                <a:solidFill>
                  <a:schemeClr val="bg1"/>
                </a:solidFill>
                <a:latin typeface="+mn-ea"/>
                <a:cs typeface="Meiryo UI" pitchFamily="50" charset="-128"/>
              </a:rPr>
              <a:t>です。</a:t>
            </a:r>
            <a:endParaRPr lang="en-US" altLang="ja-JP" sz="2800" b="1" dirty="0">
              <a:solidFill>
                <a:schemeClr val="bg1"/>
              </a:solidFill>
              <a:latin typeface="+mn-ea"/>
              <a:cs typeface="Meiryo UI" pitchFamily="50" charset="-128"/>
            </a:endParaRPr>
          </a:p>
          <a:p>
            <a:pPr algn="ctr"/>
            <a:r>
              <a:rPr lang="ja-JP" altLang="en-US" sz="2800" b="1" dirty="0">
                <a:solidFill>
                  <a:schemeClr val="bg1"/>
                </a:solidFill>
                <a:latin typeface="+mn-ea"/>
                <a:cs typeface="Meiryo UI" pitchFamily="50" charset="-128"/>
              </a:rPr>
              <a:t>ポリオは、</a:t>
            </a:r>
            <a:r>
              <a:rPr lang="en-US" altLang="ja-JP" sz="2800" b="1" dirty="0">
                <a:solidFill>
                  <a:schemeClr val="bg1"/>
                </a:solidFill>
                <a:latin typeface="+mn-ea"/>
                <a:cs typeface="Meiryo UI" pitchFamily="50" charset="-128"/>
              </a:rPr>
              <a:t>1</a:t>
            </a:r>
            <a:r>
              <a:rPr lang="ja-JP" altLang="en-US" sz="2800" b="1" dirty="0">
                <a:solidFill>
                  <a:schemeClr val="bg1"/>
                </a:solidFill>
                <a:latin typeface="+mn-ea"/>
                <a:cs typeface="Meiryo UI" pitchFamily="50" charset="-128"/>
              </a:rPr>
              <a:t>人当たり目標</a:t>
            </a:r>
            <a:r>
              <a:rPr lang="ja-JP" altLang="en-US" sz="3600" b="1" dirty="0">
                <a:solidFill>
                  <a:srgbClr val="FF0000"/>
                </a:solidFill>
                <a:latin typeface="+mn-ea"/>
                <a:cs typeface="Meiryo UI" pitchFamily="50" charset="-128"/>
              </a:rPr>
              <a:t>＄</a:t>
            </a:r>
            <a:r>
              <a:rPr lang="en-US" altLang="ja-JP" sz="3600" b="1" dirty="0">
                <a:solidFill>
                  <a:srgbClr val="FF0000"/>
                </a:solidFill>
                <a:latin typeface="+mn-ea"/>
                <a:cs typeface="Meiryo UI" pitchFamily="50" charset="-128"/>
              </a:rPr>
              <a:t>50</a:t>
            </a:r>
            <a:r>
              <a:rPr lang="ja-JP" altLang="en-US" sz="2800" b="1" dirty="0">
                <a:solidFill>
                  <a:schemeClr val="bg1"/>
                </a:solidFill>
                <a:latin typeface="+mn-ea"/>
                <a:cs typeface="Meiryo UI" pitchFamily="50" charset="-128"/>
              </a:rPr>
              <a:t>です。</a:t>
            </a:r>
            <a:endParaRPr kumimoji="1" lang="ja-JP" altLang="en-US" sz="2800" b="1" dirty="0">
              <a:solidFill>
                <a:schemeClr val="bg1"/>
              </a:solidFill>
              <a:latin typeface="+mn-ea"/>
              <a:cs typeface="Meiryo UI" pitchFamily="50" charset="-128"/>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98" y="5521234"/>
            <a:ext cx="5185680" cy="1184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620985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82431531"/>
              </p:ext>
            </p:extLst>
          </p:nvPr>
        </p:nvGraphicFramePr>
        <p:xfrm>
          <a:off x="304800" y="1676400"/>
          <a:ext cx="8610600" cy="4053840"/>
        </p:xfrm>
        <a:graphic>
          <a:graphicData uri="http://schemas.openxmlformats.org/drawingml/2006/table">
            <a:tbl>
              <a:tblPr/>
              <a:tblGrid>
                <a:gridCol w="19050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1447800">
                <a:tc>
                  <a:txBody>
                    <a:bodyPr/>
                    <a:lstStyle/>
                    <a:p>
                      <a:pPr>
                        <a:lnSpc>
                          <a:spcPct val="150000"/>
                        </a:lnSpc>
                      </a:pPr>
                      <a:r>
                        <a:rPr lang="ja-JP" altLang="en-US" sz="2800" dirty="0">
                          <a:effectLst/>
                          <a:latin typeface="+mj-ea"/>
                          <a:ea typeface="+mj-ea"/>
                        </a:rPr>
                        <a:t>活動方針：</a:t>
                      </a:r>
                    </a:p>
                  </a:txBody>
                  <a:tcPr anchor="ctr">
                    <a:lnL>
                      <a:noFill/>
                    </a:lnL>
                    <a:lnR>
                      <a:noFill/>
                    </a:lnR>
                    <a:lnT>
                      <a:noFill/>
                    </a:lnT>
                    <a:lnB>
                      <a:noFill/>
                    </a:lnB>
                  </a:tcPr>
                </a:tc>
                <a:tc>
                  <a:txBody>
                    <a:bodyPr/>
                    <a:lstStyle/>
                    <a:p>
                      <a:pPr>
                        <a:lnSpc>
                          <a:spcPct val="150000"/>
                        </a:lnSpc>
                      </a:pPr>
                      <a:r>
                        <a:rPr lang="ja-JP" altLang="en-US" sz="2800" dirty="0">
                          <a:effectLst/>
                          <a:latin typeface="+mj-ea"/>
                          <a:ea typeface="+mj-ea"/>
                        </a:rPr>
                        <a:t>クラブによる</a:t>
                      </a:r>
                      <a:r>
                        <a:rPr lang="ja-JP" altLang="en-US" sz="2800" dirty="0">
                          <a:solidFill>
                            <a:srgbClr val="FF0000"/>
                          </a:solidFill>
                          <a:effectLst/>
                          <a:latin typeface="+mj-ea"/>
                          <a:ea typeface="+mj-ea"/>
                        </a:rPr>
                        <a:t>補助金の適正管理</a:t>
                      </a:r>
                      <a:r>
                        <a:rPr lang="ja-JP" altLang="en-US" sz="2800" dirty="0">
                          <a:effectLst/>
                          <a:latin typeface="+mj-ea"/>
                          <a:ea typeface="+mj-ea"/>
                        </a:rPr>
                        <a:t>を徹底する</a:t>
                      </a:r>
                    </a:p>
                  </a:txBody>
                  <a:tcPr anchor="ctr">
                    <a:lnL>
                      <a:noFill/>
                    </a:lnL>
                    <a:lnR>
                      <a:noFill/>
                    </a:lnR>
                    <a:lnT>
                      <a:noFill/>
                    </a:lnT>
                    <a:lnB>
                      <a:noFill/>
                    </a:lnB>
                  </a:tcPr>
                </a:tc>
                <a:extLst>
                  <a:ext uri="{0D108BD9-81ED-4DB2-BD59-A6C34878D82A}">
                    <a16:rowId xmlns:a16="http://schemas.microsoft.com/office/drawing/2014/main" val="10000"/>
                  </a:ext>
                </a:extLst>
              </a:tr>
              <a:tr h="2606040">
                <a:tc>
                  <a:txBody>
                    <a:bodyPr/>
                    <a:lstStyle/>
                    <a:p>
                      <a:pPr>
                        <a:lnSpc>
                          <a:spcPct val="150000"/>
                        </a:lnSpc>
                      </a:pPr>
                      <a:r>
                        <a:rPr lang="ja-JP" altLang="en-US" sz="2800" dirty="0">
                          <a:effectLst/>
                          <a:latin typeface="+mj-ea"/>
                          <a:ea typeface="+mj-ea"/>
                        </a:rPr>
                        <a:t>活動計画：</a:t>
                      </a:r>
                    </a:p>
                  </a:txBody>
                  <a:tcPr anchor="ctr">
                    <a:lnL>
                      <a:noFill/>
                    </a:lnL>
                    <a:lnR>
                      <a:noFill/>
                    </a:lnR>
                    <a:lnT>
                      <a:noFill/>
                    </a:lnT>
                    <a:lnB>
                      <a:noFill/>
                    </a:lnB>
                  </a:tcPr>
                </a:tc>
                <a:tc>
                  <a:txBody>
                    <a:bodyPr/>
                    <a:lstStyle/>
                    <a:p>
                      <a:pPr>
                        <a:lnSpc>
                          <a:spcPct val="150000"/>
                        </a:lnSpc>
                      </a:pPr>
                      <a:r>
                        <a:rPr lang="ja-JP" altLang="en-US" sz="2800" dirty="0">
                          <a:solidFill>
                            <a:srgbClr val="FF0000"/>
                          </a:solidFill>
                          <a:effectLst/>
                          <a:latin typeface="+mj-ea"/>
                          <a:ea typeface="+mj-ea"/>
                        </a:rPr>
                        <a:t>補助金の適正管理</a:t>
                      </a:r>
                      <a:r>
                        <a:rPr lang="ja-JP" altLang="en-US" sz="2800" dirty="0">
                          <a:effectLst/>
                          <a:latin typeface="+mj-ea"/>
                          <a:ea typeface="+mj-ea"/>
                        </a:rPr>
                        <a:t>をするための必要な情報を各セミナーや地区社会奉仕委員長会議・地区国際奉仕委員長会議にて提供する</a:t>
                      </a:r>
                    </a:p>
                  </a:txBody>
                  <a:tcPr anchor="ctr">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4" name="タイトル 3"/>
          <p:cNvSpPr>
            <a:spLocks noGrp="1"/>
          </p:cNvSpPr>
          <p:nvPr>
            <p:ph type="title"/>
          </p:nvPr>
        </p:nvSpPr>
        <p:spPr/>
        <p:txBody>
          <a:bodyPr>
            <a:noAutofit/>
          </a:bodyPr>
          <a:lstStyle/>
          <a:p>
            <a:r>
              <a:rPr kumimoji="1" lang="ja-JP" altLang="en-US" sz="3600" dirty="0"/>
              <a:t>資金管理小委員会</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03068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a:extLst>
              <a:ext uri="{FF2B5EF4-FFF2-40B4-BE49-F238E27FC236}">
                <a16:creationId xmlns:a16="http://schemas.microsoft.com/office/drawing/2014/main" id="{3B8F17EE-58FD-4435-9C83-895ECC32B518}"/>
              </a:ext>
            </a:extLst>
          </p:cNvPr>
          <p:cNvSpPr/>
          <p:nvPr/>
        </p:nvSpPr>
        <p:spPr>
          <a:xfrm>
            <a:off x="304800" y="1676400"/>
            <a:ext cx="8610600" cy="167640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D7342E8-BD51-4DC8-9BE5-3B11549B78C8}"/>
              </a:ext>
            </a:extLst>
          </p:cNvPr>
          <p:cNvSpPr/>
          <p:nvPr/>
        </p:nvSpPr>
        <p:spPr>
          <a:xfrm>
            <a:off x="304800" y="3505200"/>
            <a:ext cx="8610600" cy="213359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293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33400" y="1456897"/>
            <a:ext cx="8382000" cy="4300216"/>
          </a:xfrm>
          <a:prstGeom prst="rect">
            <a:avLst/>
          </a:prstGeom>
          <a:noFill/>
        </p:spPr>
        <p:txBody>
          <a:bodyPr wrap="square" rtlCol="0">
            <a:spAutoFit/>
          </a:bodyPr>
          <a:lstStyle/>
          <a:p>
            <a:pPr>
              <a:lnSpc>
                <a:spcPct val="150000"/>
              </a:lnSpc>
            </a:pPr>
            <a:r>
              <a:rPr kumimoji="1" lang="ja-JP" altLang="en-US" sz="2800" dirty="0">
                <a:solidFill>
                  <a:schemeClr val="tx2">
                    <a:lumMod val="50000"/>
                  </a:schemeClr>
                </a:solidFill>
                <a:latin typeface="+mj-ea"/>
                <a:ea typeface="+mj-ea"/>
              </a:rPr>
              <a:t>１．クラブの参加資格</a:t>
            </a:r>
            <a:endParaRPr kumimoji="1" lang="en-US" altLang="ja-JP" sz="2800" dirty="0">
              <a:solidFill>
                <a:schemeClr val="tx2">
                  <a:lumMod val="50000"/>
                </a:schemeClr>
              </a:solidFill>
              <a:latin typeface="+mj-ea"/>
              <a:ea typeface="+mj-ea"/>
            </a:endParaRPr>
          </a:p>
          <a:p>
            <a:pPr>
              <a:lnSpc>
                <a:spcPct val="150000"/>
              </a:lnSpc>
            </a:pPr>
            <a:r>
              <a:rPr lang="ja-JP" altLang="en-US" sz="2800" dirty="0">
                <a:solidFill>
                  <a:schemeClr val="tx2">
                    <a:lumMod val="50000"/>
                  </a:schemeClr>
                </a:solidFill>
                <a:latin typeface="+mj-ea"/>
                <a:ea typeface="+mj-ea"/>
              </a:rPr>
              <a:t>２．クラブ役員の責務</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３．財務管理計画</a:t>
            </a:r>
            <a:endParaRPr kumimoji="1" lang="en-US" altLang="ja-JP" sz="2800" dirty="0">
              <a:solidFill>
                <a:schemeClr val="tx2">
                  <a:lumMod val="50000"/>
                </a:schemeClr>
              </a:solidFill>
              <a:latin typeface="+mj-ea"/>
              <a:ea typeface="+mj-ea"/>
            </a:endParaRPr>
          </a:p>
          <a:p>
            <a:r>
              <a:rPr lang="ja-JP" altLang="en-US" sz="2800" dirty="0">
                <a:solidFill>
                  <a:schemeClr val="tx2">
                    <a:lumMod val="50000"/>
                  </a:schemeClr>
                </a:solidFill>
                <a:latin typeface="+mj-ea"/>
                <a:ea typeface="+mj-ea"/>
              </a:rPr>
              <a:t>４．銀行口座に関する要件</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５．補助金資金の使用に関する報告</a:t>
            </a:r>
            <a:endParaRPr kumimoji="1" lang="en-US" altLang="ja-JP" sz="2800" dirty="0">
              <a:solidFill>
                <a:schemeClr val="tx2">
                  <a:lumMod val="50000"/>
                </a:schemeClr>
              </a:solidFill>
              <a:latin typeface="+mj-ea"/>
              <a:ea typeface="+mj-ea"/>
            </a:endParaRPr>
          </a:p>
          <a:p>
            <a:pPr>
              <a:lnSpc>
                <a:spcPct val="150000"/>
              </a:lnSpc>
            </a:pPr>
            <a:r>
              <a:rPr lang="ja-JP" altLang="en-US" sz="2800" dirty="0">
                <a:solidFill>
                  <a:schemeClr val="tx2">
                    <a:lumMod val="50000"/>
                  </a:schemeClr>
                </a:solidFill>
                <a:latin typeface="+mj-ea"/>
                <a:ea typeface="+mj-ea"/>
              </a:rPr>
              <a:t>６．書類の保管</a:t>
            </a:r>
            <a:endParaRPr lang="en-US" altLang="ja-JP" sz="2800" dirty="0">
              <a:solidFill>
                <a:schemeClr val="tx2">
                  <a:lumMod val="50000"/>
                </a:schemeClr>
              </a:solidFill>
              <a:latin typeface="+mj-ea"/>
              <a:ea typeface="+mj-ea"/>
            </a:endParaRPr>
          </a:p>
          <a:p>
            <a:pPr>
              <a:lnSpc>
                <a:spcPct val="150000"/>
              </a:lnSpc>
            </a:pPr>
            <a:r>
              <a:rPr kumimoji="1" lang="ja-JP" altLang="en-US" sz="2800" dirty="0">
                <a:solidFill>
                  <a:schemeClr val="tx2">
                    <a:lumMod val="50000"/>
                  </a:schemeClr>
                </a:solidFill>
                <a:latin typeface="+mj-ea"/>
                <a:ea typeface="+mj-ea"/>
              </a:rPr>
              <a:t>７．補助金資金の不正使用に関する報告書</a:t>
            </a:r>
          </a:p>
        </p:txBody>
      </p:sp>
      <p:sp>
        <p:nvSpPr>
          <p:cNvPr id="7" name="テキスト ボックス 6"/>
          <p:cNvSpPr txBox="1"/>
          <p:nvPr/>
        </p:nvSpPr>
        <p:spPr>
          <a:xfrm>
            <a:off x="3895" y="158060"/>
            <a:ext cx="8682905" cy="646331"/>
          </a:xfrm>
          <a:prstGeom prst="rect">
            <a:avLst/>
          </a:prstGeom>
          <a:noFill/>
        </p:spPr>
        <p:txBody>
          <a:bodyPr wrap="square" rtlCol="0">
            <a:spAutoFit/>
          </a:bodyPr>
          <a:lstStyle/>
          <a:p>
            <a:r>
              <a:rPr lang="ja-JP" altLang="en-US" sz="3600" b="1" dirty="0">
                <a:solidFill>
                  <a:schemeClr val="bg1"/>
                </a:solidFill>
                <a:latin typeface="+mj-ea"/>
                <a:ea typeface="+mj-ea"/>
              </a:rPr>
              <a:t>クラブの参加資格認定：覚書</a:t>
            </a:r>
            <a:r>
              <a:rPr lang="en-US" altLang="ja-JP" sz="3600" b="1" dirty="0">
                <a:solidFill>
                  <a:schemeClr val="bg1"/>
                </a:solidFill>
                <a:latin typeface="+mj-ea"/>
                <a:ea typeface="+mj-ea"/>
              </a:rPr>
              <a:t>(MOU)</a:t>
            </a:r>
          </a:p>
        </p:txBody>
      </p:sp>
      <p:sp>
        <p:nvSpPr>
          <p:cNvPr id="10" name="テキスト ボックス 9"/>
          <p:cNvSpPr txBox="1"/>
          <p:nvPr/>
        </p:nvSpPr>
        <p:spPr>
          <a:xfrm>
            <a:off x="6084168" y="6453865"/>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0668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312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6687" y="2667000"/>
            <a:ext cx="8991600" cy="1323439"/>
          </a:xfrm>
          <a:prstGeom prst="rect">
            <a:avLst/>
          </a:prstGeom>
        </p:spPr>
        <p:txBody>
          <a:bodyPr wrap="square">
            <a:spAutoFit/>
          </a:bodyPr>
          <a:lstStyle/>
          <a:p>
            <a:r>
              <a:rPr lang="ja-JP" altLang="en-US" sz="2000" u="sng" dirty="0">
                <a:latin typeface="+mj-ea"/>
                <a:ea typeface="+mj-ea"/>
              </a:rPr>
              <a:t>　　　　</a:t>
            </a:r>
            <a:r>
              <a:rPr lang="ja-JP" altLang="en-US" sz="2000" dirty="0">
                <a:latin typeface="+mj-ea"/>
                <a:ea typeface="+mj-ea"/>
              </a:rPr>
              <a:t>ロータリー・クラブを代表し、下記署名人は、</a:t>
            </a:r>
            <a:r>
              <a:rPr lang="ja-JP" altLang="en-US" sz="2000" u="sng" dirty="0">
                <a:latin typeface="+mj-ea"/>
                <a:ea typeface="+mj-ea"/>
              </a:rPr>
              <a:t>　</a:t>
            </a:r>
            <a:r>
              <a:rPr lang="en-US" altLang="ja-JP" sz="2000" u="sng" dirty="0">
                <a:latin typeface="+mj-ea"/>
                <a:ea typeface="+mj-ea"/>
              </a:rPr>
              <a:t>2017-18</a:t>
            </a:r>
            <a:r>
              <a:rPr lang="ja-JP" altLang="en-US" sz="2000" u="sng" dirty="0">
                <a:latin typeface="+mj-ea"/>
                <a:ea typeface="+mj-ea"/>
              </a:rPr>
              <a:t>　</a:t>
            </a:r>
            <a:r>
              <a:rPr lang="ja-JP" altLang="en-US" sz="2000" dirty="0">
                <a:latin typeface="+mj-ea"/>
                <a:ea typeface="+mj-ea"/>
              </a:rPr>
              <a:t>ロータリー年度、この覚書（</a:t>
            </a:r>
            <a:r>
              <a:rPr lang="en-US" altLang="ja-JP" sz="2000" dirty="0">
                <a:latin typeface="+mj-ea"/>
                <a:ea typeface="+mj-ea"/>
              </a:rPr>
              <a:t>MOU</a:t>
            </a:r>
            <a:r>
              <a:rPr lang="ja-JP" altLang="en-US" sz="2000" dirty="0">
                <a:latin typeface="+mj-ea"/>
                <a:ea typeface="+mj-ea"/>
              </a:rPr>
              <a:t>）に記載されたすべての条件と要件に従い、これらの要件に関してクラブの方針や手続に変更や修正があった場合には、国際ロータリー第</a:t>
            </a:r>
            <a:r>
              <a:rPr lang="ja-JP" altLang="en-US" sz="2000" u="sng" dirty="0">
                <a:latin typeface="+mj-ea"/>
                <a:ea typeface="+mj-ea"/>
              </a:rPr>
              <a:t>　</a:t>
            </a:r>
            <a:r>
              <a:rPr lang="en-US" altLang="ja-JP" sz="2000" u="sng" dirty="0">
                <a:latin typeface="+mj-ea"/>
                <a:ea typeface="+mj-ea"/>
              </a:rPr>
              <a:t>2660</a:t>
            </a:r>
            <a:r>
              <a:rPr lang="ja-JP" altLang="en-US" sz="2000" u="sng" dirty="0">
                <a:latin typeface="+mj-ea"/>
                <a:ea typeface="+mj-ea"/>
              </a:rPr>
              <a:t>　</a:t>
            </a:r>
            <a:r>
              <a:rPr lang="ja-JP" altLang="en-US" sz="2000" dirty="0">
                <a:latin typeface="+mj-ea"/>
                <a:ea typeface="+mj-ea"/>
              </a:rPr>
              <a:t>地区に通知することに同意する。</a:t>
            </a:r>
          </a:p>
        </p:txBody>
      </p:sp>
      <p:sp>
        <p:nvSpPr>
          <p:cNvPr id="7" name="テキスト ボックス 6"/>
          <p:cNvSpPr txBox="1"/>
          <p:nvPr/>
        </p:nvSpPr>
        <p:spPr>
          <a:xfrm>
            <a:off x="208986" y="1143000"/>
            <a:ext cx="8630214" cy="1323439"/>
          </a:xfrm>
          <a:prstGeom prst="rect">
            <a:avLst/>
          </a:prstGeom>
          <a:noFill/>
        </p:spPr>
        <p:txBody>
          <a:bodyPr wrap="square" rtlCol="0">
            <a:spAutoFit/>
          </a:bodyPr>
          <a:lstStyle/>
          <a:p>
            <a:r>
              <a:rPr lang="ja-JP" altLang="en-US" sz="2000" dirty="0">
                <a:latin typeface="+mj-ea"/>
                <a:ea typeface="+mj-ea"/>
              </a:rPr>
              <a:t>この</a:t>
            </a:r>
            <a:r>
              <a:rPr lang="ja-JP" altLang="en-US" sz="2000" dirty="0">
                <a:solidFill>
                  <a:srgbClr val="FF0000"/>
                </a:solidFill>
                <a:latin typeface="+mj-ea"/>
                <a:ea typeface="+mj-ea"/>
              </a:rPr>
              <a:t>覚書（</a:t>
            </a:r>
            <a:r>
              <a:rPr lang="en-US" altLang="ja-JP" sz="2000" dirty="0">
                <a:solidFill>
                  <a:srgbClr val="FF0000"/>
                </a:solidFill>
                <a:latin typeface="+mj-ea"/>
                <a:ea typeface="+mj-ea"/>
              </a:rPr>
              <a:t>MOU)</a:t>
            </a:r>
            <a:r>
              <a:rPr lang="ja-JP" altLang="en-US" sz="2000" dirty="0">
                <a:solidFill>
                  <a:srgbClr val="FF0000"/>
                </a:solidFill>
                <a:latin typeface="+mj-ea"/>
                <a:ea typeface="+mj-ea"/>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mj-ea"/>
                <a:ea typeface="+mj-ea"/>
              </a:rPr>
              <a:t>この文書を承認することにより、クラブは、この覚書（</a:t>
            </a:r>
            <a:r>
              <a:rPr lang="en-US" altLang="ja-JP" sz="2000" dirty="0">
                <a:latin typeface="+mj-ea"/>
                <a:ea typeface="+mj-ea"/>
              </a:rPr>
              <a:t>MOU)</a:t>
            </a:r>
            <a:r>
              <a:rPr lang="ja-JP" altLang="en-US" sz="2000" dirty="0">
                <a:latin typeface="+mj-ea"/>
                <a:ea typeface="+mj-ea"/>
              </a:rPr>
              <a:t>に記載されたすべての条件と要件に従うことに同意する。</a:t>
            </a:r>
            <a:endParaRPr lang="en-US" altLang="ja-JP" sz="2000" dirty="0">
              <a:latin typeface="+mj-ea"/>
              <a:ea typeface="+mj-ea"/>
            </a:endParaRPr>
          </a:p>
        </p:txBody>
      </p:sp>
      <p:sp>
        <p:nvSpPr>
          <p:cNvPr id="8" name="テキスト ボックス 7"/>
          <p:cNvSpPr txBox="1"/>
          <p:nvPr/>
        </p:nvSpPr>
        <p:spPr>
          <a:xfrm>
            <a:off x="6156176" y="6465607"/>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
        <p:nvSpPr>
          <p:cNvPr id="10" name="テキスト ボックス 9"/>
          <p:cNvSpPr txBox="1"/>
          <p:nvPr/>
        </p:nvSpPr>
        <p:spPr>
          <a:xfrm>
            <a:off x="364976" y="90953"/>
            <a:ext cx="5791200" cy="646331"/>
          </a:xfrm>
          <a:prstGeom prst="rect">
            <a:avLst/>
          </a:prstGeom>
          <a:noFill/>
        </p:spPr>
        <p:txBody>
          <a:bodyPr wrap="square" rtlCol="0">
            <a:spAutoFit/>
          </a:bodyPr>
          <a:lstStyle/>
          <a:p>
            <a:r>
              <a:rPr kumimoji="1" lang="ja-JP" altLang="en-US" sz="3600" b="1" dirty="0">
                <a:solidFill>
                  <a:schemeClr val="bg1"/>
                </a:solidFill>
                <a:latin typeface="+mj-ea"/>
                <a:ea typeface="+mj-ea"/>
              </a:rPr>
              <a:t>覚書の承認と同意</a:t>
            </a:r>
          </a:p>
        </p:txBody>
      </p:sp>
      <p:sp>
        <p:nvSpPr>
          <p:cNvPr id="1027" name="AutoShape 3"/>
          <p:cNvSpPr>
            <a:spLocks noChangeAspect="1" noChangeArrowheads="1" noTextEdit="1"/>
          </p:cNvSpPr>
          <p:nvPr/>
        </p:nvSpPr>
        <p:spPr bwMode="auto">
          <a:xfrm>
            <a:off x="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228600" y="4038600"/>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2300456" y="4495438"/>
            <a:ext cx="9906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dirty="0">
                <a:solidFill>
                  <a:schemeClr val="tx1"/>
                </a:solidFill>
              </a:rPr>
              <a:t>2017-18</a:t>
            </a:r>
            <a:endParaRPr kumimoji="1" lang="ja-JP" altLang="en-US" sz="1600" dirty="0">
              <a:solidFill>
                <a:schemeClr val="tx1"/>
              </a:solidFill>
            </a:endParaRPr>
          </a:p>
        </p:txBody>
      </p:sp>
      <p:sp>
        <p:nvSpPr>
          <p:cNvPr id="14" name="正方形/長方形 13"/>
          <p:cNvSpPr/>
          <p:nvPr/>
        </p:nvSpPr>
        <p:spPr>
          <a:xfrm>
            <a:off x="6477000" y="4495438"/>
            <a:ext cx="9144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2018-19</a:t>
            </a:r>
            <a:endParaRPr lang="ja-JP" altLang="en-US" sz="1600" dirty="0">
              <a:solidFill>
                <a:schemeClr val="tx1"/>
              </a:solidFill>
            </a:endParaRPr>
          </a:p>
        </p:txBody>
      </p:sp>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6093804"/>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484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59250" y="6525672"/>
            <a:ext cx="3456859"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8" name="タイトル 6"/>
          <p:cNvSpPr txBox="1">
            <a:spLocks/>
          </p:cNvSpPr>
          <p:nvPr/>
        </p:nvSpPr>
        <p:spPr>
          <a:xfrm>
            <a:off x="833724" y="1157908"/>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240669" y="1730923"/>
            <a:ext cx="8800270" cy="4329070"/>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mj-ea"/>
                <a:ea typeface="+mj-ea"/>
              </a:rPr>
              <a:t>１．資格認定プロセス</a:t>
            </a:r>
            <a:endParaRPr lang="en-US" altLang="ja-JP" sz="2000" dirty="0">
              <a:solidFill>
                <a:srgbClr val="00246C"/>
              </a:solidFill>
              <a:latin typeface="+mj-ea"/>
              <a:ea typeface="+mj-ea"/>
            </a:endParaRPr>
          </a:p>
          <a:p>
            <a:pPr>
              <a:lnSpc>
                <a:spcPct val="150000"/>
              </a:lnSpc>
            </a:pPr>
            <a:r>
              <a:rPr lang="ja-JP" altLang="en-US" sz="2000" dirty="0">
                <a:latin typeface="+mj-ea"/>
                <a:ea typeface="+mj-ea"/>
              </a:rPr>
              <a:t>①毎年最低</a:t>
            </a:r>
            <a:r>
              <a:rPr lang="en-US" altLang="ja-JP" sz="2000" dirty="0">
                <a:latin typeface="+mj-ea"/>
                <a:ea typeface="+mj-ea"/>
              </a:rPr>
              <a:t>1</a:t>
            </a:r>
            <a:r>
              <a:rPr lang="ja-JP" altLang="en-US" sz="2000" dirty="0">
                <a:latin typeface="+mj-ea"/>
                <a:ea typeface="+mj-ea"/>
              </a:rPr>
              <a:t>名のクラブ会員が地区主催の補助金管理セミナーに出席する</a:t>
            </a:r>
          </a:p>
          <a:p>
            <a:pPr>
              <a:lnSpc>
                <a:spcPct val="150000"/>
              </a:lnSpc>
            </a:pPr>
            <a:r>
              <a:rPr lang="ja-JP" altLang="en-US" sz="2000" dirty="0">
                <a:latin typeface="+mj-ea"/>
                <a:ea typeface="+mj-ea"/>
              </a:rPr>
              <a:t>② ロータリー財団から提供される覚書（</a:t>
            </a:r>
            <a:r>
              <a:rPr lang="en-US" altLang="ja-JP" sz="2000" dirty="0">
                <a:latin typeface="+mj-ea"/>
                <a:ea typeface="+mj-ea"/>
              </a:rPr>
              <a:t>MOU</a:t>
            </a:r>
            <a:r>
              <a:rPr lang="ja-JP" altLang="en-US" sz="2000" dirty="0">
                <a:latin typeface="+mj-ea"/>
                <a:ea typeface="+mj-ea"/>
              </a:rPr>
              <a:t>）に記載された財務と資金管理要件</a:t>
            </a:r>
            <a:endParaRPr lang="en-US" altLang="ja-JP" sz="2000" dirty="0">
              <a:latin typeface="+mj-ea"/>
              <a:ea typeface="+mj-ea"/>
            </a:endParaRPr>
          </a:p>
          <a:p>
            <a:pPr>
              <a:lnSpc>
                <a:spcPct val="150000"/>
              </a:lnSpc>
            </a:pPr>
            <a:r>
              <a:rPr lang="ja-JP" altLang="en-US" sz="2000" dirty="0">
                <a:latin typeface="+mj-ea"/>
                <a:ea typeface="+mj-ea"/>
              </a:rPr>
              <a:t>　　を遂行する　（覚書に署名をし、提出する）</a:t>
            </a:r>
          </a:p>
          <a:p>
            <a:endParaRPr lang="en-US" altLang="ja-JP" sz="2000" dirty="0">
              <a:latin typeface="+mj-ea"/>
              <a:ea typeface="+mj-ea"/>
            </a:endParaRPr>
          </a:p>
          <a:p>
            <a:r>
              <a:rPr lang="ja-JP" altLang="en-US" sz="2000" dirty="0">
                <a:solidFill>
                  <a:srgbClr val="00246C"/>
                </a:solidFill>
                <a:latin typeface="+mj-ea"/>
                <a:ea typeface="+mj-ea"/>
              </a:rPr>
              <a:t>２．補助金管理セミナー</a:t>
            </a:r>
          </a:p>
          <a:p>
            <a:pPr>
              <a:lnSpc>
                <a:spcPct val="150000"/>
              </a:lnSpc>
            </a:pPr>
            <a:r>
              <a:rPr lang="ja-JP" altLang="en-US" sz="2000" dirty="0">
                <a:latin typeface="+mj-ea"/>
                <a:ea typeface="+mj-ea"/>
              </a:rPr>
              <a:t>　　（目　的）　補助金を効果的に管理し、資金を適切に監督する上で必要な知識</a:t>
            </a:r>
            <a:endParaRPr lang="en-US" altLang="ja-JP" sz="2000" dirty="0">
              <a:latin typeface="+mj-ea"/>
              <a:ea typeface="+mj-ea"/>
            </a:endParaRPr>
          </a:p>
          <a:p>
            <a:pPr>
              <a:lnSpc>
                <a:spcPct val="150000"/>
              </a:lnSpc>
            </a:pPr>
            <a:r>
              <a:rPr lang="ja-JP" altLang="en-US" sz="2000" dirty="0">
                <a:latin typeface="+mj-ea"/>
                <a:ea typeface="+mj-ea"/>
              </a:rPr>
              <a:t>　　　　　　　　　や情報を提供する為の研修です。</a:t>
            </a:r>
          </a:p>
          <a:p>
            <a:pPr>
              <a:lnSpc>
                <a:spcPct val="150000"/>
              </a:lnSpc>
            </a:pPr>
            <a:r>
              <a:rPr lang="ja-JP" altLang="en-US" sz="2000" dirty="0">
                <a:latin typeface="+mj-ea"/>
                <a:ea typeface="+mj-ea"/>
              </a:rPr>
              <a:t>　　（出席者） クラブ会長エレクト、会長ノミニー、次期ロータリー財団委員長を</a:t>
            </a:r>
            <a:endParaRPr lang="en-US" altLang="ja-JP" sz="2000" dirty="0">
              <a:latin typeface="+mj-ea"/>
              <a:ea typeface="+mj-ea"/>
            </a:endParaRPr>
          </a:p>
          <a:p>
            <a:pPr>
              <a:lnSpc>
                <a:spcPct val="150000"/>
              </a:lnSpc>
            </a:pPr>
            <a:r>
              <a:rPr lang="en-US" altLang="ja-JP" sz="2000" dirty="0">
                <a:latin typeface="+mj-ea"/>
                <a:ea typeface="+mj-ea"/>
              </a:rPr>
              <a:t>                    </a:t>
            </a:r>
            <a:r>
              <a:rPr lang="ja-JP" altLang="en-US" sz="2000" dirty="0">
                <a:latin typeface="+mj-ea"/>
                <a:ea typeface="+mj-ea"/>
              </a:rPr>
              <a:t>義務出席者としています。</a:t>
            </a:r>
            <a:endParaRPr lang="en-US" altLang="ja-JP" sz="2000" dirty="0">
              <a:latin typeface="+mj-ea"/>
              <a:ea typeface="+mj-ea"/>
            </a:endParaRPr>
          </a:p>
        </p:txBody>
      </p:sp>
      <p:sp>
        <p:nvSpPr>
          <p:cNvPr id="16" name="テキスト ボックス 15"/>
          <p:cNvSpPr txBox="1"/>
          <p:nvPr/>
        </p:nvSpPr>
        <p:spPr>
          <a:xfrm>
            <a:off x="332017" y="4354840"/>
            <a:ext cx="8686799" cy="1631216"/>
          </a:xfrm>
          <a:prstGeom prst="rect">
            <a:avLst/>
          </a:prstGeom>
          <a:solidFill>
            <a:schemeClr val="accent1">
              <a:lumMod val="50000"/>
            </a:schemeClr>
          </a:solidFill>
        </p:spPr>
        <p:txBody>
          <a:bodyPr wrap="square" rtlCol="0">
            <a:spAutoFit/>
          </a:bodyPr>
          <a:lstStyle/>
          <a:p>
            <a:pPr>
              <a:lnSpc>
                <a:spcPts val="3000"/>
              </a:lnSpc>
            </a:pPr>
            <a:r>
              <a:rPr kumimoji="1" lang="en-US" altLang="ja-JP" sz="2000" dirty="0">
                <a:solidFill>
                  <a:schemeClr val="bg1"/>
                </a:solidFill>
                <a:latin typeface="+mj-ea"/>
                <a:ea typeface="+mj-ea"/>
              </a:rPr>
              <a:t>201</a:t>
            </a:r>
            <a:r>
              <a:rPr lang="ja-JP" altLang="en-US" sz="2000" dirty="0">
                <a:solidFill>
                  <a:schemeClr val="bg1"/>
                </a:solidFill>
                <a:latin typeface="+mj-ea"/>
                <a:ea typeface="+mj-ea"/>
              </a:rPr>
              <a:t>７</a:t>
            </a:r>
            <a:r>
              <a:rPr kumimoji="1" lang="en-US" altLang="ja-JP" sz="2000" dirty="0">
                <a:solidFill>
                  <a:schemeClr val="bg1"/>
                </a:solidFill>
                <a:latin typeface="+mj-ea"/>
                <a:ea typeface="+mj-ea"/>
              </a:rPr>
              <a:t>-1</a:t>
            </a:r>
            <a:r>
              <a:rPr kumimoji="1" lang="ja-JP" altLang="en-US" sz="2000" dirty="0">
                <a:solidFill>
                  <a:schemeClr val="bg1"/>
                </a:solidFill>
                <a:latin typeface="+mj-ea"/>
                <a:ea typeface="+mj-ea"/>
              </a:rPr>
              <a:t>８年度 補助金管理</a:t>
            </a:r>
            <a:r>
              <a:rPr lang="ja-JP" altLang="en-US" sz="2000" dirty="0">
                <a:solidFill>
                  <a:schemeClr val="bg1"/>
                </a:solidFill>
                <a:latin typeface="+mj-ea"/>
                <a:ea typeface="+mj-ea"/>
              </a:rPr>
              <a:t>セミナー</a:t>
            </a:r>
            <a:endParaRPr lang="en-US" altLang="ja-JP" sz="2000" dirty="0">
              <a:solidFill>
                <a:schemeClr val="bg1"/>
              </a:solidFill>
              <a:latin typeface="+mj-ea"/>
              <a:ea typeface="+mj-ea"/>
            </a:endParaRPr>
          </a:p>
          <a:p>
            <a:pPr>
              <a:lnSpc>
                <a:spcPts val="3000"/>
              </a:lnSpc>
            </a:pPr>
            <a:r>
              <a:rPr lang="ja-JP" altLang="en-US" sz="2000" dirty="0">
                <a:solidFill>
                  <a:schemeClr val="bg1"/>
                </a:solidFill>
                <a:latin typeface="+mj-ea"/>
                <a:ea typeface="+mj-ea"/>
              </a:rPr>
              <a:t>　　日　時：　２０１８年２月３日（土曜日）</a:t>
            </a:r>
            <a:r>
              <a:rPr lang="en-US" altLang="ja-JP" sz="2000" dirty="0">
                <a:solidFill>
                  <a:schemeClr val="bg1"/>
                </a:solidFill>
                <a:latin typeface="+mj-ea"/>
                <a:ea typeface="+mj-ea"/>
              </a:rPr>
              <a:t>13</a:t>
            </a:r>
            <a:r>
              <a:rPr lang="ja-JP" altLang="en-US" sz="2000" dirty="0">
                <a:solidFill>
                  <a:schemeClr val="bg1"/>
                </a:solidFill>
                <a:latin typeface="+mj-ea"/>
                <a:ea typeface="+mj-ea"/>
              </a:rPr>
              <a:t>時</a:t>
            </a:r>
            <a:r>
              <a:rPr lang="en-US" altLang="ja-JP" sz="2000" dirty="0">
                <a:solidFill>
                  <a:schemeClr val="bg1"/>
                </a:solidFill>
                <a:latin typeface="+mj-ea"/>
                <a:ea typeface="+mj-ea"/>
              </a:rPr>
              <a:t>00</a:t>
            </a:r>
            <a:r>
              <a:rPr lang="ja-JP" altLang="en-US" sz="2000" dirty="0">
                <a:solidFill>
                  <a:schemeClr val="bg1"/>
                </a:solidFill>
                <a:latin typeface="+mj-ea"/>
                <a:ea typeface="+mj-ea"/>
              </a:rPr>
              <a:t>分</a:t>
            </a:r>
            <a:r>
              <a:rPr lang="en-US" altLang="ja-JP" sz="2000" dirty="0">
                <a:solidFill>
                  <a:schemeClr val="bg1"/>
                </a:solidFill>
                <a:latin typeface="+mj-ea"/>
                <a:ea typeface="+mj-ea"/>
              </a:rPr>
              <a:t>-16</a:t>
            </a:r>
            <a:r>
              <a:rPr lang="ja-JP" altLang="en-US" sz="2000" dirty="0">
                <a:solidFill>
                  <a:schemeClr val="bg1"/>
                </a:solidFill>
                <a:latin typeface="+mj-ea"/>
                <a:ea typeface="+mj-ea"/>
              </a:rPr>
              <a:t>時</a:t>
            </a:r>
            <a:r>
              <a:rPr lang="en-US" altLang="ja-JP" sz="2000" dirty="0">
                <a:solidFill>
                  <a:schemeClr val="bg1"/>
                </a:solidFill>
                <a:latin typeface="+mj-ea"/>
                <a:ea typeface="+mj-ea"/>
              </a:rPr>
              <a:t>00</a:t>
            </a:r>
            <a:r>
              <a:rPr lang="ja-JP" altLang="en-US" sz="2000" dirty="0">
                <a:solidFill>
                  <a:schemeClr val="bg1"/>
                </a:solidFill>
                <a:latin typeface="+mj-ea"/>
                <a:ea typeface="+mj-ea"/>
              </a:rPr>
              <a:t>分</a:t>
            </a:r>
            <a:endParaRPr lang="en-US" altLang="ja-JP" sz="2000" dirty="0">
              <a:solidFill>
                <a:schemeClr val="bg1"/>
              </a:solidFill>
              <a:latin typeface="+mj-ea"/>
              <a:ea typeface="+mj-ea"/>
            </a:endParaRPr>
          </a:p>
          <a:p>
            <a:pPr>
              <a:lnSpc>
                <a:spcPts val="3000"/>
              </a:lnSpc>
            </a:pPr>
            <a:r>
              <a:rPr kumimoji="1" lang="ja-JP" altLang="en-US" sz="2000" dirty="0">
                <a:solidFill>
                  <a:schemeClr val="bg1"/>
                </a:solidFill>
                <a:latin typeface="+mj-ea"/>
                <a:ea typeface="+mj-ea"/>
              </a:rPr>
              <a:t>　　場　所：　大阪ＹＭＣＡ会館</a:t>
            </a:r>
            <a:endParaRPr kumimoji="1" lang="en-US" altLang="ja-JP" sz="2000" dirty="0">
              <a:solidFill>
                <a:schemeClr val="bg1"/>
              </a:solidFill>
              <a:latin typeface="+mj-ea"/>
              <a:ea typeface="+mj-ea"/>
            </a:endParaRPr>
          </a:p>
          <a:p>
            <a:pPr>
              <a:lnSpc>
                <a:spcPts val="3000"/>
              </a:lnSpc>
            </a:pPr>
            <a:r>
              <a:rPr lang="ja-JP" altLang="en-US" sz="2000" dirty="0">
                <a:solidFill>
                  <a:schemeClr val="bg1"/>
                </a:solidFill>
                <a:latin typeface="+mj-ea"/>
                <a:ea typeface="+mj-ea"/>
              </a:rPr>
              <a:t>　　出席者：　</a:t>
            </a:r>
            <a:r>
              <a:rPr lang="en-US" altLang="ja-JP" sz="2000" dirty="0">
                <a:solidFill>
                  <a:schemeClr val="bg1"/>
                </a:solidFill>
                <a:latin typeface="+mj-ea"/>
                <a:ea typeface="+mj-ea"/>
              </a:rPr>
              <a:t>2017-18</a:t>
            </a:r>
            <a:r>
              <a:rPr lang="ja-JP" altLang="en-US" sz="2000" dirty="0">
                <a:solidFill>
                  <a:schemeClr val="bg1"/>
                </a:solidFill>
                <a:latin typeface="+mj-ea"/>
                <a:ea typeface="+mj-ea"/>
              </a:rPr>
              <a:t>クラブ会長、</a:t>
            </a:r>
            <a:r>
              <a:rPr kumimoji="1" lang="ja-JP" altLang="en-US" sz="2000" dirty="0">
                <a:solidFill>
                  <a:schemeClr val="bg1"/>
                </a:solidFill>
                <a:latin typeface="+mj-ea"/>
                <a:ea typeface="+mj-ea"/>
              </a:rPr>
              <a:t>クラブ会長エレクト、</a:t>
            </a:r>
            <a:r>
              <a:rPr lang="ja-JP" altLang="en-US" sz="2000" dirty="0">
                <a:solidFill>
                  <a:schemeClr val="bg1"/>
                </a:solidFill>
                <a:latin typeface="+mj-ea"/>
                <a:ea typeface="+mj-ea"/>
              </a:rPr>
              <a:t>財団委員長　　　　　　　　　</a:t>
            </a:r>
            <a:endParaRPr kumimoji="1" lang="ja-JP" altLang="en-US" sz="2000" dirty="0">
              <a:solidFill>
                <a:schemeClr val="bg1"/>
              </a:solidFill>
              <a:latin typeface="+mj-ea"/>
              <a:ea typeface="+mj-ea"/>
            </a:endParaRPr>
          </a:p>
        </p:txBody>
      </p:sp>
      <p:sp>
        <p:nvSpPr>
          <p:cNvPr id="6" name="テキスト ボックス 5"/>
          <p:cNvSpPr txBox="1"/>
          <p:nvPr/>
        </p:nvSpPr>
        <p:spPr>
          <a:xfrm>
            <a:off x="228600" y="167831"/>
            <a:ext cx="3713798" cy="646331"/>
          </a:xfrm>
          <a:prstGeom prst="rect">
            <a:avLst/>
          </a:prstGeom>
          <a:noFill/>
        </p:spPr>
        <p:txBody>
          <a:bodyPr wrap="square" rtlCol="0">
            <a:spAutoFit/>
          </a:bodyPr>
          <a:lstStyle/>
          <a:p>
            <a:pPr lvl="0"/>
            <a:r>
              <a:rPr lang="ja-JP" altLang="en-US" sz="3600" b="1" dirty="0">
                <a:solidFill>
                  <a:schemeClr val="bg1"/>
                </a:solidFill>
                <a:latin typeface="+mj-ea"/>
                <a:ea typeface="+mj-ea"/>
              </a:rPr>
              <a:t>クラブの資格認定</a:t>
            </a:r>
          </a:p>
        </p:txBody>
      </p:sp>
      <p:sp>
        <p:nvSpPr>
          <p:cNvPr id="7" name="テキスト ボックス 6"/>
          <p:cNvSpPr txBox="1"/>
          <p:nvPr/>
        </p:nvSpPr>
        <p:spPr>
          <a:xfrm>
            <a:off x="380159" y="990503"/>
            <a:ext cx="8381999" cy="707886"/>
          </a:xfrm>
          <a:prstGeom prst="rect">
            <a:avLst/>
          </a:prstGeom>
          <a:noFill/>
        </p:spPr>
        <p:txBody>
          <a:bodyPr wrap="square" rtlCol="0">
            <a:spAutoFit/>
          </a:bodyPr>
          <a:lstStyle/>
          <a:p>
            <a:pPr lvl="0"/>
            <a:r>
              <a:rPr lang="ja-JP" altLang="en-US" sz="2000" dirty="0">
                <a:solidFill>
                  <a:srgbClr val="000000"/>
                </a:solidFill>
                <a:latin typeface="+mj-ea"/>
                <a:ea typeface="+mj-ea"/>
              </a:rPr>
              <a:t>当地区では、</a:t>
            </a:r>
            <a:r>
              <a:rPr lang="ja-JP" altLang="en-US" sz="2000" b="1" dirty="0">
                <a:solidFill>
                  <a:srgbClr val="FF0000"/>
                </a:solidFill>
                <a:latin typeface="+mj-ea"/>
                <a:ea typeface="+mj-ea"/>
              </a:rPr>
              <a:t>財団補助金の申請有無を問わず全クラブに資格認定を受けるよう強く推奨しています。　</a:t>
            </a:r>
            <a:r>
              <a:rPr lang="ja-JP" altLang="en-US" sz="2000" dirty="0">
                <a:solidFill>
                  <a:srgbClr val="000000"/>
                </a:solidFill>
                <a:latin typeface="+mj-ea"/>
                <a:ea typeface="+mj-ea"/>
              </a:rPr>
              <a:t>クラブの資格認定は取得から</a:t>
            </a:r>
            <a:r>
              <a:rPr lang="ja-JP" altLang="en-US" sz="2000" b="1" dirty="0">
                <a:solidFill>
                  <a:srgbClr val="000000"/>
                </a:solidFill>
                <a:latin typeface="+mj-ea"/>
                <a:ea typeface="+mj-ea"/>
              </a:rPr>
              <a:t>１年間</a:t>
            </a:r>
            <a:r>
              <a:rPr lang="ja-JP" altLang="en-US" sz="2000" dirty="0">
                <a:solidFill>
                  <a:srgbClr val="000000"/>
                </a:solidFill>
                <a:latin typeface="+mj-ea"/>
                <a:ea typeface="+mj-ea"/>
              </a:rPr>
              <a:t>有効です。</a:t>
            </a:r>
            <a:endParaRPr lang="en-US" altLang="ja-JP" sz="2000" dirty="0">
              <a:solidFill>
                <a:srgbClr val="000000"/>
              </a:solidFill>
              <a:latin typeface="+mj-ea"/>
              <a:ea typeface="+mj-ea"/>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48476"/>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743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72944" y="1447800"/>
            <a:ext cx="8534400" cy="4267200"/>
          </a:xfrm>
          <a:ln>
            <a:solidFill>
              <a:srgbClr val="002060"/>
            </a:solidFill>
          </a:ln>
        </p:spPr>
        <p:txBody>
          <a:bodyPr>
            <a:noAutofit/>
          </a:bodyPr>
          <a:lstStyle/>
          <a:p>
            <a:pPr marL="0" indent="0">
              <a:buNone/>
            </a:pPr>
            <a:r>
              <a:rPr lang="ja-JP" altLang="en-US" sz="2300" dirty="0">
                <a:solidFill>
                  <a:schemeClr val="tx1"/>
                </a:solidFill>
                <a:latin typeface="+mj-ea"/>
                <a:ea typeface="+mj-ea"/>
              </a:rPr>
              <a:t>２．</a:t>
            </a:r>
            <a:r>
              <a:rPr lang="ja-JP" altLang="ja-JP" sz="2300" dirty="0">
                <a:solidFill>
                  <a:schemeClr val="tx1"/>
                </a:solidFill>
                <a:latin typeface="+mj-ea"/>
                <a:ea typeface="+mj-ea"/>
              </a:rPr>
              <a:t>クラブ役員の責務</a:t>
            </a:r>
            <a:endParaRPr lang="en-US" altLang="ja-JP" sz="2300" u="sng" dirty="0">
              <a:solidFill>
                <a:schemeClr val="tx1"/>
              </a:solidFill>
              <a:latin typeface="+mj-ea"/>
              <a:ea typeface="+mj-ea"/>
            </a:endParaRPr>
          </a:p>
          <a:p>
            <a:pPr marL="0" indent="0">
              <a:buNone/>
            </a:pPr>
            <a:r>
              <a:rPr lang="ja-JP" altLang="en-US" sz="2300" dirty="0">
                <a:solidFill>
                  <a:schemeClr val="tx1"/>
                </a:solidFill>
                <a:latin typeface="+mj-ea"/>
                <a:ea typeface="+mj-ea"/>
              </a:rPr>
              <a:t>３．</a:t>
            </a:r>
            <a:r>
              <a:rPr lang="ja-JP" altLang="ja-JP" sz="2300" dirty="0">
                <a:solidFill>
                  <a:schemeClr val="tx1"/>
                </a:solidFill>
                <a:latin typeface="+mj-ea"/>
                <a:ea typeface="+mj-ea"/>
              </a:rPr>
              <a:t>財務管理計画</a:t>
            </a: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４．銀行口座に関する要件</a:t>
            </a:r>
            <a:endParaRPr lang="en-US" altLang="ja-JP" sz="2300" dirty="0">
              <a:solidFill>
                <a:schemeClr val="tx1"/>
              </a:solidFill>
              <a:latin typeface="+mj-ea"/>
              <a:ea typeface="+mj-ea"/>
            </a:endParaRPr>
          </a:p>
          <a:p>
            <a:pPr marL="0" indent="0">
              <a:buNone/>
            </a:pPr>
            <a:r>
              <a:rPr lang="ja-JP" altLang="en-US" sz="2300" dirty="0">
                <a:solidFill>
                  <a:schemeClr val="tx2">
                    <a:lumMod val="50000"/>
                  </a:schemeClr>
                </a:solidFill>
                <a:latin typeface="+mj-ea"/>
                <a:ea typeface="+mj-ea"/>
              </a:rPr>
              <a:t>　　・専用口座の開設</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・２名以上の会員による入出金管理</a:t>
            </a:r>
            <a:endParaRPr lang="en-US" altLang="ja-JP" sz="800" dirty="0">
              <a:solidFill>
                <a:schemeClr val="tx2">
                  <a:lumMod val="50000"/>
                </a:schemeClr>
              </a:solidFill>
              <a:latin typeface="+mj-ea"/>
              <a:ea typeface="+mj-ea"/>
            </a:endParaRPr>
          </a:p>
          <a:p>
            <a:pPr marL="0" indent="0">
              <a:buNone/>
            </a:pP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５．補助金資金の使用に関する報告書</a:t>
            </a:r>
            <a:r>
              <a:rPr lang="ja-JP" altLang="en-US" sz="2300" dirty="0">
                <a:solidFill>
                  <a:schemeClr val="tx2">
                    <a:lumMod val="50000"/>
                  </a:schemeClr>
                </a:solidFill>
                <a:latin typeface="+mj-ea"/>
                <a:ea typeface="+mj-ea"/>
              </a:rPr>
              <a:t>　　　</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・報告書の提出期限厳守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・活動や物品購入の事前変更届け（地区財団委員会に）必須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・補助金を含む事業予算と領収書の金額一致、未使用分の返還</a:t>
            </a:r>
            <a:endParaRPr lang="ja-JP" altLang="ja-JP" sz="2300" dirty="0">
              <a:solidFill>
                <a:schemeClr val="tx2">
                  <a:lumMod val="50000"/>
                </a:schemeClr>
              </a:solidFill>
              <a:latin typeface="+mj-ea"/>
              <a:ea typeface="+mj-ea"/>
            </a:endParaRPr>
          </a:p>
        </p:txBody>
      </p:sp>
      <p:sp>
        <p:nvSpPr>
          <p:cNvPr id="4" name="タイトル 3"/>
          <p:cNvSpPr>
            <a:spLocks noGrp="1"/>
          </p:cNvSpPr>
          <p:nvPr>
            <p:ph type="title"/>
          </p:nvPr>
        </p:nvSpPr>
        <p:spPr>
          <a:xfrm>
            <a:off x="228600" y="209551"/>
            <a:ext cx="3811910" cy="685800"/>
          </a:xfrm>
        </p:spPr>
        <p:txBody>
          <a:bodyPr>
            <a:normAutofit fontScale="90000"/>
          </a:bodyPr>
          <a:lstStyle/>
          <a:p>
            <a:r>
              <a:rPr lang="ja-JP" altLang="ja-JP" sz="4000" dirty="0">
                <a:latin typeface="+mj-ea"/>
              </a:rPr>
              <a:t>覚書</a:t>
            </a:r>
            <a:r>
              <a:rPr lang="ja-JP" altLang="en-US" sz="4000" dirty="0">
                <a:latin typeface="+mj-ea"/>
              </a:rPr>
              <a:t>の</a:t>
            </a:r>
            <a:r>
              <a:rPr lang="ja-JP" altLang="ja-JP" sz="4000" dirty="0">
                <a:latin typeface="+mj-ea"/>
              </a:rPr>
              <a:t>留意</a:t>
            </a:r>
            <a:r>
              <a:rPr lang="ja-JP" altLang="en-US" sz="4000" dirty="0">
                <a:latin typeface="+mj-ea"/>
              </a:rPr>
              <a:t>点</a:t>
            </a:r>
            <a:endParaRPr kumimoji="1" lang="ja-JP" altLang="en-US" dirty="0">
              <a:latin typeface="+mj-ea"/>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548" y="6096000"/>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1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1143000"/>
            <a:ext cx="8839200" cy="4401205"/>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sz="2800" dirty="0">
                <a:solidFill>
                  <a:schemeClr val="tx2">
                    <a:lumMod val="50000"/>
                  </a:schemeClr>
                </a:solidFill>
                <a:latin typeface="+mj-ea"/>
                <a:ea typeface="+mj-ea"/>
              </a:rPr>
              <a:t>　　　・・・</a:t>
            </a:r>
            <a:r>
              <a:rPr lang="ja-JP" altLang="en-US" dirty="0">
                <a:solidFill>
                  <a:schemeClr val="tx2">
                    <a:lumMod val="50000"/>
                  </a:schemeClr>
                </a:solidFill>
                <a:latin typeface="+mj-ea"/>
                <a:ea typeface="+mj-ea"/>
              </a:rPr>
              <a:t>所定の書式で記入のうえ、地区財団委員会に提出</a:t>
            </a:r>
            <a:endParaRPr lang="en-US" altLang="ja-JP" sz="2800" dirty="0">
              <a:solidFill>
                <a:schemeClr val="tx2">
                  <a:lumMod val="50000"/>
                </a:schemeClr>
              </a:solidFill>
              <a:latin typeface="+mj-ea"/>
              <a:ea typeface="+mj-ea"/>
            </a:endParaRP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補助金受領後、６ヵ月以内に活動が完了しない場合</a:t>
            </a:r>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プロジェクトや活動が完了後、</a:t>
            </a:r>
            <a:r>
              <a:rPr lang="en-US" altLang="ja-JP" dirty="0">
                <a:solidFill>
                  <a:srgbClr val="FF0000"/>
                </a:solidFill>
                <a:latin typeface="+mj-ea"/>
                <a:ea typeface="+mj-ea"/>
              </a:rPr>
              <a:t>2</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52400"/>
            <a:ext cx="5716488" cy="584775"/>
          </a:xfrm>
          <a:prstGeom prst="rect">
            <a:avLst/>
          </a:prstGeom>
          <a:noFill/>
        </p:spPr>
        <p:txBody>
          <a:bodyPr wrap="square" rtlCol="0">
            <a:spAutoFit/>
          </a:bodyPr>
          <a:lstStyle/>
          <a:p>
            <a:r>
              <a:rPr kumimoji="1" lang="ja-JP" altLang="en-US" sz="3200" b="1" dirty="0">
                <a:solidFill>
                  <a:schemeClr val="bg1"/>
                </a:solidFill>
                <a:latin typeface="+mj-ea"/>
                <a:ea typeface="+mj-ea"/>
              </a:rPr>
              <a:t>地区補助金の報告書（１）</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281" y="604055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a:extLst>
              <a:ext uri="{FF2B5EF4-FFF2-40B4-BE49-F238E27FC236}">
                <a16:creationId xmlns:a16="http://schemas.microsoft.com/office/drawing/2014/main" id="{80357B4A-B12D-46A8-A3F9-7DEC85FC044C}"/>
              </a:ext>
            </a:extLst>
          </p:cNvPr>
          <p:cNvSpPr/>
          <p:nvPr/>
        </p:nvSpPr>
        <p:spPr>
          <a:xfrm>
            <a:off x="232365" y="2476500"/>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232365" y="4203875"/>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
        <p:nvSpPr>
          <p:cNvPr id="6" name="吹き出し: 四角形 5">
            <a:extLst>
              <a:ext uri="{FF2B5EF4-FFF2-40B4-BE49-F238E27FC236}">
                <a16:creationId xmlns:a16="http://schemas.microsoft.com/office/drawing/2014/main" id="{6EA8643F-1593-44C9-9901-62DFEC6F8E39}"/>
              </a:ext>
            </a:extLst>
          </p:cNvPr>
          <p:cNvSpPr/>
          <p:nvPr/>
        </p:nvSpPr>
        <p:spPr>
          <a:xfrm>
            <a:off x="3123150" y="4200908"/>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補助金口座の通帳コピーと領収書添付</a:t>
            </a:r>
            <a:endParaRPr kumimoji="1" lang="ja-JP" altLang="en-US" dirty="0">
              <a:solidFill>
                <a:schemeClr val="tx1"/>
              </a:solidFill>
            </a:endParaRPr>
          </a:p>
        </p:txBody>
      </p:sp>
      <p:sp>
        <p:nvSpPr>
          <p:cNvPr id="11" name="吹き出し: 四角形 10">
            <a:extLst>
              <a:ext uri="{FF2B5EF4-FFF2-40B4-BE49-F238E27FC236}">
                <a16:creationId xmlns:a16="http://schemas.microsoft.com/office/drawing/2014/main" id="{142BE8D1-17A5-4258-92C3-19C437220804}"/>
              </a:ext>
            </a:extLst>
          </p:cNvPr>
          <p:cNvSpPr/>
          <p:nvPr/>
        </p:nvSpPr>
        <p:spPr>
          <a:xfrm>
            <a:off x="3123150" y="2476500"/>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（少なくとも）</a:t>
            </a:r>
            <a:r>
              <a:rPr lang="ja-JP" altLang="en-US" dirty="0">
                <a:solidFill>
                  <a:schemeClr val="tx1"/>
                </a:solidFill>
              </a:rPr>
              <a:t>補助金口座の通帳コピー添付</a:t>
            </a:r>
            <a:endParaRPr kumimoji="1" lang="ja-JP" altLang="en-US" dirty="0">
              <a:solidFill>
                <a:schemeClr val="tx1"/>
              </a:solidFill>
            </a:endParaRPr>
          </a:p>
        </p:txBody>
      </p:sp>
    </p:spTree>
    <p:extLst>
      <p:ext uri="{BB962C8B-B14F-4D97-AF65-F5344CB8AC3E}">
        <p14:creationId xmlns:p14="http://schemas.microsoft.com/office/powerpoint/2010/main" val="33675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2400" y="1184615"/>
            <a:ext cx="8610600" cy="4760278"/>
          </a:xfrm>
          <a:prstGeom prst="rect">
            <a:avLst/>
          </a:prstGeom>
          <a:ln>
            <a:solidFill>
              <a:srgbClr val="002060"/>
            </a:solidFill>
          </a:ln>
        </p:spPr>
        <p:txBody>
          <a:bodyPr wrap="square">
            <a:spAutoFit/>
          </a:bodyPr>
          <a:lstStyle/>
          <a:p>
            <a:pPr>
              <a:lnSpc>
                <a:spcPts val="2600"/>
              </a:lnSpc>
            </a:pPr>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ts val="2600"/>
              </a:lnSpc>
            </a:pPr>
            <a:endParaRPr lang="en-US" altLang="ja-JP" dirty="0">
              <a:latin typeface="+mj-ea"/>
              <a:ea typeface="+mj-ea"/>
            </a:endParaRPr>
          </a:p>
          <a:p>
            <a:pPr>
              <a:lnSpc>
                <a:spcPts val="2600"/>
              </a:lnSpc>
            </a:pPr>
            <a:r>
              <a:rPr lang="ja-JP" altLang="en-US" dirty="0">
                <a:latin typeface="+mj-ea"/>
                <a:ea typeface="+mj-ea"/>
              </a:rPr>
              <a:t>  ・報告書の収入および支出欄と通帳口座の入出金記録が整合</a:t>
            </a: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・利息も収入として計上</a:t>
            </a:r>
            <a:endParaRPr lang="en-US" altLang="ja-JP" dirty="0">
              <a:latin typeface="+mj-ea"/>
              <a:ea typeface="+mj-ea"/>
            </a:endParaRPr>
          </a:p>
          <a:p>
            <a:pPr>
              <a:lnSpc>
                <a:spcPts val="2600"/>
              </a:lnSpc>
            </a:pPr>
            <a:endParaRPr lang="ja-JP" altLang="en-US" dirty="0">
              <a:latin typeface="+mj-ea"/>
              <a:ea typeface="+mj-ea"/>
            </a:endParaRPr>
          </a:p>
          <a:p>
            <a:pPr>
              <a:lnSpc>
                <a:spcPts val="2600"/>
              </a:lnSpc>
            </a:pPr>
            <a:r>
              <a:rPr lang="ja-JP" altLang="en-US" dirty="0">
                <a:latin typeface="+mj-ea"/>
                <a:ea typeface="+mj-ea"/>
              </a:rPr>
              <a:t>  ・領収書は全て提唱クラブ名で発行された原本であり、日付が</a:t>
            </a:r>
            <a:endParaRPr lang="en-US" altLang="ja-JP" dirty="0">
              <a:latin typeface="+mj-ea"/>
              <a:ea typeface="+mj-ea"/>
            </a:endParaRPr>
          </a:p>
          <a:p>
            <a:pPr>
              <a:lnSpc>
                <a:spcPts val="2600"/>
              </a:lnSpc>
            </a:pPr>
            <a:r>
              <a:rPr lang="ja-JP" altLang="en-US" dirty="0">
                <a:latin typeface="+mj-ea"/>
                <a:ea typeface="+mj-ea"/>
              </a:rPr>
              <a:t>　　明記されていること</a:t>
            </a: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・領収書の発行者は、購入業者であること（受益者や協力団体や</a:t>
            </a:r>
            <a:endParaRPr lang="en-US" altLang="ja-JP" dirty="0">
              <a:latin typeface="+mj-ea"/>
              <a:ea typeface="+mj-ea"/>
            </a:endParaRPr>
          </a:p>
          <a:p>
            <a:pPr>
              <a:lnSpc>
                <a:spcPts val="2600"/>
              </a:lnSpc>
            </a:pPr>
            <a:r>
              <a:rPr lang="ja-JP" altLang="en-US" dirty="0">
                <a:latin typeface="+mj-ea"/>
                <a:ea typeface="+mj-ea"/>
              </a:rPr>
              <a:t>　　共同提唱ロータリークラブ発行の領収書は不可）</a:t>
            </a:r>
            <a:endParaRPr lang="en-US" altLang="ja-JP" dirty="0">
              <a:latin typeface="+mj-ea"/>
              <a:ea typeface="+mj-ea"/>
            </a:endParaRPr>
          </a:p>
          <a:p>
            <a:pPr>
              <a:lnSpc>
                <a:spcPts val="2600"/>
              </a:lnSpc>
            </a:pPr>
            <a:r>
              <a:rPr lang="ja-JP" altLang="en-US" dirty="0">
                <a:latin typeface="+mj-ea"/>
                <a:ea typeface="+mj-ea"/>
              </a:rPr>
              <a:t>　</a:t>
            </a:r>
            <a:endParaRPr lang="en-US" altLang="ja-JP" dirty="0">
              <a:latin typeface="+mj-ea"/>
              <a:ea typeface="+mj-ea"/>
            </a:endParaRPr>
          </a:p>
          <a:p>
            <a:pPr>
              <a:lnSpc>
                <a:spcPts val="2600"/>
              </a:lnSpc>
            </a:pPr>
            <a:r>
              <a:rPr lang="ja-JP" altLang="en-US" dirty="0">
                <a:latin typeface="+mj-ea"/>
                <a:ea typeface="+mj-ea"/>
              </a:rPr>
              <a:t>　・領収書は経費の支出内容がわかるように但書が記載されて</a:t>
            </a:r>
            <a:endParaRPr lang="en-US" altLang="ja-JP" dirty="0">
              <a:latin typeface="+mj-ea"/>
              <a:ea typeface="+mj-ea"/>
            </a:endParaRPr>
          </a:p>
          <a:p>
            <a:pPr>
              <a:lnSpc>
                <a:spcPts val="2600"/>
              </a:lnSpc>
            </a:pPr>
            <a:r>
              <a:rPr lang="ja-JP" altLang="en-US" dirty="0">
                <a:latin typeface="+mj-ea"/>
                <a:ea typeface="+mj-ea"/>
              </a:rPr>
              <a:t>　　いること</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152400" y="177225"/>
            <a:ext cx="5486400" cy="584775"/>
          </a:xfrm>
          <a:prstGeom prst="rect">
            <a:avLst/>
          </a:prstGeom>
          <a:noFill/>
        </p:spPr>
        <p:txBody>
          <a:bodyPr wrap="square" rtlCol="0">
            <a:spAutoFit/>
          </a:bodyPr>
          <a:lstStyle/>
          <a:p>
            <a:pPr lvl="0"/>
            <a:r>
              <a:rPr lang="ja-JP" altLang="en-US" sz="3200" b="1" dirty="0">
                <a:solidFill>
                  <a:schemeClr val="bg1"/>
                </a:solidFill>
                <a:latin typeface="+mj-ea"/>
                <a:ea typeface="+mj-ea"/>
              </a:rPr>
              <a:t>地区補助金の報告書（２）</a:t>
            </a:r>
            <a:endParaRPr lang="en-US" altLang="ja-JP" sz="3200" b="1" dirty="0">
              <a:solidFill>
                <a:schemeClr val="bg1"/>
              </a:solidFill>
              <a:latin typeface="+mj-ea"/>
              <a:ea typeface="+mj-ea"/>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61371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45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2866" y="1018033"/>
            <a:ext cx="8586334" cy="4955203"/>
          </a:xfrm>
          <a:prstGeom prst="rect">
            <a:avLst/>
          </a:prstGeom>
          <a:ln>
            <a:solidFill>
              <a:srgbClr val="002060"/>
            </a:solidFill>
          </a:ln>
        </p:spPr>
        <p:txBody>
          <a:bodyPr wrap="square">
            <a:spAutoFit/>
          </a:bodyPr>
          <a:lstStyle/>
          <a:p>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ct val="200000"/>
              </a:lnSpc>
            </a:pPr>
            <a:r>
              <a:rPr lang="ja-JP" altLang="en-US" sz="2300" dirty="0">
                <a:latin typeface="+mj-ea"/>
                <a:ea typeface="+mj-ea"/>
              </a:rPr>
              <a:t>  ・領収書やその他会計書類が他言語の場合、和訳を添付すること</a:t>
            </a:r>
          </a:p>
          <a:p>
            <a:pPr>
              <a:lnSpc>
                <a:spcPct val="200000"/>
              </a:lnSpc>
            </a:pPr>
            <a:r>
              <a:rPr lang="ja-JP" altLang="en-US" sz="2300" dirty="0">
                <a:latin typeface="+mj-ea"/>
                <a:ea typeface="+mj-ea"/>
              </a:rPr>
              <a:t>  ・報告書の提出期限（注）を遵守すること</a:t>
            </a:r>
          </a:p>
          <a:p>
            <a:pPr>
              <a:lnSpc>
                <a:spcPct val="200000"/>
              </a:lnSpc>
            </a:pPr>
            <a:r>
              <a:rPr lang="ja-JP" altLang="en-US" sz="2300" dirty="0">
                <a:latin typeface="+mj-ea"/>
                <a:ea typeface="+mj-ea"/>
              </a:rPr>
              <a:t>  ・中間報告書の場合も、通帳コピーを添付すること</a:t>
            </a:r>
          </a:p>
          <a:p>
            <a:pPr>
              <a:lnSpc>
                <a:spcPct val="200000"/>
              </a:lnSpc>
            </a:pPr>
            <a:r>
              <a:rPr lang="ja-JP" altLang="en-US" sz="2300" dirty="0">
                <a:latin typeface="+mj-ea"/>
                <a:ea typeface="+mj-ea"/>
              </a:rPr>
              <a:t>  ・報告書支出欄の各項目と領収書に整理番号をふること</a:t>
            </a:r>
          </a:p>
          <a:p>
            <a:pPr>
              <a:lnSpc>
                <a:spcPct val="200000"/>
              </a:lnSpc>
            </a:pPr>
            <a:r>
              <a:rPr lang="ja-JP" altLang="en-US" sz="2300" dirty="0">
                <a:latin typeface="+mj-ea"/>
                <a:ea typeface="+mj-ea"/>
              </a:rPr>
              <a:t>  ・活動完了後の口座の残金はゼロにすること</a:t>
            </a:r>
          </a:p>
          <a:p>
            <a:r>
              <a:rPr lang="ja-JP" altLang="en-US" sz="1800" dirty="0">
                <a:latin typeface="+mj-ea"/>
                <a:ea typeface="+mj-ea"/>
              </a:rPr>
              <a:t>　</a:t>
            </a:r>
            <a:endParaRPr lang="en-US" altLang="ja-JP" sz="1800" dirty="0">
              <a:latin typeface="+mj-ea"/>
              <a:ea typeface="+mj-ea"/>
            </a:endParaRPr>
          </a:p>
          <a:p>
            <a:r>
              <a:rPr lang="ja-JP" altLang="en-US" sz="2000" dirty="0">
                <a:latin typeface="+mj-ea"/>
                <a:ea typeface="+mj-ea"/>
              </a:rPr>
              <a:t>　（注）提出期限とは、不備のない報告書（下書きや不備のある書類は不可）が</a:t>
            </a:r>
            <a:endParaRPr lang="en-US" altLang="ja-JP" sz="2000" dirty="0">
              <a:latin typeface="+mj-ea"/>
              <a:ea typeface="+mj-ea"/>
            </a:endParaRPr>
          </a:p>
          <a:p>
            <a:r>
              <a:rPr lang="ja-JP" altLang="en-US" sz="2000" dirty="0">
                <a:latin typeface="+mj-ea"/>
                <a:ea typeface="+mj-ea"/>
              </a:rPr>
              <a:t>　　　　地区財団委員会に受理されるべき期限です（補助金受領後、</a:t>
            </a:r>
            <a:r>
              <a:rPr lang="en-US" altLang="ja-JP" sz="2000" dirty="0">
                <a:latin typeface="+mj-ea"/>
                <a:ea typeface="+mj-ea"/>
              </a:rPr>
              <a:t>6</a:t>
            </a:r>
            <a:r>
              <a:rPr lang="ja-JP" altLang="en-US" sz="2000" dirty="0">
                <a:latin typeface="+mj-ea"/>
                <a:ea typeface="+mj-ea"/>
              </a:rPr>
              <a:t>ヶ月以内）</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304800" y="130412"/>
            <a:ext cx="5486400" cy="584775"/>
          </a:xfrm>
          <a:prstGeom prst="rect">
            <a:avLst/>
          </a:prstGeom>
          <a:noFill/>
        </p:spPr>
        <p:txBody>
          <a:bodyPr wrap="square" rtlCol="0">
            <a:spAutoFit/>
          </a:bodyPr>
          <a:lstStyle/>
          <a:p>
            <a:pPr lvl="0"/>
            <a:r>
              <a:rPr lang="ja-JP" altLang="en-US" sz="3200" b="1" dirty="0">
                <a:solidFill>
                  <a:schemeClr val="bg1"/>
                </a:solidFill>
                <a:latin typeface="+mj-ea"/>
                <a:ea typeface="+mj-ea"/>
              </a:rPr>
              <a:t>地区補助金の報告書（３） </a:t>
            </a:r>
            <a:endParaRPr lang="en-US" altLang="ja-JP" sz="3200" b="1" dirty="0">
              <a:solidFill>
                <a:schemeClr val="bg1"/>
              </a:solidFill>
              <a:latin typeface="+mj-ea"/>
              <a:ea typeface="+mj-ea"/>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866" y="6122198"/>
            <a:ext cx="277336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458981"/>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20687</TotalTime>
  <Words>963</Words>
  <Application>Microsoft Office PowerPoint</Application>
  <PresentationFormat>画面に合わせる (4:3)</PresentationFormat>
  <Paragraphs>186</Paragraphs>
  <Slides>16</Slides>
  <Notes>11</Notes>
  <HiddenSlides>0</HiddenSlides>
  <MMClips>0</MMClips>
  <ScaleCrop>false</ScaleCrop>
  <HeadingPairs>
    <vt:vector size="6" baseType="variant">
      <vt:variant>
        <vt:lpstr>使用されているフォント</vt:lpstr>
      </vt:variant>
      <vt:variant>
        <vt:i4>12</vt:i4>
      </vt:variant>
      <vt:variant>
        <vt:lpstr>テーマ</vt:lpstr>
      </vt:variant>
      <vt:variant>
        <vt:i4>4</vt:i4>
      </vt:variant>
      <vt:variant>
        <vt:lpstr>スライド タイトル</vt:lpstr>
      </vt:variant>
      <vt:variant>
        <vt:i4>16</vt:i4>
      </vt:variant>
    </vt:vector>
  </HeadingPairs>
  <TitlesOfParts>
    <vt:vector size="32" baseType="lpstr">
      <vt:lpstr>Meiryo UI</vt:lpstr>
      <vt:lpstr>MS PGothic</vt:lpstr>
      <vt:lpstr>MS PGothic</vt:lpstr>
      <vt:lpstr>ＭＳ Ｐ明朝</vt:lpstr>
      <vt:lpstr>MS-Mincho</vt:lpstr>
      <vt:lpstr>ヒラギノ角ゴ Pro W3</vt:lpstr>
      <vt:lpstr>Arial</vt:lpstr>
      <vt:lpstr>Arial Narrow</vt:lpstr>
      <vt:lpstr>Arial Narrow Bold</vt:lpstr>
      <vt:lpstr>Calibri</vt:lpstr>
      <vt:lpstr>Georgia</vt:lpstr>
      <vt:lpstr>Times New Roman</vt:lpstr>
      <vt:lpstr>1_Custom Design</vt:lpstr>
      <vt:lpstr>Custom Design</vt:lpstr>
      <vt:lpstr>2_Custom Design</vt:lpstr>
      <vt:lpstr>3_Custom Design</vt:lpstr>
      <vt:lpstr>　</vt:lpstr>
      <vt:lpstr>資金管理小委員会</vt:lpstr>
      <vt:lpstr>PowerPoint プレゼンテーション</vt:lpstr>
      <vt:lpstr>PowerPoint プレゼンテーション</vt:lpstr>
      <vt:lpstr>PowerPoint プレゼンテーション</vt:lpstr>
      <vt:lpstr>覚書の留意点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補助金管理上の不備内容（１）</vt:lpstr>
      <vt:lpstr>補助金管理上の不備内容（２）</vt:lpstr>
      <vt:lpstr>　補助金の資金管理の注意点</vt:lpstr>
      <vt:lpstr>ご清聴ありがとうございました</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Misako Funahashi</cp:lastModifiedBy>
  <cp:revision>960</cp:revision>
  <cp:lastPrinted>2016-08-23T03:19:15Z</cp:lastPrinted>
  <dcterms:created xsi:type="dcterms:W3CDTF">2007-01-17T18:13:17Z</dcterms:created>
  <dcterms:modified xsi:type="dcterms:W3CDTF">2017-08-29T08:15:15Z</dcterms:modified>
</cp:coreProperties>
</file>