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2"/>
  </p:notesMasterIdLst>
  <p:handoutMasterIdLst>
    <p:handoutMasterId r:id="rId13"/>
  </p:handoutMasterIdLst>
  <p:sldIdLst>
    <p:sldId id="256" r:id="rId2"/>
    <p:sldId id="341" r:id="rId3"/>
    <p:sldId id="332" r:id="rId4"/>
    <p:sldId id="340" r:id="rId5"/>
    <p:sldId id="351" r:id="rId6"/>
    <p:sldId id="348" r:id="rId7"/>
    <p:sldId id="353" r:id="rId8"/>
    <p:sldId id="349" r:id="rId9"/>
    <p:sldId id="355" r:id="rId10"/>
    <p:sldId id="274" r:id="rId11"/>
  </p:sldIdLst>
  <p:sldSz cx="13004800" cy="97536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CCFFCC"/>
    <a:srgbClr val="008000"/>
    <a:srgbClr val="000000"/>
    <a:srgbClr val="FF3300"/>
    <a:srgbClr val="FF0066"/>
    <a:srgbClr val="009900"/>
    <a:srgbClr val="FFF6D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n" i="on">
        <a:font>
          <a:latin typeface="Tw Cen MT"/>
          <a:ea typeface="Tw Cen MT"/>
          <a:cs typeface="Tw Cen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E0F8"/>
          </a:solidFill>
        </a:fill>
      </a:tcStyle>
    </a:wholeTbl>
    <a:band2H>
      <a:tcTxStyle/>
      <a:tcStyle>
        <a:tcBdr/>
        <a:fill>
          <a:solidFill>
            <a:srgbClr val="E7F0FC"/>
          </a:solidFill>
        </a:fill>
      </a:tcStyle>
    </a:band2H>
    <a:firstCol>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n" i="on">
        <a:font>
          <a:latin typeface="Tw Cen MT"/>
          <a:ea typeface="Tw Cen MT"/>
          <a:cs typeface="Tw Cen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8E9D0"/>
          </a:solidFill>
        </a:fill>
      </a:tcStyle>
    </a:wholeTbl>
    <a:band2H>
      <a:tcTxStyle/>
      <a:tcStyle>
        <a:tcBdr/>
        <a:fill>
          <a:solidFill>
            <a:srgbClr val="EDF4E9"/>
          </a:solidFill>
        </a:fill>
      </a:tcStyle>
    </a:band2H>
    <a:firstCol>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EEE7283C-3CF3-47DC-8721-378D4A62B228}" styleName="">
    <a:tblBg/>
    <a:wholeTbl>
      <a:tcTxStyle b="on" i="on">
        <a:font>
          <a:latin typeface="Tw Cen MT"/>
          <a:ea typeface="Tw Cen MT"/>
          <a:cs typeface="Tw Cen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D1EE"/>
          </a:solidFill>
        </a:fill>
      </a:tcStyle>
    </a:wholeTbl>
    <a:band2H>
      <a:tcTxStyle/>
      <a:tcStyle>
        <a:tcBdr/>
        <a:fill>
          <a:solidFill>
            <a:srgbClr val="F0E9F7"/>
          </a:solidFill>
        </a:fill>
      </a:tcStyle>
    </a:band2H>
    <a:firstCol>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CF821DB8-F4EB-4A41-A1BA-3FCAFE7338EE}" styleName="">
    <a:tblBg/>
    <a:wholeTbl>
      <a:tcTxStyle b="on" i="on">
        <a:font>
          <a:latin typeface="Tw Cen MT"/>
          <a:ea typeface="Tw Cen MT"/>
          <a:cs typeface="Tw Cen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Tw Cen MT"/>
          <a:ea typeface="Tw Cen MT"/>
          <a:cs typeface="Tw Cen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Tw Cen MT"/>
          <a:ea typeface="Tw Cen MT"/>
          <a:cs typeface="Tw Cen MT"/>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w Cen MT"/>
          <a:ea typeface="Tw Cen MT"/>
          <a:cs typeface="Tw Cen MT"/>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Tw Cen MT"/>
          <a:ea typeface="Tw Cen MT"/>
          <a:cs typeface="Tw Cen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Col>
    <a:la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lastRow>
    <a:fir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Row>
  </a:tblStyle>
  <a:tblStyle styleId="{2708684C-4D16-4618-839F-0558EEFCDFE6}" styleName="">
    <a:tblBg/>
    <a:wholeTbl>
      <a:tcTxStyle b="on" i="on">
        <a:font>
          <a:latin typeface="Tw Cen MT"/>
          <a:ea typeface="Tw Cen MT"/>
          <a:cs typeface="Tw Cen MT"/>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Tw Cen MT"/>
          <a:ea typeface="Tw Cen MT"/>
          <a:cs typeface="Tw Cen MT"/>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Tw Cen MT"/>
          <a:ea typeface="Tw Cen MT"/>
          <a:cs typeface="Tw Cen MT"/>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Tw Cen MT"/>
          <a:ea typeface="Tw Cen MT"/>
          <a:cs typeface="Tw Cen MT"/>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90" autoAdjust="0"/>
    <p:restoredTop sz="84319" autoAdjust="0"/>
  </p:normalViewPr>
  <p:slideViewPr>
    <p:cSldViewPr snapToGrid="0">
      <p:cViewPr varScale="1">
        <p:scale>
          <a:sx n="73" d="100"/>
          <a:sy n="73" d="100"/>
        </p:scale>
        <p:origin x="17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3508"/>
          </a:xfrm>
          <a:prstGeom prst="rect">
            <a:avLst/>
          </a:prstGeom>
        </p:spPr>
        <p:txBody>
          <a:bodyPr vert="horz" lIns="95463" tIns="47732" rIns="95463" bIns="47732" rtlCol="0"/>
          <a:lstStyle>
            <a:lvl1pPr algn="l">
              <a:defRPr sz="1300"/>
            </a:lvl1pPr>
          </a:lstStyle>
          <a:p>
            <a:r>
              <a:rPr kumimoji="1" lang="ja-JP" altLang="en-US"/>
              <a:t>二木会</a:t>
            </a:r>
            <a:r>
              <a:rPr kumimoji="1" lang="en-US" altLang="ja-JP"/>
              <a:t>〔</a:t>
            </a:r>
            <a:r>
              <a:rPr kumimoji="1" lang="ja-JP" altLang="en-US"/>
              <a:t>ロータリー財団</a:t>
            </a:r>
            <a:r>
              <a:rPr kumimoji="1" lang="en-US" altLang="ja-JP"/>
              <a:t>〕</a:t>
            </a:r>
            <a:endParaRPr kumimoji="1" lang="ja-JP" altLang="en-US"/>
          </a:p>
        </p:txBody>
      </p:sp>
      <p:sp>
        <p:nvSpPr>
          <p:cNvPr id="3" name="日付プレースホルダー 2"/>
          <p:cNvSpPr>
            <a:spLocks noGrp="1"/>
          </p:cNvSpPr>
          <p:nvPr>
            <p:ph type="dt" sz="quarter" idx="1"/>
          </p:nvPr>
        </p:nvSpPr>
        <p:spPr>
          <a:xfrm>
            <a:off x="4021294" y="0"/>
            <a:ext cx="3076364" cy="513508"/>
          </a:xfrm>
          <a:prstGeom prst="rect">
            <a:avLst/>
          </a:prstGeom>
        </p:spPr>
        <p:txBody>
          <a:bodyPr vert="horz" lIns="95463" tIns="47732" rIns="95463" bIns="47732" rtlCol="0"/>
          <a:lstStyle>
            <a:lvl1pPr algn="r">
              <a:defRPr sz="1300"/>
            </a:lvl1pPr>
          </a:lstStyle>
          <a:p>
            <a:r>
              <a:rPr kumimoji="1" lang="en-US" altLang="ja-JP"/>
              <a:t>2017</a:t>
            </a:r>
            <a:r>
              <a:rPr kumimoji="1" lang="ja-JP" altLang="en-US"/>
              <a:t>年</a:t>
            </a:r>
            <a:r>
              <a:rPr kumimoji="1" lang="en-US" altLang="ja-JP"/>
              <a:t>1</a:t>
            </a:r>
            <a:r>
              <a:rPr kumimoji="1" lang="ja-JP" altLang="en-US"/>
              <a:t>月</a:t>
            </a:r>
            <a:r>
              <a:rPr kumimoji="1" lang="en-US" altLang="ja-JP"/>
              <a:t>14</a:t>
            </a:r>
            <a:r>
              <a:rPr kumimoji="1" lang="ja-JP" altLang="en-US"/>
              <a:t>日</a:t>
            </a:r>
          </a:p>
        </p:txBody>
      </p:sp>
      <p:sp>
        <p:nvSpPr>
          <p:cNvPr id="4" name="フッター プレースホルダー 3"/>
          <p:cNvSpPr>
            <a:spLocks noGrp="1"/>
          </p:cNvSpPr>
          <p:nvPr>
            <p:ph type="ftr" sz="quarter" idx="2"/>
          </p:nvPr>
        </p:nvSpPr>
        <p:spPr>
          <a:xfrm>
            <a:off x="0" y="9721107"/>
            <a:ext cx="3076364" cy="513507"/>
          </a:xfrm>
          <a:prstGeom prst="rect">
            <a:avLst/>
          </a:prstGeom>
        </p:spPr>
        <p:txBody>
          <a:bodyPr vert="horz" lIns="95463" tIns="47732" rIns="95463" bIns="47732" rtlCol="0" anchor="b"/>
          <a:lstStyle>
            <a:lvl1pPr algn="l">
              <a:defRPr sz="1300"/>
            </a:lvl1pPr>
          </a:lstStyle>
          <a:p>
            <a:r>
              <a:rPr kumimoji="1" lang="en-US" altLang="ja-JP"/>
              <a:t>RID2660 </a:t>
            </a:r>
            <a:r>
              <a:rPr kumimoji="1" lang="ja-JP" altLang="en-US"/>
              <a:t>地区財団委員会</a:t>
            </a:r>
          </a:p>
        </p:txBody>
      </p:sp>
      <p:sp>
        <p:nvSpPr>
          <p:cNvPr id="5" name="スライド番号プレースホルダー 4"/>
          <p:cNvSpPr>
            <a:spLocks noGrp="1"/>
          </p:cNvSpPr>
          <p:nvPr>
            <p:ph type="sldNum" sz="quarter" idx="3"/>
          </p:nvPr>
        </p:nvSpPr>
        <p:spPr>
          <a:xfrm>
            <a:off x="4021294" y="9721107"/>
            <a:ext cx="3076364" cy="513507"/>
          </a:xfrm>
          <a:prstGeom prst="rect">
            <a:avLst/>
          </a:prstGeom>
        </p:spPr>
        <p:txBody>
          <a:bodyPr vert="horz" lIns="95463" tIns="47732" rIns="95463" bIns="47732" rtlCol="0" anchor="b"/>
          <a:lstStyle>
            <a:lvl1pPr algn="r">
              <a:defRPr sz="1300"/>
            </a:lvl1pPr>
          </a:lstStyle>
          <a:p>
            <a:fld id="{C7E9211F-8CF2-44C5-9D1D-9C57900FA14F}" type="slidenum">
              <a:rPr kumimoji="1" lang="ja-JP" altLang="en-US" smtClean="0"/>
              <a:t>‹#›</a:t>
            </a:fld>
            <a:endParaRPr kumimoji="1" lang="ja-JP" altLang="en-US"/>
          </a:p>
        </p:txBody>
      </p:sp>
    </p:spTree>
    <p:extLst>
      <p:ext uri="{BB962C8B-B14F-4D97-AF65-F5344CB8AC3E}">
        <p14:creationId xmlns:p14="http://schemas.microsoft.com/office/powerpoint/2010/main" val="168742070"/>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xfrm>
            <a:off x="990600" y="766763"/>
            <a:ext cx="5118100" cy="3838575"/>
          </a:xfrm>
          <a:prstGeom prst="rect">
            <a:avLst/>
          </a:prstGeom>
        </p:spPr>
        <p:txBody>
          <a:bodyPr lIns="95463" tIns="47732" rIns="95463" bIns="47732"/>
          <a:lstStyle/>
          <a:p>
            <a:endParaRPr/>
          </a:p>
        </p:txBody>
      </p:sp>
      <p:sp>
        <p:nvSpPr>
          <p:cNvPr id="186" name="Shape 186"/>
          <p:cNvSpPr>
            <a:spLocks noGrp="1"/>
          </p:cNvSpPr>
          <p:nvPr>
            <p:ph type="body" sz="quarter" idx="1"/>
          </p:nvPr>
        </p:nvSpPr>
        <p:spPr>
          <a:xfrm>
            <a:off x="946574" y="4861442"/>
            <a:ext cx="5206154" cy="4605576"/>
          </a:xfrm>
          <a:prstGeom prst="rect">
            <a:avLst/>
          </a:prstGeom>
        </p:spPr>
        <p:txBody>
          <a:bodyPr lIns="95463" tIns="47732" rIns="95463" bIns="47732"/>
          <a:lstStyle/>
          <a:p>
            <a:endParaRPr/>
          </a:p>
        </p:txBody>
      </p:sp>
    </p:spTree>
    <p:extLst>
      <p:ext uri="{BB962C8B-B14F-4D97-AF65-F5344CB8AC3E}">
        <p14:creationId xmlns:p14="http://schemas.microsoft.com/office/powerpoint/2010/main" val="1747968753"/>
      </p:ext>
    </p:extLst>
  </p:cSld>
  <p:clrMap bg1="lt1" tx1="dk1" bg2="lt2" tx2="dk2" accent1="accent1" accent2="accent2" accent3="accent3" accent4="accent4" accent5="accent5" accent6="accent6" hlink="hlink" folHlink="folHlink"/>
  <p:hf ftr="0"/>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prstGeom prst="rect">
            <a:avLst/>
          </a:prstGeom>
        </p:spPr>
        <p:txBody>
          <a:bodyPr/>
          <a:lstStyle/>
          <a:p>
            <a:endParaRPr/>
          </a:p>
        </p:txBody>
      </p:sp>
      <p:sp>
        <p:nvSpPr>
          <p:cNvPr id="192" name="Shape 192"/>
          <p:cNvSpPr>
            <a:spLocks noGrp="1"/>
          </p:cNvSpPr>
          <p:nvPr>
            <p:ph type="body" sz="quarter" idx="1"/>
          </p:nvPr>
        </p:nvSpPr>
        <p:spPr>
          <a:prstGeom prst="rect">
            <a:avLst/>
          </a:prstGeom>
        </p:spPr>
        <p:txBody>
          <a:bodyPr/>
          <a:lstStyle/>
          <a:p>
            <a:pPr>
              <a:lnSpc>
                <a:spcPct val="117999"/>
              </a:lnSpc>
            </a:pPr>
            <a:endParaRPr dirty="0"/>
          </a:p>
        </p:txBody>
      </p:sp>
    </p:spTree>
    <p:extLst>
      <p:ext uri="{BB962C8B-B14F-4D97-AF65-F5344CB8AC3E}">
        <p14:creationId xmlns:p14="http://schemas.microsoft.com/office/powerpoint/2010/main" val="534540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7993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財団のプログラムは三つあり、うち二つのプログラムで奨学金を提供しています。</a:t>
            </a:r>
          </a:p>
        </p:txBody>
      </p:sp>
    </p:spTree>
    <p:extLst>
      <p:ext uri="{BB962C8B-B14F-4D97-AF65-F5344CB8AC3E}">
        <p14:creationId xmlns:p14="http://schemas.microsoft.com/office/powerpoint/2010/main" val="2534787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奨学金の原資はロータリアンの財団寄付ですが、グローバル奨学生は地区財団活動資金（</a:t>
            </a:r>
            <a:r>
              <a:rPr kumimoji="1" lang="en-US" altLang="ja-JP" dirty="0"/>
              <a:t>DDF</a:t>
            </a:r>
            <a:r>
              <a:rPr kumimoji="1" lang="ja-JP" altLang="en-US" dirty="0"/>
              <a:t>）と国際財団活動資金（</a:t>
            </a:r>
            <a:r>
              <a:rPr kumimoji="1" lang="en-US" altLang="ja-JP" dirty="0"/>
              <a:t>WF</a:t>
            </a:r>
            <a:r>
              <a:rPr kumimoji="1" lang="ja-JP" altLang="en-US" dirty="0"/>
              <a:t>）が充当されます。　一方、平和フェローは</a:t>
            </a:r>
            <a:r>
              <a:rPr kumimoji="1" lang="en-US" altLang="ja-JP" dirty="0"/>
              <a:t>100</a:t>
            </a:r>
            <a:r>
              <a:rPr kumimoji="1" lang="ja-JP" altLang="en-US" dirty="0"/>
              <a:t>％ </a:t>
            </a:r>
            <a:r>
              <a:rPr kumimoji="1" lang="en-US" altLang="ja-JP" dirty="0"/>
              <a:t>WF</a:t>
            </a:r>
            <a:r>
              <a:rPr kumimoji="1" lang="ja-JP" altLang="en-US" dirty="0"/>
              <a:t>で奨学金を提供します。</a:t>
            </a:r>
            <a:endParaRPr kumimoji="1" lang="en-US" altLang="ja-JP" dirty="0"/>
          </a:p>
        </p:txBody>
      </p:sp>
    </p:spTree>
    <p:extLst>
      <p:ext uri="{BB962C8B-B14F-4D97-AF65-F5344CB8AC3E}">
        <p14:creationId xmlns:p14="http://schemas.microsoft.com/office/powerpoint/2010/main" val="2471355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t>平和フェローシップ　</a:t>
            </a:r>
            <a:r>
              <a:rPr kumimoji="1" lang="en-US" altLang="ja-JP" sz="1100" dirty="0"/>
              <a:t>2002</a:t>
            </a:r>
            <a:r>
              <a:rPr kumimoji="1" lang="ja-JP" altLang="en-US" sz="1100" dirty="0"/>
              <a:t>年に開始され、既に</a:t>
            </a:r>
            <a:r>
              <a:rPr kumimoji="1" lang="en-US" altLang="ja-JP" sz="1100" dirty="0"/>
              <a:t>1500</a:t>
            </a:r>
            <a:r>
              <a:rPr kumimoji="1" lang="ja-JP" altLang="en-US" sz="1100" dirty="0"/>
              <a:t>名以上のフェローを輩出しました。　当地区からは</a:t>
            </a:r>
            <a:r>
              <a:rPr kumimoji="1" lang="en-US" altLang="ja-JP" sz="1100" dirty="0"/>
              <a:t>1</a:t>
            </a:r>
            <a:r>
              <a:rPr kumimoji="1" lang="ja-JP" altLang="en-US" sz="1100" dirty="0"/>
              <a:t>名のみ</a:t>
            </a:r>
          </a:p>
          <a:p>
            <a:r>
              <a:rPr kumimoji="1" lang="ja-JP" altLang="en-US" sz="1100" dirty="0"/>
              <a:t>平和フェローは、世界の</a:t>
            </a:r>
            <a:r>
              <a:rPr kumimoji="1" lang="en-US" altLang="ja-JP" sz="1100" dirty="0"/>
              <a:t>7</a:t>
            </a:r>
            <a:r>
              <a:rPr kumimoji="1" lang="ja-JP" altLang="en-US" sz="1100" dirty="0"/>
              <a:t>大学にあるロータリー平和センターで平和活動に関する修士課程プログラムや専門終了証プログラムで学びます。　</a:t>
            </a:r>
          </a:p>
          <a:p>
            <a:r>
              <a:rPr kumimoji="1" lang="ja-JP" altLang="en-US" sz="1100" dirty="0"/>
              <a:t>実施研修</a:t>
            </a:r>
          </a:p>
          <a:p>
            <a:r>
              <a:rPr kumimoji="1" lang="en-US" altLang="ja-JP" sz="1100" dirty="0"/>
              <a:t>2014</a:t>
            </a:r>
            <a:r>
              <a:rPr kumimoji="1" lang="ja-JP" altLang="en-US" sz="1100" dirty="0"/>
              <a:t>年：</a:t>
            </a:r>
            <a:r>
              <a:rPr kumimoji="1" lang="en-US" altLang="ja-JP" sz="1100" dirty="0"/>
              <a:t>85</a:t>
            </a:r>
            <a:r>
              <a:rPr kumimoji="1" lang="ja-JP" altLang="en-US" sz="1100" dirty="0"/>
              <a:t>カ国から</a:t>
            </a:r>
            <a:r>
              <a:rPr kumimoji="1" lang="en-US" altLang="ja-JP" sz="1100" dirty="0"/>
              <a:t>312</a:t>
            </a:r>
            <a:r>
              <a:rPr kumimoji="1" lang="ja-JP" altLang="en-US" sz="1100" dirty="0"/>
              <a:t>件申請　</a:t>
            </a:r>
            <a:r>
              <a:rPr kumimoji="1" lang="en-US" altLang="ja-JP" sz="1100" dirty="0"/>
              <a:t>100</a:t>
            </a:r>
            <a:r>
              <a:rPr kumimoji="1" lang="ja-JP" altLang="en-US" sz="1100" dirty="0"/>
              <a:t>名中半数は低所得国</a:t>
            </a:r>
          </a:p>
          <a:p>
            <a:endParaRPr kumimoji="1" lang="ja-JP" altLang="en-US" dirty="0"/>
          </a:p>
        </p:txBody>
      </p:sp>
    </p:spTree>
    <p:extLst>
      <p:ext uri="{BB962C8B-B14F-4D97-AF65-F5344CB8AC3E}">
        <p14:creationId xmlns:p14="http://schemas.microsoft.com/office/powerpoint/2010/main" val="2901886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ロータリー平和センター</a:t>
            </a:r>
            <a:endParaRPr kumimoji="1" lang="en-US" altLang="ja-JP" dirty="0"/>
          </a:p>
          <a:p>
            <a:endParaRPr kumimoji="1" lang="ja-JP" altLang="en-US" dirty="0"/>
          </a:p>
        </p:txBody>
      </p:sp>
    </p:spTree>
    <p:extLst>
      <p:ext uri="{BB962C8B-B14F-4D97-AF65-F5344CB8AC3E}">
        <p14:creationId xmlns:p14="http://schemas.microsoft.com/office/powerpoint/2010/main" val="392854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Tree>
    <p:extLst>
      <p:ext uri="{BB962C8B-B14F-4D97-AF65-F5344CB8AC3E}">
        <p14:creationId xmlns:p14="http://schemas.microsoft.com/office/powerpoint/2010/main" val="1528407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Tree>
    <p:extLst>
      <p:ext uri="{BB962C8B-B14F-4D97-AF65-F5344CB8AC3E}">
        <p14:creationId xmlns:p14="http://schemas.microsoft.com/office/powerpoint/2010/main" val="922429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Tree>
    <p:extLst>
      <p:ext uri="{BB962C8B-B14F-4D97-AF65-F5344CB8AC3E}">
        <p14:creationId xmlns:p14="http://schemas.microsoft.com/office/powerpoint/2010/main" val="1867138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Tree>
    <p:extLst>
      <p:ext uri="{BB962C8B-B14F-4D97-AF65-F5344CB8AC3E}">
        <p14:creationId xmlns:p14="http://schemas.microsoft.com/office/powerpoint/2010/main" val="3235421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45997" y="1079398"/>
            <a:ext cx="10046208" cy="5748122"/>
          </a:xfrm>
        </p:spPr>
        <p:txBody>
          <a:bodyPr anchor="b">
            <a:normAutofit/>
          </a:bodyPr>
          <a:lstStyle>
            <a:lvl1pPr algn="l">
              <a:lnSpc>
                <a:spcPct val="85000"/>
              </a:lnSpc>
              <a:defRPr sz="9387" baseline="0">
                <a:solidFill>
                  <a:schemeClr val="tx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345997" y="6827520"/>
            <a:ext cx="10046208" cy="2405888"/>
          </a:xfrm>
        </p:spPr>
        <p:txBody>
          <a:bodyPr>
            <a:normAutofit/>
          </a:bodyPr>
          <a:lstStyle>
            <a:lvl1pPr marL="0" indent="0" algn="l">
              <a:buNone/>
              <a:defRPr sz="2844" baseline="0">
                <a:solidFill>
                  <a:schemeClr val="tx1">
                    <a:lumMod val="85000"/>
                  </a:schemeClr>
                </a:solidFill>
              </a:defRPr>
            </a:lvl1pPr>
            <a:lvl2pPr marL="650230" indent="0" algn="ctr">
              <a:buNone/>
              <a:defRPr sz="2844"/>
            </a:lvl2pPr>
            <a:lvl3pPr marL="1300460" indent="0" algn="ctr">
              <a:buNone/>
              <a:defRPr sz="2844"/>
            </a:lvl3pPr>
            <a:lvl4pPr marL="1950690" indent="0" algn="ctr">
              <a:buNone/>
              <a:defRPr sz="2844"/>
            </a:lvl4pPr>
            <a:lvl5pPr marL="2600919" indent="0" algn="ctr">
              <a:buNone/>
              <a:defRPr sz="2844"/>
            </a:lvl5pPr>
            <a:lvl6pPr marL="3251149" indent="0" algn="ctr">
              <a:buNone/>
              <a:defRPr sz="2844"/>
            </a:lvl6pPr>
            <a:lvl7pPr marL="3901379" indent="0" algn="ctr">
              <a:buNone/>
              <a:defRPr sz="2844"/>
            </a:lvl7pPr>
            <a:lvl8pPr marL="4551609" indent="0" algn="ctr">
              <a:buNone/>
              <a:defRPr sz="2844"/>
            </a:lvl8pPr>
            <a:lvl9pPr marL="5201839" indent="0" algn="ctr">
              <a:buNone/>
              <a:defRPr sz="2844"/>
            </a:lvl9pPr>
          </a:lstStyle>
          <a:p>
            <a:r>
              <a:rPr lang="ja-JP" altLang="en-US"/>
              <a:t>マスター サブタイトルの書式設定</a:t>
            </a:r>
            <a:endParaRPr lang="en-US" dirty="0"/>
          </a:p>
        </p:txBody>
      </p:sp>
      <p:sp>
        <p:nvSpPr>
          <p:cNvPr id="7" name="Rectangle 6"/>
          <p:cNvSpPr/>
          <p:nvPr/>
        </p:nvSpPr>
        <p:spPr>
          <a:xfrm>
            <a:off x="0" y="0"/>
            <a:ext cx="487680" cy="97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endParaRPr lang="en-US" dirty="0"/>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dirty="0"/>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3773488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549664463"/>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5281" y="541867"/>
            <a:ext cx="2641600" cy="838764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12801" y="541867"/>
            <a:ext cx="8249920" cy="838764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328043900"/>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タイトル（中央）">
    <p:spTree>
      <p:nvGrpSpPr>
        <p:cNvPr id="1" name=""/>
        <p:cNvGrpSpPr/>
        <p:nvPr/>
      </p:nvGrpSpPr>
      <p:grpSpPr>
        <a:xfrm>
          <a:off x="0" y="0"/>
          <a:ext cx="0" cy="0"/>
          <a:chOff x="0" y="0"/>
          <a:chExt cx="0" cy="0"/>
        </a:xfrm>
      </p:grpSpPr>
      <p:sp>
        <p:nvSpPr>
          <p:cNvPr id="168" name="Shape 168"/>
          <p:cNvSpPr>
            <a:spLocks noGrp="1"/>
          </p:cNvSpPr>
          <p:nvPr>
            <p:ph type="title"/>
          </p:nvPr>
        </p:nvSpPr>
        <p:spPr>
          <a:xfrm>
            <a:off x="1270000" y="3225800"/>
            <a:ext cx="10464800" cy="3302000"/>
          </a:xfrm>
          <a:prstGeom prst="rect">
            <a:avLst/>
          </a:prstGeom>
        </p:spPr>
        <p:txBody>
          <a:bodyPr/>
          <a:lstStyle/>
          <a:p>
            <a:r>
              <a:t>タイトルテキスト</a:t>
            </a:r>
          </a:p>
        </p:txBody>
      </p:sp>
      <p:sp>
        <p:nvSpPr>
          <p:cNvPr id="169" name="Shape 16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28011219"/>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1642445174"/>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345997" y="1079398"/>
            <a:ext cx="10046208" cy="5748122"/>
          </a:xfrm>
        </p:spPr>
        <p:txBody>
          <a:bodyPr anchor="b">
            <a:normAutofit/>
          </a:bodyPr>
          <a:lstStyle>
            <a:lvl1pPr>
              <a:lnSpc>
                <a:spcPct val="85000"/>
              </a:lnSpc>
              <a:defRPr sz="9387"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45997" y="6827520"/>
            <a:ext cx="10046208" cy="2405888"/>
          </a:xfrm>
        </p:spPr>
        <p:txBody>
          <a:bodyPr anchor="t">
            <a:normAutofit/>
          </a:bodyPr>
          <a:lstStyle>
            <a:lvl1pPr marL="0" indent="0">
              <a:buNone/>
              <a:defRPr sz="2844">
                <a:solidFill>
                  <a:schemeClr val="tx1">
                    <a:lumMod val="75000"/>
                    <a:lumOff val="2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altLang="ja-JP" smtClean="0"/>
              <a:t>‹#›</a:t>
            </a:fld>
            <a:endParaRPr lang="ja-JP" altLang="en-US"/>
          </a:p>
        </p:txBody>
      </p:sp>
      <p:sp>
        <p:nvSpPr>
          <p:cNvPr id="7" name="Rectangle 6"/>
          <p:cNvSpPr/>
          <p:nvPr/>
        </p:nvSpPr>
        <p:spPr>
          <a:xfrm>
            <a:off x="0" y="0"/>
            <a:ext cx="487680" cy="97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23324055"/>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345997" y="2600962"/>
            <a:ext cx="4779264" cy="6188568"/>
          </a:xfrm>
        </p:spPr>
        <p:txBody>
          <a:bodyPr/>
          <a:lstStyle>
            <a:lvl1pPr>
              <a:defRPr sz="2560"/>
            </a:lvl1pPr>
            <a:lvl2pPr>
              <a:defRPr sz="2276"/>
            </a:lvl2pPr>
            <a:lvl3pPr>
              <a:defRPr sz="1991"/>
            </a:lvl3pPr>
            <a:lvl4pPr>
              <a:defRPr sz="1991"/>
            </a:lvl4pPr>
            <a:lvl5pPr>
              <a:defRPr sz="1991"/>
            </a:lvl5pPr>
            <a:lvl6pPr>
              <a:defRPr sz="1991"/>
            </a:lvl6pPr>
            <a:lvl7pPr>
              <a:defRPr sz="1991"/>
            </a:lvl7pPr>
            <a:lvl8pPr>
              <a:defRPr sz="1991"/>
            </a:lvl8pPr>
            <a:lvl9pPr>
              <a:defRPr sz="199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534912" y="2600962"/>
            <a:ext cx="4779264" cy="6188568"/>
          </a:xfrm>
        </p:spPr>
        <p:txBody>
          <a:bodyPr/>
          <a:lstStyle>
            <a:lvl1pPr>
              <a:defRPr sz="2560"/>
            </a:lvl1pPr>
            <a:lvl2pPr>
              <a:defRPr sz="2276"/>
            </a:lvl2pPr>
            <a:lvl3pPr>
              <a:defRPr sz="1991"/>
            </a:lvl3pPr>
            <a:lvl4pPr>
              <a:defRPr sz="1991"/>
            </a:lvl4pPr>
            <a:lvl5pPr>
              <a:defRPr sz="1991"/>
            </a:lvl5pPr>
            <a:lvl6pPr>
              <a:defRPr sz="1991"/>
            </a:lvl6pPr>
            <a:lvl7pPr>
              <a:defRPr sz="1991"/>
            </a:lvl7pPr>
            <a:lvl8pPr>
              <a:defRPr sz="1991"/>
            </a:lvl8pPr>
            <a:lvl9pPr>
              <a:defRPr sz="199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2397783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45997" y="2442219"/>
            <a:ext cx="4779264" cy="1040384"/>
          </a:xfrm>
        </p:spPr>
        <p:txBody>
          <a:bodyPr anchor="b">
            <a:normAutofit/>
          </a:bodyPr>
          <a:lstStyle>
            <a:lvl1pPr marL="0" indent="0">
              <a:spcBef>
                <a:spcPts val="0"/>
              </a:spcBef>
              <a:buNone/>
              <a:defRPr sz="2560" b="0">
                <a:solidFill>
                  <a:schemeClr val="tx2"/>
                </a:solidFill>
              </a:defRPr>
            </a:lvl1pPr>
            <a:lvl2pPr marL="650230" indent="0">
              <a:buNone/>
              <a:defRPr sz="2560"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ja-JP" altLang="en-US"/>
              <a:t>マスター テキストの書式設定</a:t>
            </a:r>
          </a:p>
        </p:txBody>
      </p:sp>
      <p:sp>
        <p:nvSpPr>
          <p:cNvPr id="4" name="Content Placeholder 3"/>
          <p:cNvSpPr>
            <a:spLocks noGrp="1"/>
          </p:cNvSpPr>
          <p:nvPr>
            <p:ph sz="half" idx="2"/>
          </p:nvPr>
        </p:nvSpPr>
        <p:spPr>
          <a:xfrm>
            <a:off x="1345997" y="3566293"/>
            <a:ext cx="4779264" cy="5211947"/>
          </a:xfrm>
        </p:spPr>
        <p:txBody>
          <a:bodyPr/>
          <a:lstStyle>
            <a:lvl1pPr>
              <a:defRPr sz="2560"/>
            </a:lvl1pPr>
            <a:lvl2pPr>
              <a:defRPr sz="2276"/>
            </a:lvl2pPr>
            <a:lvl3pPr>
              <a:defRPr sz="1991"/>
            </a:lvl3pPr>
            <a:lvl4pPr>
              <a:defRPr sz="1991"/>
            </a:lvl4pPr>
            <a:lvl5pPr>
              <a:defRPr sz="1991"/>
            </a:lvl5pPr>
            <a:lvl6pPr>
              <a:defRPr sz="1991"/>
            </a:lvl6pPr>
            <a:lvl7pPr>
              <a:defRPr sz="1991"/>
            </a:lvl7pPr>
            <a:lvl8pPr>
              <a:defRPr sz="1991"/>
            </a:lvl8pPr>
            <a:lvl9pPr>
              <a:defRPr sz="199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Text Placeholder 10"/>
          <p:cNvSpPr>
            <a:spLocks noGrp="1"/>
          </p:cNvSpPr>
          <p:nvPr>
            <p:ph type="body" sz="quarter" idx="13"/>
          </p:nvPr>
        </p:nvSpPr>
        <p:spPr>
          <a:xfrm>
            <a:off x="6541415" y="2442219"/>
            <a:ext cx="4785766" cy="1040384"/>
          </a:xfrm>
        </p:spPr>
        <p:txBody>
          <a:bodyPr anchor="b">
            <a:normAutofit/>
          </a:bodyPr>
          <a:lstStyle>
            <a:lvl1pPr marL="0" indent="0">
              <a:buFontTx/>
              <a:buNone/>
              <a:defRPr lang="en-US" sz="2560" b="0" kern="1200" spc="14" baseline="0" dirty="0">
                <a:solidFill>
                  <a:schemeClr val="tx2"/>
                </a:solidFill>
                <a:latin typeface="+mn-lt"/>
                <a:ea typeface="+mn-ea"/>
                <a:cs typeface="+mn-cs"/>
              </a:defRPr>
            </a:lvl1pPr>
          </a:lstStyle>
          <a:p>
            <a:pPr marL="0" lvl="0" indent="0" algn="l" defTabSz="1300460" rtl="0" eaLnBrk="1" latinLnBrk="0" hangingPunct="1">
              <a:lnSpc>
                <a:spcPct val="95000"/>
              </a:lnSpc>
              <a:spcBef>
                <a:spcPts val="0"/>
              </a:spcBef>
              <a:spcAft>
                <a:spcPts val="284"/>
              </a:spcAft>
              <a:buClr>
                <a:schemeClr val="accent1"/>
              </a:buClr>
              <a:buSzPct val="80000"/>
              <a:buNone/>
            </a:pPr>
            <a:r>
              <a:rPr lang="ja-JP" altLang="en-US"/>
              <a:t>マスター テキストの書式設定</a:t>
            </a:r>
          </a:p>
        </p:txBody>
      </p:sp>
      <p:sp>
        <p:nvSpPr>
          <p:cNvPr id="6" name="Content Placeholder 5"/>
          <p:cNvSpPr>
            <a:spLocks noGrp="1"/>
          </p:cNvSpPr>
          <p:nvPr>
            <p:ph sz="quarter" idx="4"/>
          </p:nvPr>
        </p:nvSpPr>
        <p:spPr>
          <a:xfrm>
            <a:off x="6534912" y="3566293"/>
            <a:ext cx="4779264" cy="5211947"/>
          </a:xfrm>
        </p:spPr>
        <p:txBody>
          <a:bodyPr/>
          <a:lstStyle>
            <a:lvl1pPr>
              <a:defRPr sz="2560"/>
            </a:lvl1pPr>
            <a:lvl2pPr>
              <a:defRPr sz="2276"/>
            </a:lvl2pPr>
            <a:lvl3pPr>
              <a:defRPr sz="1991"/>
            </a:lvl3pPr>
            <a:lvl4pPr>
              <a:defRPr sz="1991"/>
            </a:lvl4pPr>
            <a:lvl5pPr>
              <a:defRPr sz="1991"/>
            </a:lvl5pPr>
            <a:lvl6pPr>
              <a:defRPr sz="1991"/>
            </a:lvl6pPr>
            <a:lvl7pPr>
              <a:defRPr sz="1991"/>
            </a:lvl7pPr>
            <a:lvl8pPr>
              <a:defRPr sz="1991"/>
            </a:lvl8pPr>
            <a:lvl9pPr>
              <a:defRPr sz="199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3509204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871164304"/>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3965486277"/>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97331" y="650242"/>
            <a:ext cx="3413760" cy="2275836"/>
          </a:xfrm>
        </p:spPr>
        <p:txBody>
          <a:bodyPr anchor="b">
            <a:normAutofit/>
          </a:bodyPr>
          <a:lstStyle>
            <a:lvl1pPr>
              <a:defRPr sz="3982" b="0" baseline="0"/>
            </a:lvl1pPr>
          </a:lstStyle>
          <a:p>
            <a:r>
              <a:rPr lang="ja-JP" altLang="en-US"/>
              <a:t>マスター タイトルの書式設定</a:t>
            </a:r>
            <a:endParaRPr lang="en-US" dirty="0"/>
          </a:p>
        </p:txBody>
      </p:sp>
      <p:sp>
        <p:nvSpPr>
          <p:cNvPr id="3" name="Content Placeholder 2"/>
          <p:cNvSpPr>
            <a:spLocks noGrp="1"/>
          </p:cNvSpPr>
          <p:nvPr>
            <p:ph idx="1"/>
          </p:nvPr>
        </p:nvSpPr>
        <p:spPr>
          <a:xfrm>
            <a:off x="4804551" y="975360"/>
            <a:ext cx="6484338" cy="7802880"/>
          </a:xfrm>
        </p:spPr>
        <p:txBody>
          <a:bodyPr/>
          <a:lstStyle>
            <a:lvl1pPr>
              <a:defRPr sz="2560"/>
            </a:lvl1pPr>
            <a:lvl2pPr>
              <a:defRPr sz="2276"/>
            </a:lvl2pPr>
            <a:lvl3pPr>
              <a:defRPr sz="1991"/>
            </a:lvl3pPr>
            <a:lvl4pPr>
              <a:defRPr sz="1991"/>
            </a:lvl4pPr>
            <a:lvl5pPr>
              <a:defRPr sz="1991"/>
            </a:lvl5pPr>
            <a:lvl6pPr>
              <a:defRPr sz="1991"/>
            </a:lvl6pPr>
            <a:lvl7pPr>
              <a:defRPr sz="1991"/>
            </a:lvl7pPr>
            <a:lvl8pPr>
              <a:defRPr sz="1991"/>
            </a:lvl8pPr>
            <a:lvl9pPr>
              <a:defRPr sz="199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97331" y="2986291"/>
            <a:ext cx="3413760" cy="5418668"/>
          </a:xfrm>
        </p:spPr>
        <p:txBody>
          <a:bodyPr>
            <a:normAutofit/>
          </a:bodyPr>
          <a:lstStyle>
            <a:lvl1pPr marL="0" indent="0">
              <a:lnSpc>
                <a:spcPct val="114000"/>
              </a:lnSpc>
              <a:spcBef>
                <a:spcPts val="1138"/>
              </a:spcBef>
              <a:buNone/>
              <a:defRPr sz="1849"/>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1740342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7261013"/>
            <a:ext cx="12045696" cy="249258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75360" y="7477760"/>
            <a:ext cx="10647680" cy="1300480"/>
          </a:xfrm>
        </p:spPr>
        <p:txBody>
          <a:bodyPr anchor="b">
            <a:normAutofit/>
          </a:bodyPr>
          <a:lstStyle>
            <a:lvl1pPr>
              <a:defRPr sz="3982" b="0">
                <a:solidFill>
                  <a:schemeClr val="bg1"/>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2"/>
            <a:ext cx="12045696" cy="7294468"/>
          </a:xfrm>
          <a:blipFill>
            <a:blip r:embed="rId2"/>
            <a:stretch>
              <a:fillRect/>
            </a:stretch>
          </a:blipFill>
        </p:spPr>
        <p:txBody>
          <a:bodyPr anchor="t"/>
          <a:lstStyle>
            <a:lvl1pPr marL="0" indent="0">
              <a:buNone/>
              <a:defRPr sz="4551">
                <a:solidFill>
                  <a:schemeClr val="bg1"/>
                </a:solidFill>
              </a:defRPr>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ja-JP" altLang="en-US"/>
              <a:t>図を追加</a:t>
            </a:r>
            <a:endParaRPr lang="en-US" dirty="0"/>
          </a:p>
        </p:txBody>
      </p:sp>
      <p:sp>
        <p:nvSpPr>
          <p:cNvPr id="4" name="Text Placeholder 3"/>
          <p:cNvSpPr>
            <a:spLocks noGrp="1"/>
          </p:cNvSpPr>
          <p:nvPr>
            <p:ph type="body" sz="half" idx="2"/>
          </p:nvPr>
        </p:nvSpPr>
        <p:spPr>
          <a:xfrm>
            <a:off x="975360" y="8687773"/>
            <a:ext cx="10647680" cy="849082"/>
          </a:xfrm>
        </p:spPr>
        <p:txBody>
          <a:bodyPr>
            <a:normAutofit/>
          </a:bodyPr>
          <a:lstStyle>
            <a:lvl1pPr marL="0" indent="0">
              <a:lnSpc>
                <a:spcPct val="100000"/>
              </a:lnSpc>
              <a:spcBef>
                <a:spcPts val="1138"/>
              </a:spcBef>
              <a:buNone/>
              <a:defRPr sz="1849">
                <a:solidFill>
                  <a:schemeClr val="bg1">
                    <a:lumMod val="85000"/>
                  </a:schemeClr>
                </a:solidFill>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1599283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972544" y="0"/>
            <a:ext cx="1040384" cy="97536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345997" y="520192"/>
            <a:ext cx="10338816" cy="1885244"/>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45997" y="2600962"/>
            <a:ext cx="9168384" cy="618856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rot="16200000">
            <a:off x="11138071" y="1485053"/>
            <a:ext cx="2709332" cy="389467"/>
          </a:xfrm>
          <a:prstGeom prst="rect">
            <a:avLst/>
          </a:prstGeom>
        </p:spPr>
        <p:txBody>
          <a:bodyPr vert="horz" lIns="91440" tIns="45720" rIns="91440" bIns="45720" rtlCol="0" anchor="ctr"/>
          <a:lstStyle>
            <a:lvl1pPr algn="r">
              <a:defRPr sz="1493" b="0">
                <a:solidFill>
                  <a:schemeClr val="tx2">
                    <a:lumMod val="20000"/>
                    <a:lumOff val="80000"/>
                  </a:schemeClr>
                </a:solidFill>
              </a:defRPr>
            </a:lvl1pPr>
          </a:lstStyle>
          <a:p>
            <a:endParaRPr lang="en-US" dirty="0"/>
          </a:p>
        </p:txBody>
      </p:sp>
      <p:sp>
        <p:nvSpPr>
          <p:cNvPr id="5" name="Footer Placeholder 4"/>
          <p:cNvSpPr>
            <a:spLocks noGrp="1"/>
          </p:cNvSpPr>
          <p:nvPr>
            <p:ph type="ftr" sz="quarter" idx="3"/>
          </p:nvPr>
        </p:nvSpPr>
        <p:spPr>
          <a:xfrm rot="16200000">
            <a:off x="9945963" y="5819987"/>
            <a:ext cx="5093547" cy="389467"/>
          </a:xfrm>
          <a:prstGeom prst="rect">
            <a:avLst/>
          </a:prstGeom>
        </p:spPr>
        <p:txBody>
          <a:bodyPr vert="horz" lIns="91440" tIns="45720" rIns="91440" bIns="45720" rtlCol="0" anchor="ctr"/>
          <a:lstStyle>
            <a:lvl1pPr algn="l">
              <a:defRPr sz="1493">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2005056" y="8778242"/>
            <a:ext cx="975360" cy="844409"/>
          </a:xfrm>
          <a:prstGeom prst="rect">
            <a:avLst/>
          </a:prstGeom>
        </p:spPr>
        <p:txBody>
          <a:bodyPr vert="horz" lIns="27432" tIns="45720" rIns="27432" bIns="45720" rtlCol="0" anchor="ctr">
            <a:normAutofit/>
          </a:bodyPr>
          <a:lstStyle>
            <a:lvl1pPr algn="ctr">
              <a:defRPr sz="4551">
                <a:solidFill>
                  <a:schemeClr val="tx2">
                    <a:lumMod val="60000"/>
                    <a:lumOff val="40000"/>
                  </a:schemeClr>
                </a:solidFill>
              </a:defRPr>
            </a:lvl1p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358242560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hf sldNum="0" hdr="0" ftr="0" dt="0"/>
  <p:txStyles>
    <p:titleStyle>
      <a:lvl1pPr algn="l" defTabSz="1300460" rtl="0" eaLnBrk="1" latinLnBrk="0" hangingPunct="1">
        <a:lnSpc>
          <a:spcPct val="90000"/>
        </a:lnSpc>
        <a:spcBef>
          <a:spcPct val="0"/>
        </a:spcBef>
        <a:buNone/>
        <a:defRPr kumimoji="1" sz="5689" kern="1200" spc="-71" baseline="0">
          <a:solidFill>
            <a:schemeClr val="tx1"/>
          </a:solidFill>
          <a:latin typeface="+mj-lt"/>
          <a:ea typeface="+mj-ea"/>
          <a:cs typeface="+mj-cs"/>
        </a:defRPr>
      </a:lvl1pPr>
    </p:titleStyle>
    <p:bodyStyle>
      <a:lvl1pPr marL="260092" indent="-260092" algn="l" defTabSz="1300460" rtl="0" eaLnBrk="1" latinLnBrk="0" hangingPunct="1">
        <a:lnSpc>
          <a:spcPct val="95000"/>
        </a:lnSpc>
        <a:spcBef>
          <a:spcPts val="1991"/>
        </a:spcBef>
        <a:spcAft>
          <a:spcPts val="284"/>
        </a:spcAft>
        <a:buClr>
          <a:schemeClr val="accent1"/>
        </a:buClr>
        <a:buSzPct val="80000"/>
        <a:buFont typeface="Arial" pitchFamily="34" charset="0"/>
        <a:buChar char="•"/>
        <a:defRPr kumimoji="1" sz="2560" kern="1200" spc="14" baseline="0">
          <a:solidFill>
            <a:schemeClr val="tx1"/>
          </a:solidFill>
          <a:latin typeface="+mn-lt"/>
          <a:ea typeface="+mn-ea"/>
          <a:cs typeface="+mn-cs"/>
        </a:defRPr>
      </a:lvl1pPr>
      <a:lvl2pPr marL="650230" indent="-260092" algn="l" defTabSz="1300460" rtl="0" eaLnBrk="1" latinLnBrk="0" hangingPunct="1">
        <a:lnSpc>
          <a:spcPct val="90000"/>
        </a:lnSpc>
        <a:spcBef>
          <a:spcPts val="427"/>
        </a:spcBef>
        <a:spcAft>
          <a:spcPts val="427"/>
        </a:spcAft>
        <a:buClr>
          <a:schemeClr val="accent1"/>
        </a:buClr>
        <a:buFont typeface="Wingdings 2" pitchFamily="18" charset="2"/>
        <a:buChar char=""/>
        <a:defRPr kumimoji="1" sz="2276" kern="1200">
          <a:solidFill>
            <a:schemeClr val="tx1">
              <a:lumMod val="85000"/>
              <a:lumOff val="15000"/>
            </a:schemeClr>
          </a:solidFill>
          <a:latin typeface="+mn-lt"/>
          <a:ea typeface="+mn-ea"/>
          <a:cs typeface="+mn-cs"/>
        </a:defRPr>
      </a:lvl2pPr>
      <a:lvl3pPr marL="1040368" indent="-260092" algn="l" defTabSz="1300460" rtl="0" eaLnBrk="1" latinLnBrk="0" hangingPunct="1">
        <a:lnSpc>
          <a:spcPct val="90000"/>
        </a:lnSpc>
        <a:spcBef>
          <a:spcPts val="427"/>
        </a:spcBef>
        <a:spcAft>
          <a:spcPts val="427"/>
        </a:spcAft>
        <a:buClr>
          <a:schemeClr val="accent1"/>
        </a:buClr>
        <a:buFont typeface="Wingdings 2" pitchFamily="18" charset="2"/>
        <a:buChar char=""/>
        <a:defRPr kumimoji="1" sz="1991" kern="1200">
          <a:solidFill>
            <a:schemeClr val="tx1">
              <a:lumMod val="85000"/>
              <a:lumOff val="15000"/>
            </a:schemeClr>
          </a:solidFill>
          <a:latin typeface="+mn-lt"/>
          <a:ea typeface="+mn-ea"/>
          <a:cs typeface="+mn-cs"/>
        </a:defRPr>
      </a:lvl3pPr>
      <a:lvl4pPr marL="1430506" indent="-260092" algn="l" defTabSz="1300460" rtl="0" eaLnBrk="1" latinLnBrk="0" hangingPunct="1">
        <a:lnSpc>
          <a:spcPct val="90000"/>
        </a:lnSpc>
        <a:spcBef>
          <a:spcPts val="427"/>
        </a:spcBef>
        <a:spcAft>
          <a:spcPts val="427"/>
        </a:spcAft>
        <a:buClr>
          <a:schemeClr val="accent1"/>
        </a:buClr>
        <a:buFont typeface="Wingdings 2" pitchFamily="18" charset="2"/>
        <a:buChar char=""/>
        <a:defRPr kumimoji="1" sz="1991" kern="1200">
          <a:solidFill>
            <a:schemeClr val="tx1">
              <a:lumMod val="85000"/>
              <a:lumOff val="15000"/>
            </a:schemeClr>
          </a:solidFill>
          <a:latin typeface="+mn-lt"/>
          <a:ea typeface="+mn-ea"/>
          <a:cs typeface="+mn-cs"/>
        </a:defRPr>
      </a:lvl4pPr>
      <a:lvl5pPr marL="1820644" indent="-260092" algn="l" defTabSz="1300460" rtl="0" eaLnBrk="1" latinLnBrk="0" hangingPunct="1">
        <a:lnSpc>
          <a:spcPct val="90000"/>
        </a:lnSpc>
        <a:spcBef>
          <a:spcPts val="427"/>
        </a:spcBef>
        <a:spcAft>
          <a:spcPts val="427"/>
        </a:spcAft>
        <a:buClr>
          <a:schemeClr val="accent1"/>
        </a:buClr>
        <a:buFont typeface="Wingdings 2" pitchFamily="18" charset="2"/>
        <a:buChar char=""/>
        <a:defRPr kumimoji="1" sz="1991" kern="1200">
          <a:solidFill>
            <a:schemeClr val="tx1">
              <a:lumMod val="85000"/>
              <a:lumOff val="15000"/>
            </a:schemeClr>
          </a:solidFill>
          <a:latin typeface="+mn-lt"/>
          <a:ea typeface="+mn-ea"/>
          <a:cs typeface="+mn-cs"/>
        </a:defRPr>
      </a:lvl5pPr>
      <a:lvl6pPr marL="2275520" indent="-325115" algn="l" defTabSz="1300460" rtl="0" eaLnBrk="1" latinLnBrk="0" hangingPunct="1">
        <a:lnSpc>
          <a:spcPct val="90000"/>
        </a:lnSpc>
        <a:spcBef>
          <a:spcPts val="427"/>
        </a:spcBef>
        <a:spcAft>
          <a:spcPts val="427"/>
        </a:spcAft>
        <a:buClr>
          <a:schemeClr val="accent1"/>
        </a:buClr>
        <a:buFont typeface="Wingdings 2" pitchFamily="18" charset="2"/>
        <a:buChar char=""/>
        <a:defRPr kumimoji="1" sz="1991" kern="1200">
          <a:solidFill>
            <a:schemeClr val="tx1">
              <a:lumMod val="85000"/>
              <a:lumOff val="15000"/>
            </a:schemeClr>
          </a:solidFill>
          <a:latin typeface="+mn-lt"/>
          <a:ea typeface="+mn-ea"/>
          <a:cs typeface="+mn-cs"/>
        </a:defRPr>
      </a:lvl6pPr>
      <a:lvl7pPr marL="2702180" indent="-325115" algn="l" defTabSz="1300460" rtl="0" eaLnBrk="1" latinLnBrk="0" hangingPunct="1">
        <a:lnSpc>
          <a:spcPct val="90000"/>
        </a:lnSpc>
        <a:spcBef>
          <a:spcPts val="427"/>
        </a:spcBef>
        <a:spcAft>
          <a:spcPts val="427"/>
        </a:spcAft>
        <a:buClr>
          <a:schemeClr val="accent1"/>
        </a:buClr>
        <a:buFont typeface="Wingdings 2" pitchFamily="18" charset="2"/>
        <a:buChar char=""/>
        <a:defRPr kumimoji="1" sz="1991" kern="1200">
          <a:solidFill>
            <a:schemeClr val="tx1">
              <a:lumMod val="85000"/>
              <a:lumOff val="15000"/>
            </a:schemeClr>
          </a:solidFill>
          <a:latin typeface="+mn-lt"/>
          <a:ea typeface="+mn-ea"/>
          <a:cs typeface="+mn-cs"/>
        </a:defRPr>
      </a:lvl7pPr>
      <a:lvl8pPr marL="3128840" indent="-325115" algn="l" defTabSz="1300460" rtl="0" eaLnBrk="1" latinLnBrk="0" hangingPunct="1">
        <a:lnSpc>
          <a:spcPct val="90000"/>
        </a:lnSpc>
        <a:spcBef>
          <a:spcPts val="427"/>
        </a:spcBef>
        <a:spcAft>
          <a:spcPts val="427"/>
        </a:spcAft>
        <a:buClr>
          <a:schemeClr val="accent1"/>
        </a:buClr>
        <a:buFont typeface="Wingdings 2" pitchFamily="18" charset="2"/>
        <a:buChar char=""/>
        <a:defRPr kumimoji="1" sz="1991" kern="1200">
          <a:solidFill>
            <a:schemeClr val="tx1">
              <a:lumMod val="85000"/>
              <a:lumOff val="15000"/>
            </a:schemeClr>
          </a:solidFill>
          <a:latin typeface="+mn-lt"/>
          <a:ea typeface="+mn-ea"/>
          <a:cs typeface="+mn-cs"/>
        </a:defRPr>
      </a:lvl8pPr>
      <a:lvl9pPr marL="3555500" indent="-325115" algn="l" defTabSz="1300460" rtl="0" eaLnBrk="1" latinLnBrk="0" hangingPunct="1">
        <a:lnSpc>
          <a:spcPct val="90000"/>
        </a:lnSpc>
        <a:spcBef>
          <a:spcPts val="427"/>
        </a:spcBef>
        <a:spcAft>
          <a:spcPts val="427"/>
        </a:spcAft>
        <a:buClr>
          <a:schemeClr val="accent1"/>
        </a:buClr>
        <a:buFont typeface="Wingdings 2" pitchFamily="18" charset="2"/>
        <a:buChar char=""/>
        <a:defRPr kumimoji="1" sz="1991" kern="1200">
          <a:solidFill>
            <a:schemeClr val="tx1">
              <a:lumMod val="85000"/>
              <a:lumOff val="15000"/>
            </a:schemeClr>
          </a:solidFill>
          <a:latin typeface="+mn-lt"/>
          <a:ea typeface="+mn-ea"/>
          <a:cs typeface="+mn-cs"/>
        </a:defRPr>
      </a:lvl9pPr>
    </p:bodyStyle>
    <p:otherStyle>
      <a:defPPr>
        <a:defRPr lang="en-US"/>
      </a:defPPr>
      <a:lvl1pPr marL="0" algn="l" defTabSz="1300460" rtl="0" eaLnBrk="1" latinLnBrk="0" hangingPunct="1">
        <a:defRPr kumimoji="1" sz="2560" kern="1200">
          <a:solidFill>
            <a:schemeClr val="tx1"/>
          </a:solidFill>
          <a:latin typeface="+mn-lt"/>
          <a:ea typeface="+mn-ea"/>
          <a:cs typeface="+mn-cs"/>
        </a:defRPr>
      </a:lvl1pPr>
      <a:lvl2pPr marL="650230" algn="l" defTabSz="1300460" rtl="0" eaLnBrk="1" latinLnBrk="0" hangingPunct="1">
        <a:defRPr kumimoji="1" sz="2560" kern="1200">
          <a:solidFill>
            <a:schemeClr val="tx1"/>
          </a:solidFill>
          <a:latin typeface="+mn-lt"/>
          <a:ea typeface="+mn-ea"/>
          <a:cs typeface="+mn-cs"/>
        </a:defRPr>
      </a:lvl2pPr>
      <a:lvl3pPr marL="1300460" algn="l" defTabSz="1300460" rtl="0" eaLnBrk="1" latinLnBrk="0" hangingPunct="1">
        <a:defRPr kumimoji="1" sz="2560" kern="1200">
          <a:solidFill>
            <a:schemeClr val="tx1"/>
          </a:solidFill>
          <a:latin typeface="+mn-lt"/>
          <a:ea typeface="+mn-ea"/>
          <a:cs typeface="+mn-cs"/>
        </a:defRPr>
      </a:lvl3pPr>
      <a:lvl4pPr marL="1950690" algn="l" defTabSz="1300460" rtl="0" eaLnBrk="1" latinLnBrk="0" hangingPunct="1">
        <a:defRPr kumimoji="1" sz="2560" kern="1200">
          <a:solidFill>
            <a:schemeClr val="tx1"/>
          </a:solidFill>
          <a:latin typeface="+mn-lt"/>
          <a:ea typeface="+mn-ea"/>
          <a:cs typeface="+mn-cs"/>
        </a:defRPr>
      </a:lvl4pPr>
      <a:lvl5pPr marL="2600919" algn="l" defTabSz="1300460" rtl="0" eaLnBrk="1" latinLnBrk="0" hangingPunct="1">
        <a:defRPr kumimoji="1" sz="2560" kern="1200">
          <a:solidFill>
            <a:schemeClr val="tx1"/>
          </a:solidFill>
          <a:latin typeface="+mn-lt"/>
          <a:ea typeface="+mn-ea"/>
          <a:cs typeface="+mn-cs"/>
        </a:defRPr>
      </a:lvl5pPr>
      <a:lvl6pPr marL="3251149" algn="l" defTabSz="1300460" rtl="0" eaLnBrk="1" latinLnBrk="0" hangingPunct="1">
        <a:defRPr kumimoji="1" sz="2560" kern="1200">
          <a:solidFill>
            <a:schemeClr val="tx1"/>
          </a:solidFill>
          <a:latin typeface="+mn-lt"/>
          <a:ea typeface="+mn-ea"/>
          <a:cs typeface="+mn-cs"/>
        </a:defRPr>
      </a:lvl6pPr>
      <a:lvl7pPr marL="3901379" algn="l" defTabSz="1300460" rtl="0" eaLnBrk="1" latinLnBrk="0" hangingPunct="1">
        <a:defRPr kumimoji="1" sz="2560" kern="1200">
          <a:solidFill>
            <a:schemeClr val="tx1"/>
          </a:solidFill>
          <a:latin typeface="+mn-lt"/>
          <a:ea typeface="+mn-ea"/>
          <a:cs typeface="+mn-cs"/>
        </a:defRPr>
      </a:lvl7pPr>
      <a:lvl8pPr marL="4551609" algn="l" defTabSz="1300460" rtl="0" eaLnBrk="1" latinLnBrk="0" hangingPunct="1">
        <a:defRPr kumimoji="1" sz="2560" kern="1200">
          <a:solidFill>
            <a:schemeClr val="tx1"/>
          </a:solidFill>
          <a:latin typeface="+mn-lt"/>
          <a:ea typeface="+mn-ea"/>
          <a:cs typeface="+mn-cs"/>
        </a:defRPr>
      </a:lvl8pPr>
      <a:lvl9pPr marL="5201839" algn="l" defTabSz="1300460" rtl="0" eaLnBrk="1" latinLnBrk="0" hangingPunct="1">
        <a:defRPr kumimoji="1"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p:cNvSpPr/>
          <p:nvPr/>
        </p:nvSpPr>
        <p:spPr>
          <a:xfrm>
            <a:off x="767442" y="4496398"/>
            <a:ext cx="11698515" cy="2374752"/>
          </a:xfrm>
          <a:prstGeom prst="roundRect">
            <a:avLst/>
          </a:prstGeom>
          <a:solidFill>
            <a:srgbClr val="002060"/>
          </a:solidFill>
          <a:ln w="38100" cap="flat">
            <a:solidFill>
              <a:srgbClr val="002060"/>
            </a:solidFill>
            <a:prstDash val="solid"/>
            <a:bevel/>
          </a:ln>
          <a:effectLst>
            <a:innerShdw blurRad="114300">
              <a:prstClr val="black"/>
            </a:inn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Tw Cen MT"/>
              <a:ea typeface="Tw Cen MT"/>
              <a:cs typeface="Tw Cen MT"/>
              <a:sym typeface="Tw Cen MT"/>
            </a:endParaRPr>
          </a:p>
        </p:txBody>
      </p:sp>
      <p:pic>
        <p:nvPicPr>
          <p:cNvPr id="188" name="image5.tif"/>
          <p:cNvPicPr>
            <a:picLocks noChangeAspect="1"/>
          </p:cNvPicPr>
          <p:nvPr/>
        </p:nvPicPr>
        <p:blipFill>
          <a:blip r:embed="rId3">
            <a:extLst/>
          </a:blip>
          <a:stretch>
            <a:fillRect/>
          </a:stretch>
        </p:blipFill>
        <p:spPr>
          <a:xfrm>
            <a:off x="3976168" y="1245217"/>
            <a:ext cx="5052464" cy="1252069"/>
          </a:xfrm>
          <a:prstGeom prst="rect">
            <a:avLst/>
          </a:prstGeom>
          <a:solidFill>
            <a:schemeClr val="bg1"/>
          </a:solidFill>
          <a:ln w="12700">
            <a:miter lim="400000"/>
          </a:ln>
        </p:spPr>
      </p:pic>
      <p:sp>
        <p:nvSpPr>
          <p:cNvPr id="190" name="Shape 190"/>
          <p:cNvSpPr/>
          <p:nvPr/>
        </p:nvSpPr>
        <p:spPr>
          <a:xfrm>
            <a:off x="2322577" y="4759431"/>
            <a:ext cx="8588246" cy="137774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lgn="ctr">
              <a:defRPr sz="6000" b="1">
                <a:solidFill>
                  <a:srgbClr val="005493"/>
                </a:solidFill>
              </a:defRPr>
            </a:lvl1pPr>
          </a:lstStyle>
          <a:p>
            <a:pPr>
              <a:lnSpc>
                <a:spcPct val="150000"/>
              </a:lnSpc>
            </a:pPr>
            <a:r>
              <a:rPr lang="ja-JP" altLang="en-US" sz="6600" dirty="0">
                <a:solidFill>
                  <a:schemeClr val="bg1"/>
                </a:solidFill>
                <a:latin typeface="HG丸ｺﾞｼｯｸM-PRO" panose="020F0600000000000000" pitchFamily="50" charset="-128"/>
                <a:ea typeface="HG丸ｺﾞｼｯｸM-PRO" panose="020F0600000000000000" pitchFamily="50" charset="-128"/>
              </a:rPr>
              <a:t>財団奨学金プログラム</a:t>
            </a:r>
            <a:endParaRPr lang="en-US" sz="6600" dirty="0">
              <a:solidFill>
                <a:schemeClr val="bg1"/>
              </a:solidFill>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6D0D2E61-BA27-4B12-B1C3-B7FC0CA161BD}"/>
              </a:ext>
            </a:extLst>
          </p:cNvPr>
          <p:cNvSpPr txBox="1"/>
          <p:nvPr/>
        </p:nvSpPr>
        <p:spPr>
          <a:xfrm>
            <a:off x="1159329" y="3470040"/>
            <a:ext cx="9323614" cy="646331"/>
          </a:xfrm>
          <a:prstGeom prst="rect">
            <a:avLst/>
          </a:prstGeom>
          <a:noFill/>
        </p:spPr>
        <p:txBody>
          <a:bodyPr wrap="square" rtlCol="0">
            <a:spAutoFit/>
          </a:bodyPr>
          <a:lstStyle/>
          <a:p>
            <a:r>
              <a:rPr kumimoji="1" lang="en-US" altLang="ja-JP" sz="3600" dirty="0">
                <a:solidFill>
                  <a:srgbClr val="002060"/>
                </a:solidFill>
                <a:latin typeface="HG丸ｺﾞｼｯｸM-PRO" panose="020F0600000000000000" pitchFamily="50" charset="-128"/>
                <a:ea typeface="HG丸ｺﾞｼｯｸM-PRO" panose="020F0600000000000000" pitchFamily="50" charset="-128"/>
              </a:rPr>
              <a:t>2017-18 RID2660 </a:t>
            </a:r>
            <a:r>
              <a:rPr kumimoji="1" lang="ja-JP" altLang="en-US" sz="3600" dirty="0">
                <a:solidFill>
                  <a:srgbClr val="002060"/>
                </a:solidFill>
                <a:latin typeface="HG丸ｺﾞｼｯｸM-PRO" panose="020F0600000000000000" pitchFamily="50" charset="-128"/>
                <a:ea typeface="HG丸ｺﾞｼｯｸM-PRO" panose="020F0600000000000000" pitchFamily="50" charset="-128"/>
              </a:rPr>
              <a:t>地区財団セミナー</a:t>
            </a:r>
          </a:p>
        </p:txBody>
      </p:sp>
      <p:sp>
        <p:nvSpPr>
          <p:cNvPr id="7" name="テキスト ボックス 6">
            <a:extLst>
              <a:ext uri="{FF2B5EF4-FFF2-40B4-BE49-F238E27FC236}">
                <a16:creationId xmlns:a16="http://schemas.microsoft.com/office/drawing/2014/main" id="{0022BE9A-5B9F-4927-AF1D-AA6351F654BE}"/>
              </a:ext>
            </a:extLst>
          </p:cNvPr>
          <p:cNvSpPr txBox="1"/>
          <p:nvPr/>
        </p:nvSpPr>
        <p:spPr>
          <a:xfrm>
            <a:off x="9991272" y="2759124"/>
            <a:ext cx="2623457" cy="461665"/>
          </a:xfrm>
          <a:prstGeom prst="rect">
            <a:avLst/>
          </a:prstGeom>
          <a:noFill/>
        </p:spPr>
        <p:txBody>
          <a:bodyPr wrap="square" rtlCol="0">
            <a:spAutoFit/>
          </a:bodyPr>
          <a:lstStyle/>
          <a:p>
            <a:r>
              <a:rPr kumimoji="1" lang="en-US" altLang="ja-JP" sz="2400" dirty="0">
                <a:latin typeface="HG丸ｺﾞｼｯｸM-PRO" panose="020F0600000000000000" pitchFamily="50" charset="-128"/>
                <a:ea typeface="HG丸ｺﾞｼｯｸM-PRO" panose="020F0600000000000000" pitchFamily="50" charset="-128"/>
              </a:rPr>
              <a:t>2017</a:t>
            </a:r>
            <a:r>
              <a:rPr kumimoji="1" lang="ja-JP" altLang="en-US" sz="2400" dirty="0">
                <a:latin typeface="HG丸ｺﾞｼｯｸM-PRO" panose="020F0600000000000000" pitchFamily="50" charset="-128"/>
                <a:ea typeface="HG丸ｺﾞｼｯｸM-PRO" panose="020F0600000000000000" pitchFamily="50" charset="-128"/>
              </a:rPr>
              <a:t>年</a:t>
            </a:r>
            <a:r>
              <a:rPr kumimoji="1" lang="en-US" altLang="ja-JP" sz="2400" dirty="0">
                <a:latin typeface="HG丸ｺﾞｼｯｸM-PRO" panose="020F0600000000000000" pitchFamily="50" charset="-128"/>
                <a:ea typeface="HG丸ｺﾞｼｯｸM-PRO" panose="020F0600000000000000" pitchFamily="50" charset="-128"/>
              </a:rPr>
              <a:t>9</a:t>
            </a:r>
            <a:r>
              <a:rPr kumimoji="1" lang="ja-JP" altLang="en-US" sz="2400" dirty="0">
                <a:latin typeface="HG丸ｺﾞｼｯｸM-PRO" panose="020F0600000000000000" pitchFamily="50" charset="-128"/>
                <a:ea typeface="HG丸ｺﾞｼｯｸM-PRO" panose="020F0600000000000000" pitchFamily="50" charset="-128"/>
              </a:rPr>
              <a:t>月</a:t>
            </a:r>
            <a:r>
              <a:rPr kumimoji="1" lang="en-US" altLang="ja-JP" sz="2400" dirty="0">
                <a:latin typeface="HG丸ｺﾞｼｯｸM-PRO" panose="020F0600000000000000" pitchFamily="50" charset="-128"/>
                <a:ea typeface="HG丸ｺﾞｼｯｸM-PRO" panose="020F0600000000000000" pitchFamily="50" charset="-128"/>
              </a:rPr>
              <a:t>2</a:t>
            </a:r>
            <a:r>
              <a:rPr kumimoji="1" lang="ja-JP" altLang="en-US" sz="2400" dirty="0">
                <a:latin typeface="HG丸ｺﾞｼｯｸM-PRO" panose="020F0600000000000000" pitchFamily="50" charset="-128"/>
                <a:ea typeface="HG丸ｺﾞｼｯｸM-PRO" panose="020F0600000000000000" pitchFamily="50" charset="-128"/>
              </a:rPr>
              <a:t>日</a:t>
            </a:r>
          </a:p>
        </p:txBody>
      </p:sp>
      <p:sp>
        <p:nvSpPr>
          <p:cNvPr id="8" name="テキスト ボックス 7">
            <a:extLst>
              <a:ext uri="{FF2B5EF4-FFF2-40B4-BE49-F238E27FC236}">
                <a16:creationId xmlns:a16="http://schemas.microsoft.com/office/drawing/2014/main" id="{999831ED-477D-45AF-A843-FC07BED29D28}"/>
              </a:ext>
            </a:extLst>
          </p:cNvPr>
          <p:cNvSpPr txBox="1"/>
          <p:nvPr/>
        </p:nvSpPr>
        <p:spPr>
          <a:xfrm>
            <a:off x="6502400" y="7704583"/>
            <a:ext cx="6230258" cy="1077218"/>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地区財団委員会 奨学金小委員会</a:t>
            </a:r>
            <a:endParaRPr kumimoji="1" lang="en-US" altLang="ja-JP" sz="3200" dirty="0">
              <a:latin typeface="HG丸ｺﾞｼｯｸM-PRO" panose="020F0600000000000000" pitchFamily="50" charset="-128"/>
              <a:ea typeface="HG丸ｺﾞｼｯｸM-PRO" panose="020F0600000000000000" pitchFamily="50" charset="-128"/>
            </a:endParaRPr>
          </a:p>
          <a:p>
            <a:r>
              <a:rPr kumimoji="1" lang="ja-JP" altLang="en-US" sz="3200" dirty="0">
                <a:latin typeface="HG丸ｺﾞｼｯｸM-PRO" panose="020F0600000000000000" pitchFamily="50" charset="-128"/>
                <a:ea typeface="HG丸ｺﾞｼｯｸM-PRO" panose="020F0600000000000000" pitchFamily="50" charset="-128"/>
              </a:rPr>
              <a:t>委員長 岩佐 嘉昭（東大阪</a:t>
            </a:r>
            <a:r>
              <a:rPr kumimoji="1" lang="en-US" altLang="ja-JP" sz="3200" dirty="0">
                <a:latin typeface="HG丸ｺﾞｼｯｸM-PRO" panose="020F0600000000000000" pitchFamily="50" charset="-128"/>
                <a:ea typeface="HG丸ｺﾞｼｯｸM-PRO" panose="020F0600000000000000" pitchFamily="50" charset="-128"/>
              </a:rPr>
              <a:t>RC</a:t>
            </a:r>
            <a:r>
              <a:rPr kumimoji="1" lang="ja-JP" altLang="en-US" sz="3200" dirty="0">
                <a:latin typeface="HG丸ｺﾞｼｯｸM-PRO" panose="020F0600000000000000" pitchFamily="50" charset="-128"/>
                <a:ea typeface="HG丸ｺﾞｼｯｸM-PRO" panose="020F0600000000000000" pitchFamily="50" charset="-128"/>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 name="image6.png"/>
          <p:cNvPicPr>
            <a:picLocks noChangeAspect="1"/>
          </p:cNvPicPr>
          <p:nvPr/>
        </p:nvPicPr>
        <p:blipFill>
          <a:blip r:embed="rId3">
            <a:extLst/>
          </a:blip>
          <a:stretch>
            <a:fillRect/>
          </a:stretch>
        </p:blipFill>
        <p:spPr>
          <a:xfrm>
            <a:off x="970428" y="7901753"/>
            <a:ext cx="5157665" cy="1207114"/>
          </a:xfrm>
          <a:prstGeom prst="rect">
            <a:avLst/>
          </a:prstGeom>
          <a:ln w="12700">
            <a:miter lim="400000"/>
          </a:ln>
        </p:spPr>
      </p:pic>
      <p:sp>
        <p:nvSpPr>
          <p:cNvPr id="5" name="Shape 341">
            <a:extLst>
              <a:ext uri="{FF2B5EF4-FFF2-40B4-BE49-F238E27FC236}">
                <a16:creationId xmlns:a16="http://schemas.microsoft.com/office/drawing/2014/main" id="{6185EA02-FF31-446E-972B-D4ED840CCD29}"/>
              </a:ext>
            </a:extLst>
          </p:cNvPr>
          <p:cNvSpPr/>
          <p:nvPr/>
        </p:nvSpPr>
        <p:spPr>
          <a:xfrm>
            <a:off x="506185" y="5241572"/>
            <a:ext cx="11593285" cy="132343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3600"/>
            </a:lvl1pPr>
          </a:lstStyle>
          <a:p>
            <a:pPr algn="ctr"/>
            <a:r>
              <a:rPr lang="ja-JP" altLang="en-US" sz="4000" dirty="0">
                <a:latin typeface="HG丸ｺﾞｼｯｸM-PRO" panose="020F0600000000000000" pitchFamily="50" charset="-128"/>
                <a:ea typeface="HG丸ｺﾞｼｯｸM-PRO" panose="020F0600000000000000" pitchFamily="50" charset="-128"/>
              </a:rPr>
              <a:t>ロータリー平和フェローやグローバル奨学生を</a:t>
            </a:r>
            <a:endParaRPr lang="en-US" altLang="ja-JP" sz="4000" dirty="0">
              <a:latin typeface="HG丸ｺﾞｼｯｸM-PRO" panose="020F0600000000000000" pitchFamily="50" charset="-128"/>
              <a:ea typeface="HG丸ｺﾞｼｯｸM-PRO" panose="020F0600000000000000" pitchFamily="50" charset="-128"/>
            </a:endParaRPr>
          </a:p>
          <a:p>
            <a:pPr algn="ctr"/>
            <a:r>
              <a:rPr lang="ja-JP" altLang="en-US" sz="4000" dirty="0">
                <a:latin typeface="HG丸ｺﾞｼｯｸM-PRO" panose="020F0600000000000000" pitchFamily="50" charset="-128"/>
                <a:ea typeface="HG丸ｺﾞｼｯｸM-PRO" panose="020F0600000000000000" pitchFamily="50" charset="-128"/>
              </a:rPr>
              <a:t>ご推薦下さい</a:t>
            </a:r>
            <a:r>
              <a:rPr lang="en-US" altLang="ja-JP" sz="4000" dirty="0">
                <a:latin typeface="HG丸ｺﾞｼｯｸM-PRO" panose="020F0600000000000000" pitchFamily="50" charset="-128"/>
                <a:ea typeface="HG丸ｺﾞｼｯｸM-PRO" panose="020F0600000000000000" pitchFamily="50" charset="-128"/>
              </a:rPr>
              <a:t>!!</a:t>
            </a:r>
            <a:endParaRPr sz="4000" dirty="0">
              <a:latin typeface="HG丸ｺﾞｼｯｸM-PRO" panose="020F0600000000000000" pitchFamily="50" charset="-128"/>
              <a:ea typeface="HG丸ｺﾞｼｯｸM-PRO" panose="020F0600000000000000" pitchFamily="50" charset="-128"/>
            </a:endParaRPr>
          </a:p>
        </p:txBody>
      </p:sp>
      <p:pic>
        <p:nvPicPr>
          <p:cNvPr id="2" name="図 1">
            <a:extLst>
              <a:ext uri="{FF2B5EF4-FFF2-40B4-BE49-F238E27FC236}">
                <a16:creationId xmlns:a16="http://schemas.microsoft.com/office/drawing/2014/main" id="{39CBE5D2-F00E-42CF-B984-E3685776D692}"/>
              </a:ext>
            </a:extLst>
          </p:cNvPr>
          <p:cNvPicPr>
            <a:picLocks noChangeAspect="1"/>
          </p:cNvPicPr>
          <p:nvPr/>
        </p:nvPicPr>
        <p:blipFill>
          <a:blip r:embed="rId4"/>
          <a:stretch>
            <a:fillRect/>
          </a:stretch>
        </p:blipFill>
        <p:spPr>
          <a:xfrm>
            <a:off x="3933371" y="1386370"/>
            <a:ext cx="5467845" cy="35664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 name="image6.png"/>
          <p:cNvPicPr>
            <a:picLocks noChangeAspect="1"/>
          </p:cNvPicPr>
          <p:nvPr/>
        </p:nvPicPr>
        <p:blipFill>
          <a:blip r:embed="rId3">
            <a:extLst/>
          </a:blip>
          <a:stretch>
            <a:fillRect/>
          </a:stretch>
        </p:blipFill>
        <p:spPr>
          <a:xfrm>
            <a:off x="951767" y="7957736"/>
            <a:ext cx="5157665" cy="1207114"/>
          </a:xfrm>
          <a:prstGeom prst="rect">
            <a:avLst/>
          </a:prstGeom>
          <a:ln w="12700">
            <a:miter lim="400000"/>
          </a:ln>
        </p:spPr>
      </p:pic>
      <p:sp>
        <p:nvSpPr>
          <p:cNvPr id="336" name="Shape 336"/>
          <p:cNvSpPr/>
          <p:nvPr/>
        </p:nvSpPr>
        <p:spPr>
          <a:xfrm>
            <a:off x="793124" y="336665"/>
            <a:ext cx="11418552" cy="745004"/>
          </a:xfrm>
          <a:prstGeom prst="roundRect">
            <a:avLst>
              <a:gd name="adj" fmla="val 25570"/>
            </a:avLst>
          </a:prstGeom>
          <a:solidFill>
            <a:srgbClr val="002060"/>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 xmlns:ma14="http://schemas.microsoft.com/office/mac/drawingml/2011/main" val="1"/>
            </a:ext>
          </a:extLst>
        </p:spPr>
        <p:txBody>
          <a:bodyPr lIns="45719" rIns="45719" anchor="ctr"/>
          <a:lstStyle>
            <a:lvl1pPr algn="ctr">
              <a:defRPr sz="4000" b="1">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dirty="0">
                <a:latin typeface="HG丸ｺﾞｼｯｸM-PRO" panose="020F0600000000000000" pitchFamily="50" charset="-128"/>
                <a:ea typeface="HG丸ｺﾞｼｯｸM-PRO" panose="020F0600000000000000" pitchFamily="50" charset="-128"/>
              </a:rPr>
              <a:t>財団プログラム</a:t>
            </a:r>
            <a:endParaRPr kumimoji="0" 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Shape 204"/>
          <p:cNvSpPr/>
          <p:nvPr/>
        </p:nvSpPr>
        <p:spPr>
          <a:xfrm>
            <a:off x="1463602" y="1881001"/>
            <a:ext cx="7061228" cy="485293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360679" indent="-360679" algn="l" defTabSz="457200">
              <a:lnSpc>
                <a:spcPct val="250000"/>
              </a:lnSpc>
              <a:defRPr sz="3600">
                <a:latin typeface="Helvetica"/>
                <a:ea typeface="Helvetica"/>
                <a:cs typeface="Helvetica"/>
                <a:sym typeface="Helvetica"/>
              </a:defRPr>
            </a:pPr>
            <a:r>
              <a:rPr lang="ja-JP" altLang="en-US" sz="4400" dirty="0">
                <a:latin typeface="HG丸ｺﾞｼｯｸM-PRO" panose="020F0600000000000000" pitchFamily="50" charset="-128"/>
                <a:ea typeface="HG丸ｺﾞｼｯｸM-PRO" panose="020F0600000000000000" pitchFamily="50" charset="-128"/>
              </a:rPr>
              <a:t>① ポリオ撲滅活動</a:t>
            </a:r>
            <a:endParaRPr lang="en-US" altLang="ja-JP" sz="4400" dirty="0">
              <a:latin typeface="HG丸ｺﾞｼｯｸM-PRO" panose="020F0600000000000000" pitchFamily="50" charset="-128"/>
              <a:ea typeface="HG丸ｺﾞｼｯｸM-PRO" panose="020F0600000000000000" pitchFamily="50" charset="-128"/>
            </a:endParaRPr>
          </a:p>
          <a:p>
            <a:pPr marL="360679" indent="-360679" algn="l" defTabSz="457200">
              <a:lnSpc>
                <a:spcPct val="250000"/>
              </a:lnSpc>
              <a:defRPr sz="3600">
                <a:latin typeface="Helvetica"/>
                <a:ea typeface="Helvetica"/>
                <a:cs typeface="Helvetica"/>
                <a:sym typeface="Helvetica"/>
              </a:defRPr>
            </a:pPr>
            <a:r>
              <a:rPr lang="ja-JP" altLang="en-US" sz="4400" dirty="0">
                <a:latin typeface="HG丸ｺﾞｼｯｸM-PRO" panose="020F0600000000000000" pitchFamily="50" charset="-128"/>
                <a:ea typeface="HG丸ｺﾞｼｯｸM-PRO" panose="020F0600000000000000" pitchFamily="50" charset="-128"/>
              </a:rPr>
              <a:t>② ロータリー平和センター</a:t>
            </a:r>
            <a:endParaRPr lang="en-US" altLang="ja-JP" sz="4400" dirty="0">
              <a:latin typeface="HG丸ｺﾞｼｯｸM-PRO" panose="020F0600000000000000" pitchFamily="50" charset="-128"/>
              <a:ea typeface="HG丸ｺﾞｼｯｸM-PRO" panose="020F0600000000000000" pitchFamily="50" charset="-128"/>
            </a:endParaRPr>
          </a:p>
          <a:p>
            <a:pPr marL="360679" indent="-360679" algn="l" defTabSz="457200">
              <a:lnSpc>
                <a:spcPct val="250000"/>
              </a:lnSpc>
              <a:defRPr sz="3600">
                <a:latin typeface="Helvetica"/>
                <a:ea typeface="Helvetica"/>
                <a:cs typeface="Helvetica"/>
                <a:sym typeface="Helvetica"/>
              </a:defRPr>
            </a:pPr>
            <a:r>
              <a:rPr lang="ja-JP" altLang="en-US" sz="4400" dirty="0">
                <a:latin typeface="HG丸ｺﾞｼｯｸM-PRO" panose="020F0600000000000000" pitchFamily="50" charset="-128"/>
                <a:ea typeface="HG丸ｺﾞｼｯｸM-PRO" panose="020F0600000000000000" pitchFamily="50" charset="-128"/>
              </a:rPr>
              <a:t>③ 補助金プログラム</a:t>
            </a:r>
            <a:endParaRPr lang="en-US" altLang="ja-JP" sz="4400" dirty="0">
              <a:latin typeface="HG丸ｺﾞｼｯｸM-PRO" panose="020F0600000000000000" pitchFamily="50" charset="-128"/>
              <a:ea typeface="HG丸ｺﾞｼｯｸM-PRO" panose="020F0600000000000000" pitchFamily="50" charset="-128"/>
            </a:endParaRPr>
          </a:p>
        </p:txBody>
      </p:sp>
      <p:sp>
        <p:nvSpPr>
          <p:cNvPr id="2" name="吹き出し: 角を丸めた四角形 1"/>
          <p:cNvSpPr/>
          <p:nvPr/>
        </p:nvSpPr>
        <p:spPr>
          <a:xfrm>
            <a:off x="8273225" y="5309898"/>
            <a:ext cx="4323724" cy="829538"/>
          </a:xfrm>
          <a:prstGeom prst="wedgeRoundRectCallout">
            <a:avLst>
              <a:gd name="adj1" fmla="val -79658"/>
              <a:gd name="adj2" fmla="val -113736"/>
              <a:gd name="adj3" fmla="val 16667"/>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002060"/>
                </a:solidFill>
                <a:latin typeface="HG丸ｺﾞｼｯｸM-PRO" panose="020F0600000000000000" pitchFamily="50" charset="-128"/>
                <a:ea typeface="HG丸ｺﾞｼｯｸM-PRO" panose="020F0600000000000000" pitchFamily="50" charset="-128"/>
              </a:rPr>
              <a:t>平和フェローシップ</a:t>
            </a:r>
          </a:p>
        </p:txBody>
      </p:sp>
      <p:sp>
        <p:nvSpPr>
          <p:cNvPr id="8" name="吹き出し: 角を丸めた四角形 7"/>
          <p:cNvSpPr/>
          <p:nvPr/>
        </p:nvSpPr>
        <p:spPr>
          <a:xfrm>
            <a:off x="7379256" y="6923665"/>
            <a:ext cx="4323724" cy="865064"/>
          </a:xfrm>
          <a:prstGeom prst="wedgeRoundRectCallout">
            <a:avLst>
              <a:gd name="adj1" fmla="val -81924"/>
              <a:gd name="adj2" fmla="val -97289"/>
              <a:gd name="adj3" fmla="val 16667"/>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002060"/>
                </a:solidFill>
                <a:latin typeface="HG丸ｺﾞｼｯｸM-PRO" panose="020F0600000000000000" pitchFamily="50" charset="-128"/>
                <a:ea typeface="HG丸ｺﾞｼｯｸM-PRO" panose="020F0600000000000000" pitchFamily="50" charset="-128"/>
              </a:rPr>
              <a:t>グローバル奨学金</a:t>
            </a:r>
          </a:p>
        </p:txBody>
      </p:sp>
    </p:spTree>
    <p:extLst>
      <p:ext uri="{BB962C8B-B14F-4D97-AF65-F5344CB8AC3E}">
        <p14:creationId xmlns:p14="http://schemas.microsoft.com/office/powerpoint/2010/main" val="418282751"/>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1+#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矢印: 下 11"/>
          <p:cNvSpPr/>
          <p:nvPr/>
        </p:nvSpPr>
        <p:spPr>
          <a:xfrm rot="2246671">
            <a:off x="5087734" y="2719031"/>
            <a:ext cx="287527" cy="1325481"/>
          </a:xfrm>
          <a:prstGeom prst="downArrow">
            <a:avLst/>
          </a:prstGeom>
          <a:solidFill>
            <a:srgbClr val="00206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200000"/>
              </a:lnSpc>
              <a:spcBef>
                <a:spcPts val="0"/>
              </a:spcBef>
              <a:spcAft>
                <a:spcPts val="0"/>
              </a:spcAft>
              <a:buClrTx/>
              <a:buSzTx/>
              <a:buFontTx/>
              <a:buNone/>
              <a:tabLst/>
            </a:pPr>
            <a:endParaRPr kumimoji="0" lang="ja-JP" altLang="en-US" sz="3000" b="0" i="0" u="none" strike="noStrike" cap="none" spc="0" normalizeH="0" baseline="0">
              <a:ln>
                <a:noFill/>
              </a:ln>
              <a:solidFill>
                <a:schemeClr val="accent2">
                  <a:lumMod val="75000"/>
                </a:schemeClr>
              </a:solidFill>
              <a:effectLst>
                <a:outerShdw blurRad="38100" dist="12700" dir="5400000" rotWithShape="0">
                  <a:srgbClr val="000000">
                    <a:alpha val="50000"/>
                  </a:srgbClr>
                </a:outerShdw>
              </a:effectLst>
              <a:uFillTx/>
              <a:latin typeface="ヒラギノ丸ゴ Pro"/>
              <a:ea typeface="ヒラギノ丸ゴ Pro"/>
              <a:cs typeface="ヒラギノ丸ゴ Pro"/>
              <a:sym typeface="ヒラギノ丸ゴ Pro"/>
            </a:endParaRPr>
          </a:p>
        </p:txBody>
      </p:sp>
      <p:pic>
        <p:nvPicPr>
          <p:cNvPr id="335" name="image6.png"/>
          <p:cNvPicPr>
            <a:picLocks noChangeAspect="1"/>
          </p:cNvPicPr>
          <p:nvPr/>
        </p:nvPicPr>
        <p:blipFill>
          <a:blip r:embed="rId3">
            <a:extLst/>
          </a:blip>
          <a:stretch>
            <a:fillRect/>
          </a:stretch>
        </p:blipFill>
        <p:spPr>
          <a:xfrm>
            <a:off x="951767" y="7957736"/>
            <a:ext cx="5157665" cy="1207114"/>
          </a:xfrm>
          <a:prstGeom prst="rect">
            <a:avLst/>
          </a:prstGeom>
          <a:ln w="12700">
            <a:miter lim="400000"/>
          </a:ln>
        </p:spPr>
      </p:pic>
      <p:sp>
        <p:nvSpPr>
          <p:cNvPr id="336" name="Shape 336"/>
          <p:cNvSpPr/>
          <p:nvPr/>
        </p:nvSpPr>
        <p:spPr>
          <a:xfrm>
            <a:off x="793124" y="559697"/>
            <a:ext cx="11418552" cy="745004"/>
          </a:xfrm>
          <a:prstGeom prst="roundRect">
            <a:avLst>
              <a:gd name="adj" fmla="val 25570"/>
            </a:avLst>
          </a:prstGeom>
          <a:solidFill>
            <a:srgbClr val="002060"/>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 xmlns:ma14="http://schemas.microsoft.com/office/mac/drawingml/2011/main" val="1"/>
            </a:ext>
          </a:extLst>
        </p:spPr>
        <p:txBody>
          <a:bodyPr lIns="45719" rIns="45719" anchor="ctr"/>
          <a:lstStyle>
            <a:lvl1pPr algn="ctr">
              <a:defRPr sz="4000" b="1">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奨学金</a:t>
            </a:r>
            <a:endParaRPr kumimoji="0" 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四角形: 角を丸くする 4"/>
          <p:cNvSpPr/>
          <p:nvPr/>
        </p:nvSpPr>
        <p:spPr>
          <a:xfrm>
            <a:off x="2886945" y="1564001"/>
            <a:ext cx="7036554" cy="1339374"/>
          </a:xfrm>
          <a:prstGeom prst="roundRect">
            <a:avLst/>
          </a:prstGeom>
          <a:solidFill>
            <a:srgbClr val="002060"/>
          </a:solidFill>
          <a:ln w="381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defTabSz="584200" rtl="0" fontAlgn="auto" latinLnBrk="0" hangingPunct="0">
              <a:lnSpc>
                <a:spcPct val="200000"/>
              </a:lnSpc>
              <a:spcBef>
                <a:spcPts val="0"/>
              </a:spcBef>
              <a:spcAft>
                <a:spcPts val="0"/>
              </a:spcAft>
              <a:buClrTx/>
              <a:buSzTx/>
              <a:buFontTx/>
              <a:buNone/>
              <a:tabLst/>
            </a:pPr>
            <a:r>
              <a:rPr kumimoji="0" lang="en-US" altLang="ja-JP" sz="3600" b="1" u="none" strike="noStrike" cap="none" spc="0" normalizeH="0" baseline="0" dirty="0">
                <a:ln>
                  <a:noFill/>
                </a:ln>
                <a:solidFill>
                  <a:schemeClr val="bg1"/>
                </a:solidFill>
                <a:uFillTx/>
                <a:latin typeface="HG丸ｺﾞｼｯｸM-PRO" panose="020F0600000000000000" pitchFamily="50" charset="-128"/>
                <a:ea typeface="HG丸ｺﾞｼｯｸM-PRO" panose="020F0600000000000000" pitchFamily="50" charset="-128"/>
                <a:cs typeface="ヒラギノ丸ゴ Pro"/>
                <a:sym typeface="ヒラギノ丸ゴ Pro"/>
              </a:rPr>
              <a:t>3</a:t>
            </a:r>
            <a:r>
              <a:rPr kumimoji="0" lang="ja-JP" altLang="en-US" sz="3600" b="1" u="none" strike="noStrike" cap="none" spc="0" normalizeH="0" baseline="0" dirty="0">
                <a:ln>
                  <a:noFill/>
                </a:ln>
                <a:solidFill>
                  <a:schemeClr val="bg1"/>
                </a:solidFill>
                <a:uFillTx/>
                <a:latin typeface="HG丸ｺﾞｼｯｸM-PRO" panose="020F0600000000000000" pitchFamily="50" charset="-128"/>
                <a:ea typeface="HG丸ｺﾞｼｯｸM-PRO" panose="020F0600000000000000" pitchFamily="50" charset="-128"/>
                <a:cs typeface="ヒラギノ丸ゴ Pro"/>
                <a:sym typeface="ヒラギノ丸ゴ Pro"/>
              </a:rPr>
              <a:t>年前の年次基金</a:t>
            </a:r>
            <a:r>
              <a:rPr kumimoji="0" lang="en-US" altLang="ja-JP" sz="3600" b="1" u="none" strike="noStrike" cap="none" spc="0" normalizeH="0" baseline="0" dirty="0">
                <a:ln>
                  <a:noFill/>
                </a:ln>
                <a:solidFill>
                  <a:schemeClr val="bg1"/>
                </a:solidFill>
                <a:uFillTx/>
                <a:latin typeface="HG丸ｺﾞｼｯｸM-PRO" panose="020F0600000000000000" pitchFamily="50" charset="-128"/>
                <a:ea typeface="HG丸ｺﾞｼｯｸM-PRO" panose="020F0600000000000000" pitchFamily="50" charset="-128"/>
                <a:cs typeface="ヒラギノ丸ゴ Pro"/>
                <a:sym typeface="ヒラギノ丸ゴ Pro"/>
              </a:rPr>
              <a:t>+</a:t>
            </a:r>
            <a:r>
              <a:rPr kumimoji="0" lang="ja-JP" altLang="en-US" sz="3600" b="1" u="none" strike="noStrike" cap="none" spc="0" normalizeH="0" baseline="0" dirty="0">
                <a:ln>
                  <a:noFill/>
                </a:ln>
                <a:solidFill>
                  <a:schemeClr val="bg1"/>
                </a:solidFill>
                <a:uFillTx/>
                <a:latin typeface="HG丸ｺﾞｼｯｸM-PRO" panose="020F0600000000000000" pitchFamily="50" charset="-128"/>
                <a:ea typeface="HG丸ｺﾞｼｯｸM-PRO" panose="020F0600000000000000" pitchFamily="50" charset="-128"/>
                <a:cs typeface="ヒラギノ丸ゴ Pro"/>
                <a:sym typeface="ヒラギノ丸ゴ Pro"/>
              </a:rPr>
              <a:t>恒久基金収益 </a:t>
            </a:r>
            <a:endParaRPr kumimoji="0" lang="en-US" altLang="ja-JP" sz="3600" b="1" u="none" strike="noStrike" cap="none" spc="0" normalizeH="0" baseline="0" dirty="0">
              <a:ln>
                <a:noFill/>
              </a:ln>
              <a:solidFill>
                <a:schemeClr val="bg1"/>
              </a:solidFill>
              <a:uFillTx/>
              <a:latin typeface="HG丸ｺﾞｼｯｸM-PRO" panose="020F0600000000000000" pitchFamily="50" charset="-128"/>
              <a:ea typeface="HG丸ｺﾞｼｯｸM-PRO" panose="020F0600000000000000" pitchFamily="50" charset="-128"/>
              <a:cs typeface="ヒラギノ丸ゴ Pro"/>
              <a:sym typeface="ヒラギノ丸ゴ Pro"/>
            </a:endParaRPr>
          </a:p>
        </p:txBody>
      </p:sp>
      <p:sp>
        <p:nvSpPr>
          <p:cNvPr id="6" name="四角形: 角を丸くする 5"/>
          <p:cNvSpPr/>
          <p:nvPr/>
        </p:nvSpPr>
        <p:spPr>
          <a:xfrm>
            <a:off x="1739081" y="3909197"/>
            <a:ext cx="3835400" cy="1135063"/>
          </a:xfrm>
          <a:prstGeom prst="roundRect">
            <a:avLst/>
          </a:prstGeom>
          <a:solidFill>
            <a:schemeClr val="bg1"/>
          </a:solidFill>
          <a:ln w="381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200000"/>
              </a:lnSpc>
              <a:spcBef>
                <a:spcPts val="0"/>
              </a:spcBef>
              <a:spcAft>
                <a:spcPts val="0"/>
              </a:spcAft>
              <a:buClrTx/>
              <a:buSzTx/>
              <a:buFontTx/>
              <a:buNone/>
              <a:tabLst/>
            </a:pPr>
            <a:r>
              <a:rPr kumimoji="0" lang="ja-JP" altLang="en-US" sz="3000" b="1" i="0" u="none" strike="noStrike" cap="none" spc="0" normalizeH="0" baseline="0" dirty="0">
                <a:ln>
                  <a:noFill/>
                </a:ln>
                <a:solidFill>
                  <a:schemeClr val="tx1"/>
                </a:solidFill>
                <a:uFillTx/>
                <a:latin typeface="HG丸ｺﾞｼｯｸM-PRO" panose="020F0600000000000000" pitchFamily="50" charset="-128"/>
                <a:ea typeface="HG丸ｺﾞｼｯｸM-PRO" panose="020F0600000000000000" pitchFamily="50" charset="-128"/>
                <a:cs typeface="ヒラギノ丸ゴ Pro"/>
                <a:sym typeface="ヒラギノ丸ゴ Pro"/>
              </a:rPr>
              <a:t>地区</a:t>
            </a:r>
            <a:r>
              <a:rPr kumimoji="0" lang="ja-JP" altLang="en-US" sz="3000" b="1" i="0" u="none" strike="noStrike" cap="none" spc="0" normalizeH="0" baseline="0" dirty="0">
                <a:ln>
                  <a:noFill/>
                </a:ln>
                <a:solidFill>
                  <a:schemeClr val="tx1"/>
                </a:solidFill>
                <a:effectLst>
                  <a:outerShdw blurRad="38100" dist="12700" dir="5400000" rotWithShape="0">
                    <a:srgbClr val="000000">
                      <a:alpha val="50000"/>
                    </a:srgbClr>
                  </a:outerShdw>
                </a:effectLst>
                <a:uFillTx/>
                <a:latin typeface="HG丸ｺﾞｼｯｸM-PRO" panose="020F0600000000000000" pitchFamily="50" charset="-128"/>
                <a:ea typeface="HG丸ｺﾞｼｯｸM-PRO" panose="020F0600000000000000" pitchFamily="50" charset="-128"/>
                <a:cs typeface="ヒラギノ丸ゴ Pro"/>
                <a:sym typeface="ヒラギノ丸ゴ Pro"/>
              </a:rPr>
              <a:t> </a:t>
            </a:r>
            <a:r>
              <a:rPr kumimoji="0" lang="ja-JP" altLang="en-US" sz="3000" b="0" i="0" u="none" strike="noStrike" cap="none" spc="0" normalizeH="0" baseline="0" dirty="0">
                <a:ln>
                  <a:noFill/>
                </a:ln>
                <a:solidFill>
                  <a:schemeClr val="tx1"/>
                </a:solidFill>
                <a:uFillTx/>
                <a:latin typeface="HG丸ｺﾞｼｯｸM-PRO" panose="020F0600000000000000" pitchFamily="50" charset="-128"/>
                <a:ea typeface="HG丸ｺﾞｼｯｸM-PRO" panose="020F0600000000000000" pitchFamily="50" charset="-128"/>
                <a:cs typeface="ヒラギノ丸ゴ Pro"/>
                <a:sym typeface="ヒラギノ丸ゴ Pro"/>
              </a:rPr>
              <a:t>財団活動資金</a:t>
            </a:r>
          </a:p>
        </p:txBody>
      </p:sp>
      <p:sp>
        <p:nvSpPr>
          <p:cNvPr id="8" name="四角形: 角を丸くする 7"/>
          <p:cNvSpPr/>
          <p:nvPr/>
        </p:nvSpPr>
        <p:spPr>
          <a:xfrm>
            <a:off x="6865464" y="6688014"/>
            <a:ext cx="4960776" cy="792000"/>
          </a:xfrm>
          <a:prstGeom prst="roundRect">
            <a:avLst/>
          </a:prstGeom>
          <a:solidFill>
            <a:schemeClr val="bg1"/>
          </a:solidFill>
          <a:ln w="381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spcBef>
                <a:spcPts val="0"/>
              </a:spcBef>
              <a:spcAft>
                <a:spcPts val="0"/>
              </a:spcAft>
              <a:buClrTx/>
              <a:buSzTx/>
              <a:buFontTx/>
              <a:buNone/>
              <a:tabLst/>
            </a:pPr>
            <a:r>
              <a:rPr kumimoji="0" lang="ja-JP" altLang="en-US" sz="3000" b="1" i="0" u="none" strike="noStrike" cap="none" spc="0" normalizeH="0" baseline="0" dirty="0">
                <a:ln>
                  <a:noFill/>
                </a:ln>
                <a:solidFill>
                  <a:schemeClr val="tx1"/>
                </a:solidFill>
                <a:uFillTx/>
                <a:latin typeface="HG丸ｺﾞｼｯｸM-PRO" panose="020F0600000000000000" pitchFamily="50" charset="-128"/>
                <a:ea typeface="HG丸ｺﾞｼｯｸM-PRO" panose="020F0600000000000000" pitchFamily="50" charset="-128"/>
                <a:cs typeface="ヒラギノ丸ゴ Pro"/>
                <a:sym typeface="ヒラギノ丸ゴ Pro"/>
              </a:rPr>
              <a:t>ロータリー平和フェロー</a:t>
            </a:r>
          </a:p>
        </p:txBody>
      </p:sp>
      <p:sp>
        <p:nvSpPr>
          <p:cNvPr id="10" name="四角形: 角を丸くする 9"/>
          <p:cNvSpPr/>
          <p:nvPr/>
        </p:nvSpPr>
        <p:spPr>
          <a:xfrm>
            <a:off x="2417422" y="6688014"/>
            <a:ext cx="3987800" cy="792000"/>
          </a:xfrm>
          <a:prstGeom prst="roundRect">
            <a:avLst/>
          </a:prstGeom>
          <a:solidFill>
            <a:schemeClr val="bg1"/>
          </a:solidFill>
          <a:ln w="381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200000"/>
              </a:lnSpc>
              <a:spcBef>
                <a:spcPts val="0"/>
              </a:spcBef>
              <a:spcAft>
                <a:spcPts val="0"/>
              </a:spcAft>
              <a:buClrTx/>
              <a:buSzTx/>
              <a:buFontTx/>
              <a:buNone/>
              <a:tabLst/>
            </a:pPr>
            <a:r>
              <a:rPr kumimoji="0" lang="ja-JP" altLang="en-US" sz="3000" b="1" i="0" u="none" strike="noStrike" cap="none" spc="0" normalizeH="0" baseline="0" dirty="0">
                <a:ln>
                  <a:noFill/>
                </a:ln>
                <a:solidFill>
                  <a:schemeClr val="tx1"/>
                </a:solidFill>
                <a:uFillTx/>
                <a:latin typeface="HG丸ｺﾞｼｯｸM-PRO" panose="020F0600000000000000" pitchFamily="50" charset="-128"/>
                <a:ea typeface="HG丸ｺﾞｼｯｸM-PRO" panose="020F0600000000000000" pitchFamily="50" charset="-128"/>
                <a:cs typeface="ヒラギノ丸ゴ Pro"/>
                <a:sym typeface="ヒラギノ丸ゴ Pro"/>
              </a:rPr>
              <a:t>グローバル奨学生</a:t>
            </a:r>
          </a:p>
        </p:txBody>
      </p:sp>
      <p:sp>
        <p:nvSpPr>
          <p:cNvPr id="11" name="四角形: 角を丸くする 10"/>
          <p:cNvSpPr/>
          <p:nvPr/>
        </p:nvSpPr>
        <p:spPr>
          <a:xfrm>
            <a:off x="2491123" y="3094222"/>
            <a:ext cx="993597" cy="684000"/>
          </a:xfrm>
          <a:prstGeom prst="roundRect">
            <a:avLst/>
          </a:prstGeom>
          <a:solidFill>
            <a:schemeClr val="accent2">
              <a:lumMod val="20000"/>
              <a:lumOff val="80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200000"/>
              </a:lnSpc>
              <a:spcBef>
                <a:spcPts val="0"/>
              </a:spcBef>
              <a:spcAft>
                <a:spcPts val="0"/>
              </a:spcAft>
              <a:buClrTx/>
              <a:buSzTx/>
              <a:buFontTx/>
              <a:buNone/>
              <a:tabLst/>
            </a:pPr>
            <a:r>
              <a:rPr kumimoji="0" lang="en-US" altLang="ja-JP" sz="2800" i="0" u="none" strike="noStrike" cap="none" spc="0" normalizeH="0" baseline="0" dirty="0">
                <a:ln>
                  <a:noFill/>
                </a:ln>
                <a:uFillTx/>
                <a:latin typeface="ヒラギノ丸ゴ Pro"/>
                <a:ea typeface="ヒラギノ丸ゴ Pro"/>
                <a:cs typeface="ヒラギノ丸ゴ Pro"/>
                <a:sym typeface="ヒラギノ丸ゴ Pro"/>
              </a:rPr>
              <a:t>50%</a:t>
            </a:r>
            <a:endParaRPr kumimoji="0" lang="ja-JP" altLang="en-US" sz="2800" i="0" u="none" strike="noStrike" cap="none" spc="0" normalizeH="0" baseline="0" dirty="0">
              <a:ln>
                <a:noFill/>
              </a:ln>
              <a:uFillTx/>
              <a:latin typeface="ヒラギノ丸ゴ Pro"/>
              <a:ea typeface="ヒラギノ丸ゴ Pro"/>
              <a:cs typeface="ヒラギノ丸ゴ Pro"/>
              <a:sym typeface="ヒラギノ丸ゴ Pro"/>
            </a:endParaRPr>
          </a:p>
        </p:txBody>
      </p:sp>
      <p:sp>
        <p:nvSpPr>
          <p:cNvPr id="13" name="矢印: 下 12"/>
          <p:cNvSpPr/>
          <p:nvPr/>
        </p:nvSpPr>
        <p:spPr>
          <a:xfrm rot="19368361">
            <a:off x="7236859" y="2717773"/>
            <a:ext cx="287527" cy="1325481"/>
          </a:xfrm>
          <a:prstGeom prst="downArrow">
            <a:avLst/>
          </a:prstGeom>
          <a:solidFill>
            <a:srgbClr val="00206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200000"/>
              </a:lnSpc>
              <a:spcBef>
                <a:spcPts val="0"/>
              </a:spcBef>
              <a:spcAft>
                <a:spcPts val="0"/>
              </a:spcAft>
              <a:buClrTx/>
              <a:buSzTx/>
              <a:buFontTx/>
              <a:buNone/>
              <a:tabLst/>
            </a:pPr>
            <a:endParaRPr kumimoji="0" lang="ja-JP" altLang="en-US" sz="3000" b="0" i="0" u="none" strike="noStrike" cap="none" spc="0" normalizeH="0" baseline="0">
              <a:ln>
                <a:noFill/>
              </a:ln>
              <a:solidFill>
                <a:schemeClr val="accent2">
                  <a:lumMod val="75000"/>
                </a:schemeClr>
              </a:solidFill>
              <a:effectLst>
                <a:outerShdw blurRad="38100" dist="12700" dir="5400000" rotWithShape="0">
                  <a:srgbClr val="000000">
                    <a:alpha val="50000"/>
                  </a:srgbClr>
                </a:outerShdw>
              </a:effectLst>
              <a:uFillTx/>
              <a:latin typeface="ヒラギノ丸ゴ Pro"/>
              <a:ea typeface="ヒラギノ丸ゴ Pro"/>
              <a:cs typeface="ヒラギノ丸ゴ Pro"/>
              <a:sym typeface="ヒラギノ丸ゴ Pro"/>
            </a:endParaRPr>
          </a:p>
        </p:txBody>
      </p:sp>
      <p:sp>
        <p:nvSpPr>
          <p:cNvPr id="19" name="矢印: 下 18"/>
          <p:cNvSpPr/>
          <p:nvPr/>
        </p:nvSpPr>
        <p:spPr>
          <a:xfrm>
            <a:off x="4371873" y="5044260"/>
            <a:ext cx="342543" cy="1659679"/>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下 19"/>
          <p:cNvSpPr/>
          <p:nvPr/>
        </p:nvSpPr>
        <p:spPr>
          <a:xfrm>
            <a:off x="8827343" y="4781842"/>
            <a:ext cx="368096" cy="1858676"/>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p:cNvSpPr/>
          <p:nvPr/>
        </p:nvSpPr>
        <p:spPr>
          <a:xfrm>
            <a:off x="8330545" y="3101217"/>
            <a:ext cx="993597" cy="684000"/>
          </a:xfrm>
          <a:prstGeom prst="roundRect">
            <a:avLst/>
          </a:prstGeom>
          <a:solidFill>
            <a:schemeClr val="accent2">
              <a:lumMod val="20000"/>
              <a:lumOff val="80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200000"/>
              </a:lnSpc>
              <a:spcBef>
                <a:spcPts val="0"/>
              </a:spcBef>
              <a:spcAft>
                <a:spcPts val="0"/>
              </a:spcAft>
              <a:buClrTx/>
              <a:buSzTx/>
              <a:buFontTx/>
              <a:buNone/>
              <a:tabLst/>
            </a:pPr>
            <a:r>
              <a:rPr kumimoji="0" lang="en-US" altLang="ja-JP" sz="2800" i="0" u="none" strike="noStrike" cap="none" spc="0" normalizeH="0" baseline="0" dirty="0">
                <a:ln>
                  <a:noFill/>
                </a:ln>
                <a:uFillTx/>
                <a:latin typeface="ヒラギノ丸ゴ Pro"/>
                <a:ea typeface="ヒラギノ丸ゴ Pro"/>
                <a:cs typeface="ヒラギノ丸ゴ Pro"/>
                <a:sym typeface="ヒラギノ丸ゴ Pro"/>
              </a:rPr>
              <a:t>50%</a:t>
            </a:r>
            <a:endParaRPr kumimoji="0" lang="ja-JP" altLang="en-US" sz="2800" i="0" u="none" strike="noStrike" cap="none" spc="0" normalizeH="0" baseline="0" dirty="0">
              <a:ln>
                <a:noFill/>
              </a:ln>
              <a:uFillTx/>
              <a:latin typeface="ヒラギノ丸ゴ Pro"/>
              <a:ea typeface="ヒラギノ丸ゴ Pro"/>
              <a:cs typeface="ヒラギノ丸ゴ Pro"/>
              <a:sym typeface="ヒラギノ丸ゴ Pro"/>
            </a:endParaRPr>
          </a:p>
        </p:txBody>
      </p:sp>
      <p:sp>
        <p:nvSpPr>
          <p:cNvPr id="27" name="矢印: 下 26"/>
          <p:cNvSpPr/>
          <p:nvPr/>
        </p:nvSpPr>
        <p:spPr>
          <a:xfrm rot="4006247">
            <a:off x="6914528" y="3733017"/>
            <a:ext cx="329820" cy="4121151"/>
          </a:xfrm>
          <a:prstGeom prst="downArrow">
            <a:avLst/>
          </a:prstGeom>
          <a:solidFill>
            <a:srgbClr val="00206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200000"/>
              </a:lnSpc>
              <a:spcBef>
                <a:spcPts val="0"/>
              </a:spcBef>
              <a:spcAft>
                <a:spcPts val="0"/>
              </a:spcAft>
              <a:buClrTx/>
              <a:buSzTx/>
              <a:buFontTx/>
              <a:buNone/>
              <a:tabLst/>
            </a:pPr>
            <a:endParaRPr kumimoji="0" lang="ja-JP" altLang="en-US" sz="3000" b="0" i="0" u="none" strike="noStrike" cap="none" spc="0" normalizeH="0" baseline="0">
              <a:ln>
                <a:noFill/>
              </a:ln>
              <a:solidFill>
                <a:schemeClr val="accent2">
                  <a:lumMod val="75000"/>
                </a:schemeClr>
              </a:solidFill>
              <a:effectLst>
                <a:outerShdw blurRad="38100" dist="12700" dir="5400000" rotWithShape="0">
                  <a:srgbClr val="000000">
                    <a:alpha val="50000"/>
                  </a:srgbClr>
                </a:outerShdw>
              </a:effectLst>
              <a:uFillTx/>
              <a:latin typeface="ヒラギノ丸ゴ Pro"/>
              <a:ea typeface="ヒラギノ丸ゴ Pro"/>
              <a:cs typeface="ヒラギノ丸ゴ Pro"/>
              <a:sym typeface="ヒラギノ丸ゴ Pro"/>
            </a:endParaRPr>
          </a:p>
        </p:txBody>
      </p:sp>
      <p:sp>
        <p:nvSpPr>
          <p:cNvPr id="7" name="四角形: 角を丸くする 6"/>
          <p:cNvSpPr/>
          <p:nvPr/>
        </p:nvSpPr>
        <p:spPr>
          <a:xfrm>
            <a:off x="7226300" y="3952278"/>
            <a:ext cx="3835400" cy="1135063"/>
          </a:xfrm>
          <a:prstGeom prst="roundRect">
            <a:avLst/>
          </a:prstGeom>
          <a:solidFill>
            <a:schemeClr val="bg1"/>
          </a:solidFill>
          <a:ln w="381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200000"/>
              </a:lnSpc>
              <a:spcBef>
                <a:spcPts val="0"/>
              </a:spcBef>
              <a:spcAft>
                <a:spcPts val="0"/>
              </a:spcAft>
              <a:buClrTx/>
              <a:buSzTx/>
              <a:buFontTx/>
              <a:buNone/>
              <a:tabLst/>
            </a:pPr>
            <a:r>
              <a:rPr lang="ja-JP" altLang="en-US" sz="3000" b="1" dirty="0">
                <a:solidFill>
                  <a:schemeClr val="tx1"/>
                </a:solidFill>
                <a:latin typeface="HG丸ｺﾞｼｯｸM-PRO" panose="020F0600000000000000" pitchFamily="50" charset="-128"/>
                <a:ea typeface="HG丸ｺﾞｼｯｸM-PRO" panose="020F0600000000000000" pitchFamily="50" charset="-128"/>
                <a:cs typeface="ヒラギノ丸ゴ Pro"/>
                <a:sym typeface="ヒラギノ丸ゴ Pro"/>
              </a:rPr>
              <a:t>国際</a:t>
            </a:r>
            <a:r>
              <a:rPr lang="ja-JP" altLang="en-US" sz="3000" b="1" dirty="0">
                <a:solidFill>
                  <a:schemeClr val="tx1"/>
                </a:solidFill>
                <a:effectLst>
                  <a:outerShdw blurRad="38100" dist="12700" dir="5400000" rotWithShape="0">
                    <a:srgbClr val="000000">
                      <a:alpha val="50000"/>
                    </a:srgbClr>
                  </a:outerShdw>
                </a:effectLst>
                <a:latin typeface="HG丸ｺﾞｼｯｸM-PRO" panose="020F0600000000000000" pitchFamily="50" charset="-128"/>
                <a:ea typeface="HG丸ｺﾞｼｯｸM-PRO" panose="020F0600000000000000" pitchFamily="50" charset="-128"/>
                <a:cs typeface="ヒラギノ丸ゴ Pro"/>
                <a:sym typeface="ヒラギノ丸ゴ Pro"/>
              </a:rPr>
              <a:t> </a:t>
            </a:r>
            <a:r>
              <a:rPr kumimoji="0" lang="ja-JP" altLang="en-US" sz="3000" b="0" i="0" u="none" strike="noStrike" cap="none" spc="0" normalizeH="0" baseline="0" dirty="0">
                <a:ln>
                  <a:noFill/>
                </a:ln>
                <a:solidFill>
                  <a:schemeClr val="tx1"/>
                </a:solidFill>
                <a:uFillTx/>
                <a:latin typeface="HG丸ｺﾞｼｯｸM-PRO" panose="020F0600000000000000" pitchFamily="50" charset="-128"/>
                <a:ea typeface="HG丸ｺﾞｼｯｸM-PRO" panose="020F0600000000000000" pitchFamily="50" charset="-128"/>
                <a:cs typeface="ヒラギノ丸ゴ Pro"/>
                <a:sym typeface="ヒラギノ丸ゴ Pro"/>
              </a:rPr>
              <a:t>財団活動資金</a:t>
            </a:r>
          </a:p>
        </p:txBody>
      </p:sp>
    </p:spTree>
    <p:extLst>
      <p:ext uri="{BB962C8B-B14F-4D97-AF65-F5344CB8AC3E}">
        <p14:creationId xmlns:p14="http://schemas.microsoft.com/office/powerpoint/2010/main" val="1505782479"/>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25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 name="image6.png"/>
          <p:cNvPicPr>
            <a:picLocks noChangeAspect="1"/>
          </p:cNvPicPr>
          <p:nvPr/>
        </p:nvPicPr>
        <p:blipFill>
          <a:blip r:embed="rId3">
            <a:extLst/>
          </a:blip>
          <a:stretch>
            <a:fillRect/>
          </a:stretch>
        </p:blipFill>
        <p:spPr>
          <a:xfrm>
            <a:off x="951767" y="7957736"/>
            <a:ext cx="5157665" cy="1207114"/>
          </a:xfrm>
          <a:prstGeom prst="rect">
            <a:avLst/>
          </a:prstGeom>
          <a:ln w="12700">
            <a:miter lim="400000"/>
          </a:ln>
        </p:spPr>
      </p:pic>
      <p:sp>
        <p:nvSpPr>
          <p:cNvPr id="336" name="Shape 336"/>
          <p:cNvSpPr/>
          <p:nvPr/>
        </p:nvSpPr>
        <p:spPr>
          <a:xfrm>
            <a:off x="793124" y="336665"/>
            <a:ext cx="11418552" cy="745004"/>
          </a:xfrm>
          <a:prstGeom prst="roundRect">
            <a:avLst>
              <a:gd name="adj" fmla="val 25570"/>
            </a:avLst>
          </a:prstGeom>
          <a:solidFill>
            <a:srgbClr val="002060"/>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 xmlns:ma14="http://schemas.microsoft.com/office/mac/drawingml/2011/main" val="1"/>
            </a:ext>
          </a:extLst>
        </p:spPr>
        <p:txBody>
          <a:bodyPr lIns="45719" rIns="45719" anchor="ctr"/>
          <a:lstStyle>
            <a:lvl1pPr algn="ctr">
              <a:defRPr sz="4000" b="1">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dirty="0">
                <a:latin typeface="HG丸ｺﾞｼｯｸM-PRO" panose="020F0600000000000000" pitchFamily="50" charset="-128"/>
                <a:ea typeface="HG丸ｺﾞｼｯｸM-PRO" panose="020F0600000000000000" pitchFamily="50" charset="-128"/>
              </a:rPr>
              <a:t>ロータリー平和フェロー</a:t>
            </a:r>
            <a:endParaRPr kumimoji="0" 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Shape 204"/>
          <p:cNvSpPr/>
          <p:nvPr/>
        </p:nvSpPr>
        <p:spPr>
          <a:xfrm>
            <a:off x="337982" y="1763486"/>
            <a:ext cx="11873694" cy="567547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360679" indent="-360679" algn="l" defTabSz="457200">
              <a:lnSpc>
                <a:spcPct val="200000"/>
              </a:lnSpc>
              <a:defRPr sz="3600">
                <a:latin typeface="Helvetica"/>
                <a:ea typeface="Helvetica"/>
                <a:cs typeface="Helvetica"/>
                <a:sym typeface="Helvetica"/>
              </a:defRPr>
            </a:pPr>
            <a:r>
              <a:rPr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a:t>
            </a:r>
            <a:r>
              <a:rPr dirty="0" err="1">
                <a:latin typeface="HG丸ｺﾞｼｯｸM-PRO" panose="020F0600000000000000" pitchFamily="50" charset="-128"/>
                <a:ea typeface="HG丸ｺﾞｼｯｸM-PRO" panose="020F0600000000000000" pitchFamily="50" charset="-128"/>
              </a:rPr>
              <a:t>平和活動に貢献する人材に奨学金を提供</a:t>
            </a:r>
            <a:endParaRPr dirty="0">
              <a:latin typeface="HG丸ｺﾞｼｯｸM-PRO" panose="020F0600000000000000" pitchFamily="50" charset="-128"/>
              <a:ea typeface="HG丸ｺﾞｼｯｸM-PRO" panose="020F0600000000000000" pitchFamily="50" charset="-128"/>
            </a:endParaRPr>
          </a:p>
          <a:p>
            <a:pPr marL="360679" indent="-360679" algn="l" defTabSz="457200">
              <a:lnSpc>
                <a:spcPct val="200000"/>
              </a:lnSpc>
              <a:defRPr sz="3600">
                <a:latin typeface="Helvetica"/>
                <a:ea typeface="Helvetica"/>
                <a:cs typeface="Helvetica"/>
                <a:sym typeface="Helvetica"/>
              </a:defRPr>
            </a:pPr>
            <a:r>
              <a:rPr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a:t>
            </a:r>
            <a:r>
              <a:rPr dirty="0" err="1">
                <a:latin typeface="HG丸ｺﾞｼｯｸM-PRO" panose="020F0600000000000000" pitchFamily="50" charset="-128"/>
                <a:ea typeface="HG丸ｺﾞｼｯｸM-PRO" panose="020F0600000000000000" pitchFamily="50" charset="-128"/>
              </a:rPr>
              <a:t>修士課程プログラム・専門修了証プログラム</a:t>
            </a:r>
            <a:endParaRPr dirty="0">
              <a:latin typeface="HG丸ｺﾞｼｯｸM-PRO" panose="020F0600000000000000" pitchFamily="50" charset="-128"/>
              <a:ea typeface="HG丸ｺﾞｼｯｸM-PRO" panose="020F0600000000000000" pitchFamily="50" charset="-128"/>
            </a:endParaRPr>
          </a:p>
          <a:p>
            <a:pPr marL="228600" indent="-228600" algn="l" defTabSz="457200">
              <a:lnSpc>
                <a:spcPct val="200000"/>
              </a:lnSpc>
              <a:defRPr sz="3600">
                <a:latin typeface="Helvetica"/>
                <a:ea typeface="Helvetica"/>
                <a:cs typeface="Helvetica"/>
                <a:sym typeface="Helvetica"/>
              </a:defRPr>
            </a:pPr>
            <a:r>
              <a:rPr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a:t>
            </a:r>
            <a:r>
              <a:rPr dirty="0" err="1">
                <a:latin typeface="HG丸ｺﾞｼｯｸM-PRO" panose="020F0600000000000000" pitchFamily="50" charset="-128"/>
                <a:ea typeface="HG丸ｺﾞｼｯｸM-PRO" panose="020F0600000000000000" pitchFamily="50" charset="-128"/>
              </a:rPr>
              <a:t>ロータリ平和センタ</a:t>
            </a:r>
            <a:r>
              <a:rPr dirty="0">
                <a:latin typeface="HG丸ｺﾞｼｯｸM-PRO" panose="020F0600000000000000" pitchFamily="50" charset="-128"/>
                <a:ea typeface="HG丸ｺﾞｼｯｸM-PRO" panose="020F0600000000000000" pitchFamily="50" charset="-128"/>
              </a:rPr>
              <a:t>ー（７大学）</a:t>
            </a:r>
          </a:p>
          <a:p>
            <a:pPr marL="228600" indent="-228600" algn="l" defTabSz="457200">
              <a:lnSpc>
                <a:spcPct val="200000"/>
              </a:lnSpc>
              <a:defRPr sz="3600">
                <a:latin typeface="Helvetica"/>
                <a:ea typeface="Helvetica"/>
                <a:cs typeface="Helvetica"/>
                <a:sym typeface="Helvetica"/>
              </a:defRPr>
            </a:pPr>
            <a:r>
              <a:rPr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a:t>
            </a:r>
            <a:r>
              <a:rPr dirty="0">
                <a:latin typeface="HG丸ｺﾞｼｯｸM-PRO" panose="020F0600000000000000" pitchFamily="50" charset="-128"/>
                <a:ea typeface="HG丸ｺﾞｼｯｸM-PRO" panose="020F0600000000000000" pitchFamily="50" charset="-128"/>
              </a:rPr>
              <a:t>世界競争性（Max.100名／年）</a:t>
            </a:r>
          </a:p>
          <a:p>
            <a:pPr marL="228600" indent="-228600" algn="l" defTabSz="457200">
              <a:lnSpc>
                <a:spcPct val="200000"/>
              </a:lnSpc>
              <a:defRPr sz="3600">
                <a:latin typeface="Helvetica"/>
                <a:ea typeface="Helvetica"/>
                <a:cs typeface="Helvetica"/>
                <a:sym typeface="Helvetica"/>
              </a:defRPr>
            </a:pPr>
            <a:r>
              <a:rPr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a:t>
            </a:r>
            <a:r>
              <a:rPr dirty="0" err="1">
                <a:latin typeface="HG丸ｺﾞｼｯｸM-PRO" panose="020F0600000000000000" pitchFamily="50" charset="-128"/>
                <a:ea typeface="HG丸ｺﾞｼｯｸM-PRO" panose="020F0600000000000000" pitchFamily="50" charset="-128"/>
              </a:rPr>
              <a:t>要件</a:t>
            </a:r>
            <a:r>
              <a:rPr dirty="0">
                <a:latin typeface="HG丸ｺﾞｼｯｸM-PRO" panose="020F0600000000000000" pitchFamily="50" charset="-128"/>
                <a:ea typeface="HG丸ｺﾞｼｯｸM-PRO" panose="020F0600000000000000" pitchFamily="50" charset="-128"/>
              </a:rPr>
              <a:t>：</a:t>
            </a:r>
            <a:r>
              <a:rPr lang="ja-JP" altLang="en-US" b="1" dirty="0">
                <a:solidFill>
                  <a:srgbClr val="C00000"/>
                </a:solidFill>
                <a:latin typeface="HG丸ｺﾞｼｯｸM-PRO" panose="020F0600000000000000" pitchFamily="50" charset="-128"/>
                <a:ea typeface="HG丸ｺﾞｼｯｸM-PRO" panose="020F0600000000000000" pitchFamily="50" charset="-128"/>
              </a:rPr>
              <a:t>平和に関連した</a:t>
            </a:r>
            <a:r>
              <a:rPr b="1" dirty="0" err="1">
                <a:solidFill>
                  <a:srgbClr val="C00000"/>
                </a:solidFill>
                <a:latin typeface="HG丸ｺﾞｼｯｸM-PRO" panose="020F0600000000000000" pitchFamily="50" charset="-128"/>
                <a:ea typeface="HG丸ｺﾞｼｯｸM-PRO" panose="020F0600000000000000" pitchFamily="50" charset="-128"/>
              </a:rPr>
              <a:t>学業・職業・ボランティア</a:t>
            </a:r>
            <a:r>
              <a:rPr lang="ja-JP" altLang="en-US" b="1" dirty="0">
                <a:solidFill>
                  <a:srgbClr val="C00000"/>
                </a:solidFill>
                <a:latin typeface="HG丸ｺﾞｼｯｸM-PRO" panose="020F0600000000000000" pitchFamily="50" charset="-128"/>
                <a:ea typeface="HG丸ｺﾞｼｯｸM-PRO" panose="020F0600000000000000" pitchFamily="50" charset="-128"/>
              </a:rPr>
              <a:t>経験</a:t>
            </a:r>
            <a:endParaRPr b="1" dirty="0">
              <a:solidFill>
                <a:srgbClr val="C00000"/>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4"/>
          <a:stretch>
            <a:fillRect/>
          </a:stretch>
        </p:blipFill>
        <p:spPr>
          <a:xfrm>
            <a:off x="10319461" y="1268214"/>
            <a:ext cx="1679707" cy="1697342"/>
          </a:xfrm>
          <a:prstGeom prst="rect">
            <a:avLst/>
          </a:prstGeom>
        </p:spPr>
      </p:pic>
    </p:spTree>
    <p:extLst>
      <p:ext uri="{BB962C8B-B14F-4D97-AF65-F5344CB8AC3E}">
        <p14:creationId xmlns:p14="http://schemas.microsoft.com/office/powerpoint/2010/main" val="304717078"/>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 name="image6.png"/>
          <p:cNvPicPr>
            <a:picLocks noChangeAspect="1"/>
          </p:cNvPicPr>
          <p:nvPr/>
        </p:nvPicPr>
        <p:blipFill>
          <a:blip r:embed="rId3">
            <a:extLst/>
          </a:blip>
          <a:stretch>
            <a:fillRect/>
          </a:stretch>
        </p:blipFill>
        <p:spPr>
          <a:xfrm>
            <a:off x="951767" y="7957736"/>
            <a:ext cx="5157665" cy="1207114"/>
          </a:xfrm>
          <a:prstGeom prst="rect">
            <a:avLst/>
          </a:prstGeom>
          <a:ln w="12700">
            <a:miter lim="400000"/>
          </a:ln>
        </p:spPr>
      </p:pic>
      <p:sp>
        <p:nvSpPr>
          <p:cNvPr id="336" name="Shape 336"/>
          <p:cNvSpPr/>
          <p:nvPr/>
        </p:nvSpPr>
        <p:spPr>
          <a:xfrm>
            <a:off x="793124" y="336665"/>
            <a:ext cx="11418552" cy="745004"/>
          </a:xfrm>
          <a:prstGeom prst="roundRect">
            <a:avLst>
              <a:gd name="adj" fmla="val 25570"/>
            </a:avLst>
          </a:prstGeom>
          <a:solidFill>
            <a:srgbClr val="002060"/>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 xmlns:ma14="http://schemas.microsoft.com/office/mac/drawingml/2011/main" val="1"/>
            </a:ext>
          </a:extLst>
        </p:spPr>
        <p:txBody>
          <a:bodyPr lIns="45719" rIns="45719" anchor="ctr"/>
          <a:lstStyle>
            <a:lvl1pPr algn="ctr">
              <a:defRPr sz="4000" b="1">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dirty="0">
                <a:latin typeface="HG丸ｺﾞｼｯｸM-PRO" panose="020F0600000000000000" pitchFamily="50" charset="-128"/>
                <a:ea typeface="HG丸ｺﾞｼｯｸM-PRO" panose="020F0600000000000000" pitchFamily="50" charset="-128"/>
              </a:rPr>
              <a:t>世界のロータリー平和センター</a:t>
            </a:r>
            <a:endParaRPr kumimoji="0" lang="en-US" sz="40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2" name="図 1">
            <a:extLst>
              <a:ext uri="{FF2B5EF4-FFF2-40B4-BE49-F238E27FC236}">
                <a16:creationId xmlns:a16="http://schemas.microsoft.com/office/drawing/2014/main" id="{173B6E9F-8522-40F4-81CE-102C9B53B250}"/>
              </a:ext>
            </a:extLst>
          </p:cNvPr>
          <p:cNvPicPr>
            <a:picLocks noChangeAspect="1"/>
          </p:cNvPicPr>
          <p:nvPr/>
        </p:nvPicPr>
        <p:blipFill>
          <a:blip r:embed="rId4"/>
          <a:stretch>
            <a:fillRect/>
          </a:stretch>
        </p:blipFill>
        <p:spPr>
          <a:xfrm>
            <a:off x="1166832" y="1992086"/>
            <a:ext cx="10638725" cy="5751905"/>
          </a:xfrm>
          <a:prstGeom prst="rect">
            <a:avLst/>
          </a:prstGeom>
        </p:spPr>
      </p:pic>
      <p:pic>
        <p:nvPicPr>
          <p:cNvPr id="3" name="図 2"/>
          <p:cNvPicPr>
            <a:picLocks noChangeAspect="1"/>
          </p:cNvPicPr>
          <p:nvPr/>
        </p:nvPicPr>
        <p:blipFill>
          <a:blip r:embed="rId5"/>
          <a:stretch>
            <a:fillRect/>
          </a:stretch>
        </p:blipFill>
        <p:spPr>
          <a:xfrm>
            <a:off x="10319461" y="1268214"/>
            <a:ext cx="1679707" cy="1697342"/>
          </a:xfrm>
          <a:prstGeom prst="rect">
            <a:avLst/>
          </a:prstGeom>
        </p:spPr>
      </p:pic>
    </p:spTree>
    <p:extLst>
      <p:ext uri="{BB962C8B-B14F-4D97-AF65-F5344CB8AC3E}">
        <p14:creationId xmlns:p14="http://schemas.microsoft.com/office/powerpoint/2010/main" val="3444055420"/>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 name="image6.png"/>
          <p:cNvPicPr>
            <a:picLocks noChangeAspect="1"/>
          </p:cNvPicPr>
          <p:nvPr/>
        </p:nvPicPr>
        <p:blipFill>
          <a:blip r:embed="rId3">
            <a:extLst/>
          </a:blip>
          <a:stretch>
            <a:fillRect/>
          </a:stretch>
        </p:blipFill>
        <p:spPr>
          <a:xfrm>
            <a:off x="951767" y="7957736"/>
            <a:ext cx="5157665" cy="1207114"/>
          </a:xfrm>
          <a:prstGeom prst="rect">
            <a:avLst/>
          </a:prstGeom>
          <a:ln w="12700">
            <a:miter lim="400000"/>
          </a:ln>
        </p:spPr>
      </p:pic>
      <p:sp>
        <p:nvSpPr>
          <p:cNvPr id="336" name="Shape 336"/>
          <p:cNvSpPr/>
          <p:nvPr/>
        </p:nvSpPr>
        <p:spPr>
          <a:xfrm>
            <a:off x="793124" y="559697"/>
            <a:ext cx="11418552" cy="745004"/>
          </a:xfrm>
          <a:prstGeom prst="roundRect">
            <a:avLst>
              <a:gd name="adj" fmla="val 25570"/>
            </a:avLst>
          </a:prstGeom>
          <a:solidFill>
            <a:srgbClr val="002060"/>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 xmlns:ma14="http://schemas.microsoft.com/office/mac/drawingml/2011/main" val="1"/>
            </a:ext>
          </a:extLst>
        </p:spPr>
        <p:txBody>
          <a:bodyPr lIns="45719" rIns="45719" anchor="ctr"/>
          <a:lstStyle>
            <a:lvl1pPr algn="ctr">
              <a:defRPr sz="4000" b="1">
                <a:solidFill>
                  <a:srgbClr val="FFFFFF"/>
                </a:solidFill>
              </a:defRPr>
            </a:lvl1pPr>
          </a:lstStyle>
          <a:p>
            <a:r>
              <a:rPr lang="ja-JP" altLang="en-US" dirty="0">
                <a:latin typeface="HG丸ｺﾞｼｯｸM-PRO" panose="020F0600000000000000" pitchFamily="50" charset="-128"/>
                <a:ea typeface="HG丸ｺﾞｼｯｸM-PRO" panose="020F0600000000000000" pitchFamily="50" charset="-128"/>
              </a:rPr>
              <a:t>グローバル奨学生の要件</a:t>
            </a:r>
            <a:endParaRPr lang="en-US" dirty="0">
              <a:latin typeface="HG丸ｺﾞｼｯｸM-PRO" panose="020F0600000000000000" pitchFamily="50" charset="-128"/>
              <a:ea typeface="HG丸ｺﾞｼｯｸM-PRO" panose="020F0600000000000000" pitchFamily="50" charset="-128"/>
            </a:endParaRPr>
          </a:p>
        </p:txBody>
      </p:sp>
      <p:sp>
        <p:nvSpPr>
          <p:cNvPr id="8" name="Shape 204"/>
          <p:cNvSpPr/>
          <p:nvPr/>
        </p:nvSpPr>
        <p:spPr>
          <a:xfrm>
            <a:off x="1334063" y="1809933"/>
            <a:ext cx="8909490" cy="564257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360679" indent="-360679" algn="l" defTabSz="457200">
              <a:lnSpc>
                <a:spcPct val="200000"/>
              </a:lnSpc>
              <a:defRPr sz="3600">
                <a:latin typeface="Helvetica"/>
                <a:ea typeface="Helvetica"/>
                <a:cs typeface="Helvetica"/>
                <a:sym typeface="Helvetica"/>
              </a:defRPr>
            </a:pPr>
            <a:r>
              <a:rPr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6</a:t>
            </a:r>
            <a:r>
              <a:rPr lang="ja-JP" altLang="en-US" dirty="0">
                <a:latin typeface="HG丸ｺﾞｼｯｸM-PRO" panose="020F0600000000000000" pitchFamily="50" charset="-128"/>
                <a:ea typeface="HG丸ｺﾞｼｯｸM-PRO" panose="020F0600000000000000" pitchFamily="50" charset="-128"/>
              </a:rPr>
              <a:t>重点分野のいずれかを専攻</a:t>
            </a:r>
            <a:endParaRPr lang="en-US" altLang="ja-JP" dirty="0">
              <a:latin typeface="HG丸ｺﾞｼｯｸM-PRO" panose="020F0600000000000000" pitchFamily="50" charset="-128"/>
              <a:ea typeface="HG丸ｺﾞｼｯｸM-PRO" panose="020F0600000000000000" pitchFamily="50" charset="-128"/>
            </a:endParaRPr>
          </a:p>
          <a:p>
            <a:pPr marL="360679" indent="-360679" algn="l" defTabSz="457200">
              <a:lnSpc>
                <a:spcPct val="200000"/>
              </a:lnSpc>
              <a:defRPr sz="3600">
                <a:latin typeface="Helvetica"/>
                <a:ea typeface="Helvetica"/>
                <a:cs typeface="Helvetica"/>
                <a:sym typeface="Helvetica"/>
              </a:defRPr>
            </a:pPr>
            <a:r>
              <a:rPr lang="ja-JP" altLang="en-US" dirty="0">
                <a:latin typeface="HG丸ｺﾞｼｯｸM-PRO" panose="020F0600000000000000" pitchFamily="50" charset="-128"/>
                <a:ea typeface="HG丸ｺﾞｼｯｸM-PRO" panose="020F0600000000000000" pitchFamily="50" charset="-128"/>
              </a:rPr>
              <a:t> ・大学院レベル以上</a:t>
            </a:r>
            <a:endParaRPr lang="en-US" altLang="ja-JP" dirty="0">
              <a:latin typeface="HG丸ｺﾞｼｯｸM-PRO" panose="020F0600000000000000" pitchFamily="50" charset="-128"/>
              <a:ea typeface="HG丸ｺﾞｼｯｸM-PRO" panose="020F0600000000000000" pitchFamily="50" charset="-128"/>
            </a:endParaRPr>
          </a:p>
          <a:p>
            <a:pPr marL="360679" indent="-360679" algn="l" defTabSz="457200">
              <a:lnSpc>
                <a:spcPct val="200000"/>
              </a:lnSpc>
              <a:defRPr sz="3600">
                <a:latin typeface="Helvetica"/>
                <a:ea typeface="Helvetica"/>
                <a:cs typeface="Helvetica"/>
                <a:sym typeface="Helvetica"/>
              </a:defRPr>
            </a:pPr>
            <a:r>
              <a:rPr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・ロータリーのある国</a:t>
            </a:r>
            <a:endParaRPr lang="en-US" altLang="ja-JP" dirty="0">
              <a:latin typeface="HG丸ｺﾞｼｯｸM-PRO" panose="020F0600000000000000" pitchFamily="50" charset="-128"/>
              <a:ea typeface="HG丸ｺﾞｼｯｸM-PRO" panose="020F0600000000000000" pitchFamily="50" charset="-128"/>
            </a:endParaRPr>
          </a:p>
          <a:p>
            <a:pPr marL="360679" indent="-360679" algn="l" defTabSz="457200">
              <a:lnSpc>
                <a:spcPct val="200000"/>
              </a:lnSpc>
              <a:defRPr sz="3600">
                <a:latin typeface="Helvetica"/>
                <a:ea typeface="Helvetica"/>
                <a:cs typeface="Helvetica"/>
                <a:sym typeface="Helvetica"/>
              </a:defRPr>
            </a:pPr>
            <a:r>
              <a:rPr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・地区にて選考</a:t>
            </a:r>
            <a:endParaRPr lang="en-US" altLang="ja-JP" dirty="0">
              <a:latin typeface="HG丸ｺﾞｼｯｸM-PRO" panose="020F0600000000000000" pitchFamily="50" charset="-128"/>
              <a:ea typeface="HG丸ｺﾞｼｯｸM-PRO" panose="020F0600000000000000" pitchFamily="50" charset="-128"/>
            </a:endParaRPr>
          </a:p>
          <a:p>
            <a:pPr marL="360679" indent="-360679" algn="l" defTabSz="457200">
              <a:lnSpc>
                <a:spcPct val="200000"/>
              </a:lnSpc>
              <a:defRPr sz="3600">
                <a:latin typeface="Helvetica"/>
                <a:ea typeface="Helvetica"/>
                <a:cs typeface="Helvetica"/>
                <a:sym typeface="Helvetica"/>
              </a:defRPr>
            </a:pPr>
            <a:r>
              <a:rPr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a:t>
            </a:r>
            <a:r>
              <a:rPr dirty="0">
                <a:latin typeface="HG丸ｺﾞｼｯｸM-PRO" panose="020F0600000000000000" pitchFamily="50" charset="-128"/>
                <a:ea typeface="HG丸ｺﾞｼｯｸM-PRO" panose="020F0600000000000000" pitchFamily="50" charset="-128"/>
              </a:rPr>
              <a:t>要件：</a:t>
            </a:r>
            <a:r>
              <a:rPr lang="en-US" altLang="ja-JP" b="1" dirty="0">
                <a:solidFill>
                  <a:srgbClr val="C00000"/>
                </a:solidFill>
                <a:latin typeface="HG丸ｺﾞｼｯｸM-PRO" panose="020F0600000000000000" pitchFamily="50" charset="-128"/>
                <a:ea typeface="HG丸ｺﾞｼｯｸM-PRO" panose="020F0600000000000000" pitchFamily="50" charset="-128"/>
              </a:rPr>
              <a:t>6</a:t>
            </a:r>
            <a:r>
              <a:rPr lang="ja-JP" altLang="en-US" b="1" dirty="0">
                <a:solidFill>
                  <a:srgbClr val="C00000"/>
                </a:solidFill>
                <a:latin typeface="HG丸ｺﾞｼｯｸM-PRO" panose="020F0600000000000000" pitchFamily="50" charset="-128"/>
                <a:ea typeface="HG丸ｺﾞｼｯｸM-PRO" panose="020F0600000000000000" pitchFamily="50" charset="-128"/>
              </a:rPr>
              <a:t>重点分野におけるキャリア計画</a:t>
            </a:r>
            <a:endParaRPr b="1" dirty="0">
              <a:solidFill>
                <a:srgbClr val="C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81727059"/>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 name="image6.png"/>
          <p:cNvPicPr>
            <a:picLocks noChangeAspect="1"/>
          </p:cNvPicPr>
          <p:nvPr/>
        </p:nvPicPr>
        <p:blipFill>
          <a:blip r:embed="rId3">
            <a:extLst/>
          </a:blip>
          <a:stretch>
            <a:fillRect/>
          </a:stretch>
        </p:blipFill>
        <p:spPr>
          <a:xfrm>
            <a:off x="951767" y="7957736"/>
            <a:ext cx="5157665" cy="1207114"/>
          </a:xfrm>
          <a:prstGeom prst="rect">
            <a:avLst/>
          </a:prstGeom>
          <a:ln w="12700">
            <a:miter lim="400000"/>
          </a:ln>
        </p:spPr>
      </p:pic>
      <p:sp>
        <p:nvSpPr>
          <p:cNvPr id="336" name="Shape 336"/>
          <p:cNvSpPr/>
          <p:nvPr/>
        </p:nvSpPr>
        <p:spPr>
          <a:xfrm>
            <a:off x="793124" y="559697"/>
            <a:ext cx="11418552" cy="745004"/>
          </a:xfrm>
          <a:prstGeom prst="roundRect">
            <a:avLst>
              <a:gd name="adj" fmla="val 25570"/>
            </a:avLst>
          </a:prstGeom>
          <a:solidFill>
            <a:srgbClr val="002060"/>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 xmlns:ma14="http://schemas.microsoft.com/office/mac/drawingml/2011/main" val="1"/>
            </a:ext>
          </a:extLst>
        </p:spPr>
        <p:txBody>
          <a:bodyPr lIns="45719" rIns="45719" anchor="ctr"/>
          <a:lstStyle>
            <a:lvl1pPr algn="ctr">
              <a:defRPr sz="4000" b="1">
                <a:solidFill>
                  <a:srgbClr val="FFFFFF"/>
                </a:solidFill>
              </a:defRPr>
            </a:lvl1pPr>
          </a:lstStyle>
          <a:p>
            <a:r>
              <a:rPr lang="ja-JP" altLang="en-US" dirty="0">
                <a:latin typeface="HG丸ｺﾞｼｯｸM-PRO" panose="020F0600000000000000" pitchFamily="50" charset="-128"/>
                <a:ea typeface="HG丸ｺﾞｼｯｸM-PRO" panose="020F0600000000000000" pitchFamily="50" charset="-128"/>
              </a:rPr>
              <a:t>グローバル奨学生（</a:t>
            </a:r>
            <a:r>
              <a:rPr lang="en-US" altLang="ja-JP" dirty="0">
                <a:latin typeface="HG丸ｺﾞｼｯｸM-PRO" panose="020F0600000000000000" pitchFamily="50" charset="-128"/>
                <a:ea typeface="HG丸ｺﾞｼｯｸM-PRO" panose="020F0600000000000000" pitchFamily="50" charset="-128"/>
              </a:rPr>
              <a:t>6</a:t>
            </a:r>
            <a:r>
              <a:rPr lang="ja-JP" altLang="en-US" dirty="0">
                <a:latin typeface="HG丸ｺﾞｼｯｸM-PRO" panose="020F0600000000000000" pitchFamily="50" charset="-128"/>
                <a:ea typeface="HG丸ｺﾞｼｯｸM-PRO" panose="020F0600000000000000" pitchFamily="50" charset="-128"/>
              </a:rPr>
              <a:t>重点分野）</a:t>
            </a:r>
            <a:endParaRPr lang="en-US" dirty="0">
              <a:latin typeface="HG丸ｺﾞｼｯｸM-PRO" panose="020F0600000000000000" pitchFamily="50" charset="-128"/>
              <a:ea typeface="HG丸ｺﾞｼｯｸM-PRO" panose="020F0600000000000000" pitchFamily="50" charset="-128"/>
            </a:endParaRPr>
          </a:p>
        </p:txBody>
      </p:sp>
      <p:pic>
        <p:nvPicPr>
          <p:cNvPr id="1026" name="Picture 2" descr="「国際ロータリー、6重点分野」の画像検索結果">
            <a:extLst>
              <a:ext uri="{FF2B5EF4-FFF2-40B4-BE49-F238E27FC236}">
                <a16:creationId xmlns:a16="http://schemas.microsoft.com/office/drawing/2014/main" id="{E3C9438C-C59F-4C31-AD48-EA81E6C804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173" y="1466826"/>
            <a:ext cx="8336756" cy="6370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705129"/>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 name="image6.png"/>
          <p:cNvPicPr>
            <a:picLocks noChangeAspect="1"/>
          </p:cNvPicPr>
          <p:nvPr/>
        </p:nvPicPr>
        <p:blipFill>
          <a:blip r:embed="rId3">
            <a:extLst/>
          </a:blip>
          <a:stretch>
            <a:fillRect/>
          </a:stretch>
        </p:blipFill>
        <p:spPr>
          <a:xfrm>
            <a:off x="852276" y="7912016"/>
            <a:ext cx="5157665" cy="1207114"/>
          </a:xfrm>
          <a:prstGeom prst="rect">
            <a:avLst/>
          </a:prstGeom>
          <a:ln w="12700">
            <a:miter lim="400000"/>
          </a:ln>
        </p:spPr>
      </p:pic>
      <p:sp>
        <p:nvSpPr>
          <p:cNvPr id="336" name="Shape 336"/>
          <p:cNvSpPr/>
          <p:nvPr/>
        </p:nvSpPr>
        <p:spPr>
          <a:xfrm>
            <a:off x="793124" y="559697"/>
            <a:ext cx="11418552" cy="745004"/>
          </a:xfrm>
          <a:prstGeom prst="roundRect">
            <a:avLst>
              <a:gd name="adj" fmla="val 25570"/>
            </a:avLst>
          </a:prstGeom>
          <a:solidFill>
            <a:srgbClr val="002060"/>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 xmlns:ma14="http://schemas.microsoft.com/office/mac/drawingml/2011/main" val="1"/>
            </a:ext>
          </a:extLst>
        </p:spPr>
        <p:txBody>
          <a:bodyPr lIns="45719" rIns="45719" anchor="ctr"/>
          <a:lstStyle>
            <a:lvl1pPr algn="ctr">
              <a:defRPr sz="4000" b="1">
                <a:solidFill>
                  <a:srgbClr val="FFFFFF"/>
                </a:solidFill>
              </a:defRPr>
            </a:lvl1pPr>
          </a:lstStyle>
          <a:p>
            <a:r>
              <a:rPr lang="en-US" altLang="ja-JP" dirty="0">
                <a:latin typeface="HG丸ｺﾞｼｯｸM-PRO" panose="020F0600000000000000" pitchFamily="50" charset="-128"/>
                <a:ea typeface="HG丸ｺﾞｼｯｸM-PRO" panose="020F0600000000000000" pitchFamily="50" charset="-128"/>
              </a:rPr>
              <a:t>RID2660</a:t>
            </a:r>
            <a:r>
              <a:rPr lang="ja-JP" altLang="en-US" dirty="0">
                <a:latin typeface="HG丸ｺﾞｼｯｸM-PRO" panose="020F0600000000000000" pitchFamily="50" charset="-128"/>
                <a:ea typeface="HG丸ｺﾞｼｯｸM-PRO" panose="020F0600000000000000" pitchFamily="50" charset="-128"/>
              </a:rPr>
              <a:t>のグローバル奨学生</a:t>
            </a:r>
            <a:endParaRPr lang="en-US" dirty="0">
              <a:latin typeface="HG丸ｺﾞｼｯｸM-PRO" panose="020F0600000000000000" pitchFamily="50" charset="-128"/>
              <a:ea typeface="HG丸ｺﾞｼｯｸM-PRO" panose="020F06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650444559"/>
              </p:ext>
            </p:extLst>
          </p:nvPr>
        </p:nvGraphicFramePr>
        <p:xfrm>
          <a:off x="190500" y="1910878"/>
          <a:ext cx="12623800" cy="5205323"/>
        </p:xfrm>
        <a:graphic>
          <a:graphicData uri="http://schemas.openxmlformats.org/drawingml/2006/table">
            <a:tbl>
              <a:tblPr firstRow="1" bandRow="1">
                <a:tableStyleId>{5940675A-B579-460E-94D1-54222C63F5DA}</a:tableStyleId>
              </a:tblPr>
              <a:tblGrid>
                <a:gridCol w="2280837">
                  <a:extLst>
                    <a:ext uri="{9D8B030D-6E8A-4147-A177-3AD203B41FA5}">
                      <a16:colId xmlns:a16="http://schemas.microsoft.com/office/drawing/2014/main" val="2081618367"/>
                    </a:ext>
                  </a:extLst>
                </a:gridCol>
                <a:gridCol w="3243663">
                  <a:extLst>
                    <a:ext uri="{9D8B030D-6E8A-4147-A177-3AD203B41FA5}">
                      <a16:colId xmlns:a16="http://schemas.microsoft.com/office/drawing/2014/main" val="3012448796"/>
                    </a:ext>
                  </a:extLst>
                </a:gridCol>
                <a:gridCol w="2743200">
                  <a:extLst>
                    <a:ext uri="{9D8B030D-6E8A-4147-A177-3AD203B41FA5}">
                      <a16:colId xmlns:a16="http://schemas.microsoft.com/office/drawing/2014/main" val="4257028681"/>
                    </a:ext>
                  </a:extLst>
                </a:gridCol>
                <a:gridCol w="4356100">
                  <a:extLst>
                    <a:ext uri="{9D8B030D-6E8A-4147-A177-3AD203B41FA5}">
                      <a16:colId xmlns:a16="http://schemas.microsoft.com/office/drawing/2014/main" val="4213333067"/>
                    </a:ext>
                  </a:extLst>
                </a:gridCol>
              </a:tblGrid>
              <a:tr h="1934474">
                <a:tc>
                  <a:txBody>
                    <a:bodyPr/>
                    <a:lstStyle/>
                    <a:p>
                      <a:pPr>
                        <a:lnSpc>
                          <a:spcPct val="150000"/>
                        </a:lnSpc>
                      </a:pPr>
                      <a:r>
                        <a:rPr kumimoji="1" lang="en-US" altLang="ja-JP" sz="2800" b="0" i="0" dirty="0">
                          <a:latin typeface="HG丸ｺﾞｼｯｸM-PRO" panose="020F0600000000000000" pitchFamily="50" charset="-128"/>
                          <a:ea typeface="HG丸ｺﾞｼｯｸM-PRO" panose="020F0600000000000000" pitchFamily="50" charset="-128"/>
                        </a:rPr>
                        <a:t>2013-14</a:t>
                      </a:r>
                      <a:endParaRPr kumimoji="1" lang="ja-JP" altLang="en-US" sz="2800" b="0" i="0" dirty="0">
                        <a:latin typeface="HG丸ｺﾞｼｯｸM-PRO" panose="020F0600000000000000" pitchFamily="50" charset="-128"/>
                        <a:ea typeface="HG丸ｺﾞｼｯｸM-PRO" panose="020F0600000000000000" pitchFamily="50" charset="-128"/>
                      </a:endParaRPr>
                    </a:p>
                  </a:txBody>
                  <a:tcPr anchor="ctr"/>
                </a:tc>
                <a:tc>
                  <a:txBody>
                    <a:bodyPr/>
                    <a:lstStyle/>
                    <a:p>
                      <a:pPr>
                        <a:lnSpc>
                          <a:spcPct val="150000"/>
                        </a:lnSpc>
                      </a:pPr>
                      <a:r>
                        <a:rPr kumimoji="1" lang="ja-JP" altLang="en-US" sz="2800" b="0" i="0" dirty="0">
                          <a:latin typeface="HG丸ｺﾞｼｯｸM-PRO" panose="020F0600000000000000" pitchFamily="50" charset="-128"/>
                          <a:ea typeface="HG丸ｺﾞｼｯｸM-PRO" panose="020F0600000000000000" pitchFamily="50" charset="-128"/>
                        </a:rPr>
                        <a:t>福田真由美</a:t>
                      </a:r>
                      <a:endParaRPr kumimoji="1" lang="en-US" altLang="ja-JP" sz="2800" b="0" i="0"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2800" b="0" i="0" dirty="0">
                          <a:latin typeface="HG丸ｺﾞｼｯｸM-PRO" panose="020F0600000000000000" pitchFamily="50" charset="-128"/>
                          <a:ea typeface="HG丸ｺﾞｼｯｸM-PRO" panose="020F0600000000000000" pitchFamily="50" charset="-128"/>
                        </a:rPr>
                        <a:t>宮尾 真梨子</a:t>
                      </a:r>
                      <a:endParaRPr kumimoji="1" lang="en-US" altLang="ja-JP" sz="2800" b="0" i="0"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2800" b="0" i="0" dirty="0">
                          <a:latin typeface="HG丸ｺﾞｼｯｸM-PRO" panose="020F0600000000000000" pitchFamily="50" charset="-128"/>
                          <a:ea typeface="HG丸ｺﾞｼｯｸM-PRO" panose="020F0600000000000000" pitchFamily="50" charset="-128"/>
                        </a:rPr>
                        <a:t>西山 彩</a:t>
                      </a:r>
                    </a:p>
                  </a:txBody>
                  <a:tcPr anchor="ctr"/>
                </a:tc>
                <a:tc>
                  <a:txBody>
                    <a:bodyPr/>
                    <a:lstStyle/>
                    <a:p>
                      <a:pPr algn="ctr">
                        <a:lnSpc>
                          <a:spcPct val="150000"/>
                        </a:lnSpc>
                      </a:pPr>
                      <a:r>
                        <a:rPr kumimoji="1" lang="ja-JP" altLang="en-US" sz="2800" b="0" i="0" dirty="0">
                          <a:latin typeface="HG丸ｺﾞｼｯｸM-PRO" panose="020F0600000000000000" pitchFamily="50" charset="-128"/>
                          <a:ea typeface="HG丸ｺﾞｼｯｸM-PRO" panose="020F0600000000000000" pitchFamily="50" charset="-128"/>
                        </a:rPr>
                        <a:t>米国</a:t>
                      </a:r>
                      <a:endParaRPr kumimoji="1" lang="en-US" altLang="ja-JP" sz="2800" b="0" i="0" dirty="0">
                        <a:latin typeface="HG丸ｺﾞｼｯｸM-PRO" panose="020F0600000000000000" pitchFamily="50" charset="-128"/>
                        <a:ea typeface="HG丸ｺﾞｼｯｸM-PRO" panose="020F0600000000000000" pitchFamily="50" charset="-128"/>
                      </a:endParaRPr>
                    </a:p>
                    <a:p>
                      <a:pPr algn="ctr">
                        <a:lnSpc>
                          <a:spcPct val="150000"/>
                        </a:lnSpc>
                      </a:pPr>
                      <a:r>
                        <a:rPr kumimoji="1" lang="ja-JP" altLang="en-US" sz="2800" b="0" i="0" dirty="0">
                          <a:latin typeface="HG丸ｺﾞｼｯｸM-PRO" panose="020F0600000000000000" pitchFamily="50" charset="-128"/>
                          <a:ea typeface="HG丸ｺﾞｼｯｸM-PRO" panose="020F0600000000000000" pitchFamily="50" charset="-128"/>
                        </a:rPr>
                        <a:t>米国</a:t>
                      </a:r>
                      <a:endParaRPr kumimoji="1" lang="en-US" altLang="ja-JP" sz="2800" b="0" i="0" dirty="0">
                        <a:latin typeface="HG丸ｺﾞｼｯｸM-PRO" panose="020F0600000000000000" pitchFamily="50" charset="-128"/>
                        <a:ea typeface="HG丸ｺﾞｼｯｸM-PRO" panose="020F0600000000000000" pitchFamily="50" charset="-128"/>
                      </a:endParaRPr>
                    </a:p>
                    <a:p>
                      <a:pPr algn="ctr">
                        <a:lnSpc>
                          <a:spcPct val="150000"/>
                        </a:lnSpc>
                      </a:pPr>
                      <a:r>
                        <a:rPr kumimoji="1" lang="ja-JP" altLang="en-US" sz="2800" b="0" i="0" dirty="0">
                          <a:latin typeface="HG丸ｺﾞｼｯｸM-PRO" panose="020F0600000000000000" pitchFamily="50" charset="-128"/>
                          <a:ea typeface="HG丸ｺﾞｼｯｸM-PRO" panose="020F0600000000000000" pitchFamily="50" charset="-128"/>
                        </a:rPr>
                        <a:t>カナダ</a:t>
                      </a:r>
                    </a:p>
                  </a:txBody>
                  <a:tcPr anchor="ctr"/>
                </a:tc>
                <a:tc>
                  <a:txBody>
                    <a:bodyPr/>
                    <a:lstStyle/>
                    <a:p>
                      <a:pPr>
                        <a:lnSpc>
                          <a:spcPct val="150000"/>
                        </a:lnSpc>
                      </a:pPr>
                      <a:r>
                        <a:rPr kumimoji="1" lang="ja-JP" altLang="en-US" sz="2800" b="0" i="0" dirty="0">
                          <a:latin typeface="HG丸ｺﾞｼｯｸM-PRO" panose="020F0600000000000000" pitchFamily="50" charset="-128"/>
                          <a:ea typeface="HG丸ｺﾞｼｯｸM-PRO" panose="020F0600000000000000" pitchFamily="50" charset="-128"/>
                        </a:rPr>
                        <a:t>疾病治療と予防</a:t>
                      </a:r>
                      <a:endParaRPr kumimoji="1" lang="en-US" altLang="ja-JP" sz="2800" b="0" i="0"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2800" b="0" i="0" dirty="0">
                          <a:latin typeface="HG丸ｺﾞｼｯｸM-PRO" panose="020F0600000000000000" pitchFamily="50" charset="-128"/>
                          <a:ea typeface="HG丸ｺﾞｼｯｸM-PRO" panose="020F0600000000000000" pitchFamily="50" charset="-128"/>
                        </a:rPr>
                        <a:t>平和と紛争予防／解決</a:t>
                      </a:r>
                      <a:endParaRPr kumimoji="1" lang="en-US" altLang="ja-JP" sz="2800" b="0" i="0"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2800" b="0" i="0" dirty="0">
                          <a:latin typeface="HG丸ｺﾞｼｯｸM-PRO" panose="020F0600000000000000" pitchFamily="50" charset="-128"/>
                          <a:ea typeface="HG丸ｺﾞｼｯｸM-PRO" panose="020F0600000000000000" pitchFamily="50" charset="-128"/>
                        </a:rPr>
                        <a:t>基本的教育と識字率向上</a:t>
                      </a:r>
                      <a:endParaRPr kumimoji="1" lang="en-US" altLang="ja-JP" sz="2800" b="0" i="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1353950902"/>
                  </a:ext>
                </a:extLst>
              </a:tr>
              <a:tr h="1336375">
                <a:tc>
                  <a:txBody>
                    <a:bodyPr/>
                    <a:lstStyle/>
                    <a:p>
                      <a:pPr>
                        <a:lnSpc>
                          <a:spcPct val="150000"/>
                        </a:lnSpc>
                      </a:pPr>
                      <a:r>
                        <a:rPr kumimoji="1" lang="en-US" altLang="ja-JP" sz="2800" b="0" i="0" dirty="0">
                          <a:latin typeface="HG丸ｺﾞｼｯｸM-PRO" panose="020F0600000000000000" pitchFamily="50" charset="-128"/>
                          <a:ea typeface="HG丸ｺﾞｼｯｸM-PRO" panose="020F0600000000000000" pitchFamily="50" charset="-128"/>
                        </a:rPr>
                        <a:t>2014-15</a:t>
                      </a:r>
                      <a:endParaRPr kumimoji="1" lang="ja-JP" altLang="en-US" sz="2800" b="0" i="0" dirty="0">
                        <a:latin typeface="HG丸ｺﾞｼｯｸM-PRO" panose="020F0600000000000000" pitchFamily="50" charset="-128"/>
                        <a:ea typeface="HG丸ｺﾞｼｯｸM-PRO" panose="020F0600000000000000" pitchFamily="50" charset="-128"/>
                      </a:endParaRPr>
                    </a:p>
                  </a:txBody>
                  <a:tcPr anchor="ctr"/>
                </a:tc>
                <a:tc>
                  <a:txBody>
                    <a:bodyPr/>
                    <a:lstStyle/>
                    <a:p>
                      <a:pPr>
                        <a:lnSpc>
                          <a:spcPct val="150000"/>
                        </a:lnSpc>
                      </a:pPr>
                      <a:r>
                        <a:rPr kumimoji="1" lang="ja-JP" altLang="en-US" sz="2800" b="0" i="0" dirty="0">
                          <a:latin typeface="HG丸ｺﾞｼｯｸM-PRO" panose="020F0600000000000000" pitchFamily="50" charset="-128"/>
                          <a:ea typeface="HG丸ｺﾞｼｯｸM-PRO" panose="020F0600000000000000" pitchFamily="50" charset="-128"/>
                        </a:rPr>
                        <a:t>清原 宏之</a:t>
                      </a:r>
                    </a:p>
                  </a:txBody>
                  <a:tcPr anchor="ctr"/>
                </a:tc>
                <a:tc>
                  <a:txBody>
                    <a:bodyPr/>
                    <a:lstStyle/>
                    <a:p>
                      <a:pPr algn="ctr">
                        <a:lnSpc>
                          <a:spcPct val="150000"/>
                        </a:lnSpc>
                      </a:pPr>
                      <a:r>
                        <a:rPr kumimoji="1" lang="ja-JP" altLang="en-US" sz="2800" b="0" i="0" dirty="0">
                          <a:latin typeface="HG丸ｺﾞｼｯｸM-PRO" panose="020F0600000000000000" pitchFamily="50" charset="-128"/>
                          <a:ea typeface="HG丸ｺﾞｼｯｸM-PRO" panose="020F0600000000000000" pitchFamily="50" charset="-128"/>
                        </a:rPr>
                        <a:t>オーストラリア</a:t>
                      </a:r>
                    </a:p>
                  </a:txBody>
                  <a:tcPr anchor="ctr"/>
                </a:tc>
                <a:tc>
                  <a:txBody>
                    <a:bodyPr/>
                    <a:lstStyle/>
                    <a:p>
                      <a:pPr>
                        <a:lnSpc>
                          <a:spcPct val="150000"/>
                        </a:lnSpc>
                      </a:pPr>
                      <a:r>
                        <a:rPr kumimoji="1" lang="ja-JP" altLang="en-US" sz="2800" b="0" i="0" dirty="0">
                          <a:latin typeface="HG丸ｺﾞｼｯｸM-PRO" panose="020F0600000000000000" pitchFamily="50" charset="-128"/>
                          <a:ea typeface="HG丸ｺﾞｼｯｸM-PRO" panose="020F0600000000000000" pitchFamily="50" charset="-128"/>
                        </a:rPr>
                        <a:t>疾病治療と予防</a:t>
                      </a:r>
                      <a:endParaRPr kumimoji="1" lang="en-US" altLang="ja-JP" sz="2800" b="0" i="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1436948049"/>
                  </a:ext>
                </a:extLst>
              </a:tr>
              <a:tr h="1934474">
                <a:tc>
                  <a:txBody>
                    <a:bodyPr/>
                    <a:lstStyle/>
                    <a:p>
                      <a:pPr>
                        <a:lnSpc>
                          <a:spcPct val="150000"/>
                        </a:lnSpc>
                      </a:pPr>
                      <a:r>
                        <a:rPr kumimoji="1" lang="en-US" altLang="ja-JP" sz="2800" b="0" i="0" dirty="0">
                          <a:latin typeface="HG丸ｺﾞｼｯｸM-PRO" panose="020F0600000000000000" pitchFamily="50" charset="-128"/>
                          <a:ea typeface="HG丸ｺﾞｼｯｸM-PRO" panose="020F0600000000000000" pitchFamily="50" charset="-128"/>
                        </a:rPr>
                        <a:t>2016-17</a:t>
                      </a:r>
                      <a:endParaRPr kumimoji="1" lang="ja-JP" altLang="en-US" sz="2800" b="0" i="0" dirty="0">
                        <a:latin typeface="HG丸ｺﾞｼｯｸM-PRO" panose="020F0600000000000000" pitchFamily="50" charset="-128"/>
                        <a:ea typeface="HG丸ｺﾞｼｯｸM-PRO" panose="020F0600000000000000" pitchFamily="50" charset="-128"/>
                      </a:endParaRPr>
                    </a:p>
                  </a:txBody>
                  <a:tcPr anchor="ctr"/>
                </a:tc>
                <a:tc>
                  <a:txBody>
                    <a:bodyPr/>
                    <a:lstStyle/>
                    <a:p>
                      <a:pPr>
                        <a:lnSpc>
                          <a:spcPct val="150000"/>
                        </a:lnSpc>
                      </a:pPr>
                      <a:r>
                        <a:rPr kumimoji="1" lang="ja-JP" altLang="en-US" sz="2800" b="0" i="0" dirty="0">
                          <a:latin typeface="HG丸ｺﾞｼｯｸM-PRO" panose="020F0600000000000000" pitchFamily="50" charset="-128"/>
                          <a:ea typeface="HG丸ｺﾞｼｯｸM-PRO" panose="020F0600000000000000" pitchFamily="50" charset="-128"/>
                        </a:rPr>
                        <a:t>大森 千尋</a:t>
                      </a:r>
                      <a:endParaRPr kumimoji="1" lang="en-US" altLang="ja-JP" sz="2800" b="0" i="0"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2800" b="0" i="0" dirty="0">
                          <a:latin typeface="HG丸ｺﾞｼｯｸM-PRO" panose="020F0600000000000000" pitchFamily="50" charset="-128"/>
                          <a:ea typeface="HG丸ｺﾞｼｯｸM-PRO" panose="020F0600000000000000" pitchFamily="50" charset="-128"/>
                        </a:rPr>
                        <a:t>バッティー亜夢斗</a:t>
                      </a:r>
                      <a:endParaRPr kumimoji="1" lang="en-US" altLang="ja-JP" sz="2800" b="0" i="0"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2800" b="0" i="0" dirty="0">
                          <a:latin typeface="HG丸ｺﾞｼｯｸM-PRO" panose="020F0600000000000000" pitchFamily="50" charset="-128"/>
                          <a:ea typeface="HG丸ｺﾞｼｯｸM-PRO" panose="020F0600000000000000" pitchFamily="50" charset="-128"/>
                        </a:rPr>
                        <a:t>渡辺 栞</a:t>
                      </a:r>
                      <a:endParaRPr kumimoji="1" lang="en-US" altLang="ja-JP" sz="2800" b="0" i="0" dirty="0">
                        <a:latin typeface="HG丸ｺﾞｼｯｸM-PRO" panose="020F0600000000000000" pitchFamily="50" charset="-128"/>
                        <a:ea typeface="HG丸ｺﾞｼｯｸM-PRO" panose="020F0600000000000000" pitchFamily="50" charset="-128"/>
                      </a:endParaRPr>
                    </a:p>
                  </a:txBody>
                  <a:tcPr/>
                </a:tc>
                <a:tc>
                  <a:txBody>
                    <a:bodyPr/>
                    <a:lstStyle/>
                    <a:p>
                      <a:pPr algn="ctr">
                        <a:lnSpc>
                          <a:spcPct val="150000"/>
                        </a:lnSpc>
                      </a:pPr>
                      <a:r>
                        <a:rPr kumimoji="1" lang="ja-JP" altLang="en-US" sz="2800" b="0" i="0" dirty="0">
                          <a:latin typeface="HG丸ｺﾞｼｯｸM-PRO" panose="020F0600000000000000" pitchFamily="50" charset="-128"/>
                          <a:ea typeface="HG丸ｺﾞｼｯｸM-PRO" panose="020F0600000000000000" pitchFamily="50" charset="-128"/>
                        </a:rPr>
                        <a:t>英国</a:t>
                      </a:r>
                      <a:endParaRPr kumimoji="1" lang="en-US" altLang="ja-JP" sz="2800" b="0" i="0" dirty="0">
                        <a:latin typeface="HG丸ｺﾞｼｯｸM-PRO" panose="020F0600000000000000" pitchFamily="50" charset="-128"/>
                        <a:ea typeface="HG丸ｺﾞｼｯｸM-PRO" panose="020F0600000000000000" pitchFamily="50" charset="-128"/>
                      </a:endParaRPr>
                    </a:p>
                    <a:p>
                      <a:pPr algn="ctr">
                        <a:lnSpc>
                          <a:spcPct val="150000"/>
                        </a:lnSpc>
                      </a:pPr>
                      <a:r>
                        <a:rPr kumimoji="1" lang="ja-JP" altLang="en-US" sz="2800" b="0" i="0" dirty="0">
                          <a:latin typeface="HG丸ｺﾞｼｯｸM-PRO" panose="020F0600000000000000" pitchFamily="50" charset="-128"/>
                          <a:ea typeface="HG丸ｺﾞｼｯｸM-PRO" panose="020F0600000000000000" pitchFamily="50" charset="-128"/>
                        </a:rPr>
                        <a:t>英国</a:t>
                      </a:r>
                      <a:endParaRPr kumimoji="1" lang="en-US" altLang="ja-JP" sz="2800" b="0" i="0" dirty="0">
                        <a:latin typeface="HG丸ｺﾞｼｯｸM-PRO" panose="020F0600000000000000" pitchFamily="50" charset="-128"/>
                        <a:ea typeface="HG丸ｺﾞｼｯｸM-PRO" panose="020F0600000000000000" pitchFamily="50" charset="-128"/>
                      </a:endParaRPr>
                    </a:p>
                    <a:p>
                      <a:pPr algn="ctr">
                        <a:lnSpc>
                          <a:spcPct val="150000"/>
                        </a:lnSpc>
                      </a:pPr>
                      <a:r>
                        <a:rPr kumimoji="1" lang="ja-JP" altLang="en-US" sz="2800" b="0" i="0" dirty="0">
                          <a:latin typeface="HG丸ｺﾞｼｯｸM-PRO" panose="020F0600000000000000" pitchFamily="50" charset="-128"/>
                          <a:ea typeface="HG丸ｺﾞｼｯｸM-PRO" panose="020F0600000000000000" pitchFamily="50" charset="-128"/>
                        </a:rPr>
                        <a:t>英国</a:t>
                      </a:r>
                      <a:endParaRPr kumimoji="1" lang="en-US" altLang="ja-JP" sz="2800" b="0" i="0" dirty="0">
                        <a:latin typeface="HG丸ｺﾞｼｯｸM-PRO" panose="020F0600000000000000" pitchFamily="50" charset="-128"/>
                        <a:ea typeface="HG丸ｺﾞｼｯｸM-PRO" panose="020F0600000000000000" pitchFamily="50" charset="-128"/>
                      </a:endParaRPr>
                    </a:p>
                  </a:txBody>
                  <a:tcPr/>
                </a:tc>
                <a:tc>
                  <a:txBody>
                    <a:bodyPr/>
                    <a:lstStyle/>
                    <a:p>
                      <a:pPr>
                        <a:lnSpc>
                          <a:spcPct val="150000"/>
                        </a:lnSpc>
                      </a:pPr>
                      <a:r>
                        <a:rPr kumimoji="1" lang="ja-JP" altLang="en-US" sz="2800" b="0" i="0" dirty="0">
                          <a:latin typeface="HG丸ｺﾞｼｯｸM-PRO" panose="020F0600000000000000" pitchFamily="50" charset="-128"/>
                          <a:ea typeface="HG丸ｺﾞｼｯｸM-PRO" panose="020F0600000000000000" pitchFamily="50" charset="-128"/>
                        </a:rPr>
                        <a:t>母子の健康</a:t>
                      </a:r>
                      <a:endParaRPr kumimoji="1" lang="en-US" altLang="ja-JP" sz="2800" b="0" i="0"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2800" b="0" i="0" dirty="0">
                          <a:latin typeface="HG丸ｺﾞｼｯｸM-PRO" panose="020F0600000000000000" pitchFamily="50" charset="-128"/>
                          <a:ea typeface="HG丸ｺﾞｼｯｸM-PRO" panose="020F0600000000000000" pitchFamily="50" charset="-128"/>
                        </a:rPr>
                        <a:t>平和と紛争予防／解決</a:t>
                      </a:r>
                      <a:endParaRPr kumimoji="1" lang="en-US" altLang="ja-JP" sz="2800" b="0" i="0"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2800" b="0" i="0" dirty="0">
                          <a:latin typeface="HG丸ｺﾞｼｯｸM-PRO" panose="020F0600000000000000" pitchFamily="50" charset="-128"/>
                          <a:ea typeface="HG丸ｺﾞｼｯｸM-PRO" panose="020F0600000000000000" pitchFamily="50" charset="-128"/>
                        </a:rPr>
                        <a:t>平和と紛争予防／解決</a:t>
                      </a:r>
                    </a:p>
                  </a:txBody>
                  <a:tcPr/>
                </a:tc>
                <a:extLst>
                  <a:ext uri="{0D108BD9-81ED-4DB2-BD59-A6C34878D82A}">
                    <a16:rowId xmlns:a16="http://schemas.microsoft.com/office/drawing/2014/main" val="1713153886"/>
                  </a:ext>
                </a:extLst>
              </a:tr>
            </a:tbl>
          </a:graphicData>
        </a:graphic>
      </p:graphicFrame>
      <p:pic>
        <p:nvPicPr>
          <p:cNvPr id="6" name="図 5" descr="人, スーツ, 衣類, 男性 が含まれている画像&#10;&#10;非常に高い精度で生成された説明">
            <a:extLst>
              <a:ext uri="{FF2B5EF4-FFF2-40B4-BE49-F238E27FC236}">
                <a16:creationId xmlns:a16="http://schemas.microsoft.com/office/drawing/2014/main" id="{B83CC279-3E5F-4AB7-BF58-5D205DF03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8296" y="1910878"/>
            <a:ext cx="8168208" cy="6121164"/>
          </a:xfrm>
          <a:prstGeom prst="rect">
            <a:avLst/>
          </a:prstGeom>
        </p:spPr>
      </p:pic>
    </p:spTree>
    <p:extLst>
      <p:ext uri="{BB962C8B-B14F-4D97-AF65-F5344CB8AC3E}">
        <p14:creationId xmlns:p14="http://schemas.microsoft.com/office/powerpoint/2010/main" val="2227898684"/>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 name="image6.png"/>
          <p:cNvPicPr>
            <a:picLocks noChangeAspect="1"/>
          </p:cNvPicPr>
          <p:nvPr/>
        </p:nvPicPr>
        <p:blipFill>
          <a:blip r:embed="rId3">
            <a:extLst/>
          </a:blip>
          <a:stretch>
            <a:fillRect/>
          </a:stretch>
        </p:blipFill>
        <p:spPr>
          <a:xfrm>
            <a:off x="852276" y="7912016"/>
            <a:ext cx="5157665" cy="1207114"/>
          </a:xfrm>
          <a:prstGeom prst="rect">
            <a:avLst/>
          </a:prstGeom>
          <a:ln w="12700">
            <a:miter lim="400000"/>
          </a:ln>
        </p:spPr>
      </p:pic>
      <p:sp>
        <p:nvSpPr>
          <p:cNvPr id="336" name="Shape 336"/>
          <p:cNvSpPr/>
          <p:nvPr/>
        </p:nvSpPr>
        <p:spPr>
          <a:xfrm>
            <a:off x="793124" y="559697"/>
            <a:ext cx="11418552" cy="745004"/>
          </a:xfrm>
          <a:prstGeom prst="roundRect">
            <a:avLst>
              <a:gd name="adj" fmla="val 25570"/>
            </a:avLst>
          </a:prstGeom>
          <a:solidFill>
            <a:srgbClr val="002060"/>
          </a:solidFill>
          <a:ln w="15875">
            <a:solidFill>
              <a:srgbClr val="002060"/>
            </a:solidFill>
            <a:bevel/>
          </a:ln>
          <a:effectLst>
            <a:outerShdw blurRad="50800" dist="25400" dir="5400000" rotWithShape="0">
              <a:srgbClr val="000000">
                <a:alpha val="28000"/>
              </a:srgbClr>
            </a:outerShdw>
          </a:effectLst>
          <a:extLst>
            <a:ext uri="{C572A759-6A51-4108-AA02-DFA0A04FC94B}">
              <ma14:wrappingTextBoxFlag xmlns="" xmlns:ma14="http://schemas.microsoft.com/office/mac/drawingml/2011/main" val="1"/>
            </a:ext>
          </a:extLst>
        </p:spPr>
        <p:txBody>
          <a:bodyPr lIns="45719" rIns="45719" anchor="ctr"/>
          <a:lstStyle>
            <a:lvl1pPr algn="ctr">
              <a:defRPr sz="4000" b="1">
                <a:solidFill>
                  <a:srgbClr val="FFFFFF"/>
                </a:solidFill>
              </a:defRPr>
            </a:lvl1pPr>
          </a:lstStyle>
          <a:p>
            <a:r>
              <a:rPr lang="ja-JP" altLang="en-US" dirty="0">
                <a:latin typeface="HG丸ｺﾞｼｯｸM-PRO" panose="020F0600000000000000" pitchFamily="50" charset="-128"/>
                <a:ea typeface="HG丸ｺﾞｼｯｸM-PRO" panose="020F0600000000000000" pitchFamily="50" charset="-128"/>
              </a:rPr>
              <a:t>グローバル奨学生と米山奨学生</a:t>
            </a:r>
            <a:endParaRPr lang="en-US" dirty="0">
              <a:latin typeface="HG丸ｺﾞｼｯｸM-PRO" panose="020F0600000000000000" pitchFamily="50" charset="-128"/>
              <a:ea typeface="HG丸ｺﾞｼｯｸM-PRO" panose="020F0600000000000000" pitchFamily="50" charset="-128"/>
            </a:endParaRPr>
          </a:p>
        </p:txBody>
      </p:sp>
      <p:graphicFrame>
        <p:nvGraphicFramePr>
          <p:cNvPr id="3" name="表 2">
            <a:extLst>
              <a:ext uri="{FF2B5EF4-FFF2-40B4-BE49-F238E27FC236}">
                <a16:creationId xmlns:a16="http://schemas.microsoft.com/office/drawing/2014/main" id="{D0438107-7CA9-4695-9F68-FBED5F89D36B}"/>
              </a:ext>
            </a:extLst>
          </p:cNvPr>
          <p:cNvGraphicFramePr>
            <a:graphicFrameLocks noGrp="1"/>
          </p:cNvGraphicFramePr>
          <p:nvPr>
            <p:extLst>
              <p:ext uri="{D42A27DB-BD31-4B8C-83A1-F6EECF244321}">
                <p14:modId xmlns:p14="http://schemas.microsoft.com/office/powerpoint/2010/main" val="2775874186"/>
              </p:ext>
            </p:extLst>
          </p:nvPr>
        </p:nvGraphicFramePr>
        <p:xfrm>
          <a:off x="403678" y="1620175"/>
          <a:ext cx="12197444" cy="6376415"/>
        </p:xfrm>
        <a:graphic>
          <a:graphicData uri="http://schemas.openxmlformats.org/drawingml/2006/table">
            <a:tbl>
              <a:tblPr firstRow="1" bandRow="1">
                <a:tableStyleId>{5940675A-B579-460E-94D1-54222C63F5DA}</a:tableStyleId>
              </a:tblPr>
              <a:tblGrid>
                <a:gridCol w="1894114">
                  <a:extLst>
                    <a:ext uri="{9D8B030D-6E8A-4147-A177-3AD203B41FA5}">
                      <a16:colId xmlns:a16="http://schemas.microsoft.com/office/drawing/2014/main" val="3789168931"/>
                    </a:ext>
                  </a:extLst>
                </a:gridCol>
                <a:gridCol w="5127171">
                  <a:extLst>
                    <a:ext uri="{9D8B030D-6E8A-4147-A177-3AD203B41FA5}">
                      <a16:colId xmlns:a16="http://schemas.microsoft.com/office/drawing/2014/main" val="2629212401"/>
                    </a:ext>
                  </a:extLst>
                </a:gridCol>
                <a:gridCol w="5176159">
                  <a:extLst>
                    <a:ext uri="{9D8B030D-6E8A-4147-A177-3AD203B41FA5}">
                      <a16:colId xmlns:a16="http://schemas.microsoft.com/office/drawing/2014/main" val="2500525098"/>
                    </a:ext>
                  </a:extLst>
                </a:gridCol>
              </a:tblGrid>
              <a:tr h="494647">
                <a:tc>
                  <a:txBody>
                    <a:bodyPr/>
                    <a:lstStyle/>
                    <a:p>
                      <a:pPr>
                        <a:lnSpc>
                          <a:spcPct val="150000"/>
                        </a:lnSpc>
                      </a:pPr>
                      <a:endParaRPr kumimoji="1" lang="ja-JP" altLang="en-US" sz="2800" dirty="0">
                        <a:latin typeface="HG丸ｺﾞｼｯｸM-PRO" panose="020F0600000000000000" pitchFamily="50" charset="-128"/>
                        <a:ea typeface="HG丸ｺﾞｼｯｸM-PRO" panose="020F0600000000000000" pitchFamily="50" charset="-128"/>
                      </a:endParaRPr>
                    </a:p>
                  </a:txBody>
                  <a:tcPr/>
                </a:tc>
                <a:tc>
                  <a:txBody>
                    <a:bodyPr/>
                    <a:lstStyle/>
                    <a:p>
                      <a:pPr algn="ctr">
                        <a:lnSpc>
                          <a:spcPct val="150000"/>
                        </a:lnSpc>
                      </a:pPr>
                      <a:r>
                        <a:rPr kumimoji="1" lang="ja-JP" altLang="en-US" sz="2800" b="1" dirty="0">
                          <a:latin typeface="HG丸ｺﾞｼｯｸM-PRO" panose="020F0600000000000000" pitchFamily="50" charset="-128"/>
                          <a:ea typeface="HG丸ｺﾞｼｯｸM-PRO" panose="020F0600000000000000" pitchFamily="50" charset="-128"/>
                        </a:rPr>
                        <a:t>米山奨学生</a:t>
                      </a:r>
                    </a:p>
                  </a:txBody>
                  <a:tcPr anchor="ctr"/>
                </a:tc>
                <a:tc>
                  <a:txBody>
                    <a:bodyPr/>
                    <a:lstStyle/>
                    <a:p>
                      <a:pPr algn="ctr">
                        <a:lnSpc>
                          <a:spcPct val="150000"/>
                        </a:lnSpc>
                      </a:pPr>
                      <a:r>
                        <a:rPr kumimoji="1" lang="ja-JP" altLang="en-US" sz="2800" b="1" dirty="0">
                          <a:latin typeface="HG丸ｺﾞｼｯｸM-PRO" panose="020F0600000000000000" pitchFamily="50" charset="-128"/>
                          <a:ea typeface="HG丸ｺﾞｼｯｸM-PRO" panose="020F0600000000000000" pitchFamily="50" charset="-128"/>
                        </a:rPr>
                        <a:t>グローバル奨学生</a:t>
                      </a:r>
                    </a:p>
                  </a:txBody>
                  <a:tcPr anchor="ctr">
                    <a:solidFill>
                      <a:schemeClr val="accent2">
                        <a:lumMod val="20000"/>
                        <a:lumOff val="80000"/>
                      </a:schemeClr>
                    </a:solidFill>
                  </a:tcPr>
                </a:tc>
                <a:extLst>
                  <a:ext uri="{0D108BD9-81ED-4DB2-BD59-A6C34878D82A}">
                    <a16:rowId xmlns:a16="http://schemas.microsoft.com/office/drawing/2014/main" val="427113590"/>
                  </a:ext>
                </a:extLst>
              </a:tr>
              <a:tr h="1530095">
                <a:tc>
                  <a:txBody>
                    <a:bodyPr/>
                    <a:lstStyle/>
                    <a:p>
                      <a:pPr algn="ctr">
                        <a:lnSpc>
                          <a:spcPct val="150000"/>
                        </a:lnSpc>
                      </a:pPr>
                      <a:r>
                        <a:rPr kumimoji="1" lang="ja-JP" altLang="en-US" sz="2800" dirty="0">
                          <a:latin typeface="HG丸ｺﾞｼｯｸM-PRO" panose="020F0600000000000000" pitchFamily="50" charset="-128"/>
                          <a:ea typeface="HG丸ｺﾞｼｯｸM-PRO" panose="020F0600000000000000" pitchFamily="50" charset="-128"/>
                        </a:rPr>
                        <a:t>受給者</a:t>
                      </a:r>
                    </a:p>
                  </a:txBody>
                  <a:tcPr anchor="ctr"/>
                </a:tc>
                <a:tc>
                  <a:txBody>
                    <a:bodyPr/>
                    <a:lstStyle/>
                    <a:p>
                      <a:pPr algn="ctr">
                        <a:lnSpc>
                          <a:spcPct val="150000"/>
                        </a:lnSpc>
                      </a:pPr>
                      <a:r>
                        <a:rPr kumimoji="1" lang="ja-JP" altLang="en-US" sz="2800" dirty="0">
                          <a:latin typeface="HG丸ｺﾞｼｯｸM-PRO" panose="020F0600000000000000" pitchFamily="50" charset="-128"/>
                          <a:ea typeface="HG丸ｺﾞｼｯｸM-PRO" panose="020F0600000000000000" pitchFamily="50" charset="-128"/>
                        </a:rPr>
                        <a:t>外国人留学生</a:t>
                      </a:r>
                    </a:p>
                  </a:txBody>
                  <a:tcPr anchor="ctr"/>
                </a:tc>
                <a:tc>
                  <a:txBody>
                    <a:bodyPr/>
                    <a:lstStyle/>
                    <a:p>
                      <a:pPr algn="ctr">
                        <a:lnSpc>
                          <a:spcPct val="150000"/>
                        </a:lnSpc>
                      </a:pPr>
                      <a:r>
                        <a:rPr kumimoji="1" lang="ja-JP" altLang="en-US" sz="2800" dirty="0">
                          <a:latin typeface="HG丸ｺﾞｼｯｸM-PRO" panose="020F0600000000000000" pitchFamily="50" charset="-128"/>
                          <a:ea typeface="HG丸ｺﾞｼｯｸM-PRO" panose="020F0600000000000000" pitchFamily="50" charset="-128"/>
                        </a:rPr>
                        <a:t>日本国籍（永住権）</a:t>
                      </a:r>
                    </a:p>
                  </a:txBody>
                  <a:tcPr anchor="ctr">
                    <a:solidFill>
                      <a:schemeClr val="accent2">
                        <a:lumMod val="20000"/>
                        <a:lumOff val="80000"/>
                      </a:schemeClr>
                    </a:solidFill>
                  </a:tcPr>
                </a:tc>
                <a:extLst>
                  <a:ext uri="{0D108BD9-81ED-4DB2-BD59-A6C34878D82A}">
                    <a16:rowId xmlns:a16="http://schemas.microsoft.com/office/drawing/2014/main" val="4062243320"/>
                  </a:ext>
                </a:extLst>
              </a:tr>
              <a:tr h="494647">
                <a:tc>
                  <a:txBody>
                    <a:bodyPr/>
                    <a:lstStyle/>
                    <a:p>
                      <a:pPr algn="ctr">
                        <a:lnSpc>
                          <a:spcPct val="150000"/>
                        </a:lnSpc>
                      </a:pPr>
                      <a:r>
                        <a:rPr kumimoji="1" lang="ja-JP" altLang="en-US" sz="2800" dirty="0">
                          <a:latin typeface="HG丸ｺﾞｼｯｸM-PRO" panose="020F0600000000000000" pitchFamily="50" charset="-128"/>
                          <a:ea typeface="HG丸ｺﾞｼｯｸM-PRO" panose="020F0600000000000000" pitchFamily="50" charset="-128"/>
                        </a:rPr>
                        <a:t>奨学金</a:t>
                      </a:r>
                    </a:p>
                  </a:txBody>
                  <a:tcPr anchor="ctr"/>
                </a:tc>
                <a:tc>
                  <a:txBody>
                    <a:bodyPr/>
                    <a:lstStyle/>
                    <a:p>
                      <a:pPr algn="ctr">
                        <a:lnSpc>
                          <a:spcPct val="150000"/>
                        </a:lnSpc>
                      </a:pPr>
                      <a:r>
                        <a:rPr kumimoji="1" lang="en-US" altLang="ja-JP" sz="2800" dirty="0">
                          <a:latin typeface="HG丸ｺﾞｼｯｸM-PRO" panose="020F0600000000000000" pitchFamily="50" charset="-128"/>
                          <a:ea typeface="HG丸ｺﾞｼｯｸM-PRO" panose="020F0600000000000000" pitchFamily="50" charset="-128"/>
                        </a:rPr>
                        <a:t>120</a:t>
                      </a:r>
                      <a:r>
                        <a:rPr kumimoji="1" lang="zh-TW" altLang="en-US" sz="2800" dirty="0">
                          <a:latin typeface="HG丸ｺﾞｼｯｸM-PRO" panose="020F0600000000000000" pitchFamily="50" charset="-128"/>
                          <a:ea typeface="HG丸ｺﾞｼｯｸM-PRO" panose="020F0600000000000000" pitchFamily="50" charset="-128"/>
                        </a:rPr>
                        <a:t>～</a:t>
                      </a:r>
                      <a:r>
                        <a:rPr kumimoji="1" lang="en-US" altLang="ja-JP" sz="2800" dirty="0">
                          <a:latin typeface="HG丸ｺﾞｼｯｸM-PRO" panose="020F0600000000000000" pitchFamily="50" charset="-128"/>
                          <a:ea typeface="HG丸ｺﾞｼｯｸM-PRO" panose="020F0600000000000000" pitchFamily="50" charset="-128"/>
                        </a:rPr>
                        <a:t>168</a:t>
                      </a:r>
                      <a:r>
                        <a:rPr kumimoji="1" lang="ja-JP" altLang="en-US" sz="2800" dirty="0">
                          <a:latin typeface="HG丸ｺﾞｼｯｸM-PRO" panose="020F0600000000000000" pitchFamily="50" charset="-128"/>
                          <a:ea typeface="HG丸ｺﾞｼｯｸM-PRO" panose="020F0600000000000000" pitchFamily="50" charset="-128"/>
                        </a:rPr>
                        <a:t>万円</a:t>
                      </a:r>
                      <a:r>
                        <a:rPr kumimoji="1" lang="en-US" altLang="ja-JP" sz="2800" dirty="0">
                          <a:latin typeface="HG丸ｺﾞｼｯｸM-PRO" panose="020F0600000000000000" pitchFamily="50" charset="-128"/>
                          <a:ea typeface="HG丸ｺﾞｼｯｸM-PRO" panose="020F0600000000000000" pitchFamily="50" charset="-128"/>
                        </a:rPr>
                        <a:t>/</a:t>
                      </a:r>
                      <a:r>
                        <a:rPr kumimoji="1" lang="ja-JP" altLang="en-US" sz="2800" dirty="0">
                          <a:latin typeface="HG丸ｺﾞｼｯｸM-PRO" panose="020F0600000000000000" pitchFamily="50" charset="-128"/>
                          <a:ea typeface="HG丸ｺﾞｼｯｸM-PRO" panose="020F0600000000000000" pitchFamily="50" charset="-128"/>
                        </a:rPr>
                        <a:t>年</a:t>
                      </a:r>
                    </a:p>
                  </a:txBody>
                  <a:tcPr anchor="ctr"/>
                </a:tc>
                <a:tc>
                  <a:txBody>
                    <a:bodyPr/>
                    <a:lstStyle/>
                    <a:p>
                      <a:pPr algn="ctr">
                        <a:lnSpc>
                          <a:spcPct val="150000"/>
                        </a:lnSpc>
                      </a:pPr>
                      <a:r>
                        <a:rPr kumimoji="1" lang="en-US" altLang="ja-JP" sz="2800" dirty="0">
                          <a:latin typeface="HG丸ｺﾞｼｯｸM-PRO" panose="020F0600000000000000" pitchFamily="50" charset="-128"/>
                          <a:ea typeface="HG丸ｺﾞｼｯｸM-PRO" panose="020F0600000000000000" pitchFamily="50" charset="-128"/>
                        </a:rPr>
                        <a:t>4</a:t>
                      </a:r>
                      <a:r>
                        <a:rPr kumimoji="1" lang="ja-JP" altLang="en-US" sz="2800" dirty="0">
                          <a:latin typeface="HG丸ｺﾞｼｯｸM-PRO" panose="020F0600000000000000" pitchFamily="50" charset="-128"/>
                          <a:ea typeface="HG丸ｺﾞｼｯｸM-PRO" panose="020F0600000000000000" pitchFamily="50" charset="-128"/>
                        </a:rPr>
                        <a:t>～</a:t>
                      </a:r>
                      <a:r>
                        <a:rPr kumimoji="1" lang="en-US" altLang="ja-JP" sz="2800" dirty="0">
                          <a:latin typeface="HG丸ｺﾞｼｯｸM-PRO" panose="020F0600000000000000" pitchFamily="50" charset="-128"/>
                          <a:ea typeface="HG丸ｺﾞｼｯｸM-PRO" panose="020F0600000000000000" pitchFamily="50" charset="-128"/>
                        </a:rPr>
                        <a:t>600</a:t>
                      </a:r>
                      <a:r>
                        <a:rPr kumimoji="1" lang="ja-JP" altLang="en-US" sz="2800" dirty="0">
                          <a:latin typeface="HG丸ｺﾞｼｯｸM-PRO" panose="020F0600000000000000" pitchFamily="50" charset="-128"/>
                          <a:ea typeface="HG丸ｺﾞｼｯｸM-PRO" panose="020F0600000000000000" pitchFamily="50" charset="-128"/>
                        </a:rPr>
                        <a:t>万円</a:t>
                      </a:r>
                      <a:r>
                        <a:rPr kumimoji="1" lang="en-US" altLang="ja-JP" sz="2800" dirty="0">
                          <a:latin typeface="HG丸ｺﾞｼｯｸM-PRO" panose="020F0600000000000000" pitchFamily="50" charset="-128"/>
                          <a:ea typeface="HG丸ｺﾞｼｯｸM-PRO" panose="020F0600000000000000" pitchFamily="50" charset="-128"/>
                        </a:rPr>
                        <a:t>/1</a:t>
                      </a:r>
                      <a:r>
                        <a:rPr kumimoji="1" lang="ja-JP" altLang="en-US" sz="2800" dirty="0">
                          <a:latin typeface="HG丸ｺﾞｼｯｸM-PRO" panose="020F0600000000000000" pitchFamily="50" charset="-128"/>
                          <a:ea typeface="HG丸ｺﾞｼｯｸM-PRO" panose="020F0600000000000000" pitchFamily="50" charset="-128"/>
                        </a:rPr>
                        <a:t>～</a:t>
                      </a:r>
                      <a:r>
                        <a:rPr kumimoji="1" lang="en-US" altLang="ja-JP" sz="2800" dirty="0">
                          <a:latin typeface="HG丸ｺﾞｼｯｸM-PRO" panose="020F0600000000000000" pitchFamily="50" charset="-128"/>
                          <a:ea typeface="HG丸ｺﾞｼｯｸM-PRO" panose="020F0600000000000000" pitchFamily="50" charset="-128"/>
                        </a:rPr>
                        <a:t>2</a:t>
                      </a:r>
                      <a:r>
                        <a:rPr kumimoji="1" lang="ja-JP" altLang="en-US" sz="2800" dirty="0">
                          <a:latin typeface="HG丸ｺﾞｼｯｸM-PRO" panose="020F0600000000000000" pitchFamily="50" charset="-128"/>
                          <a:ea typeface="HG丸ｺﾞｼｯｸM-PRO" panose="020F0600000000000000" pitchFamily="50" charset="-128"/>
                        </a:rPr>
                        <a:t>年</a:t>
                      </a:r>
                      <a:endParaRPr kumimoji="1" lang="en-US" altLang="ja-JP" sz="2800" dirty="0">
                        <a:latin typeface="HG丸ｺﾞｼｯｸM-PRO" panose="020F0600000000000000" pitchFamily="50" charset="-128"/>
                        <a:ea typeface="HG丸ｺﾞｼｯｸM-PRO" panose="020F0600000000000000" pitchFamily="50" charset="-128"/>
                      </a:endParaRPr>
                    </a:p>
                    <a:p>
                      <a:pPr algn="ctr">
                        <a:lnSpc>
                          <a:spcPct val="150000"/>
                        </a:lnSpc>
                      </a:pPr>
                      <a:r>
                        <a:rPr kumimoji="1" lang="ja-JP" altLang="en-US" sz="2800" dirty="0">
                          <a:latin typeface="HG丸ｺﾞｼｯｸM-PRO" panose="020F0600000000000000" pitchFamily="50" charset="-128"/>
                          <a:ea typeface="HG丸ｺﾞｼｯｸM-PRO" panose="020F0600000000000000" pitchFamily="50" charset="-128"/>
                        </a:rPr>
                        <a:t>（殆どが学費）</a:t>
                      </a:r>
                    </a:p>
                  </a:txBody>
                  <a:tcPr anchor="ctr">
                    <a:solidFill>
                      <a:schemeClr val="accent2">
                        <a:lumMod val="20000"/>
                        <a:lumOff val="80000"/>
                      </a:schemeClr>
                    </a:solidFill>
                  </a:tcPr>
                </a:tc>
                <a:extLst>
                  <a:ext uri="{0D108BD9-81ED-4DB2-BD59-A6C34878D82A}">
                    <a16:rowId xmlns:a16="http://schemas.microsoft.com/office/drawing/2014/main" val="2913734009"/>
                  </a:ext>
                </a:extLst>
              </a:tr>
              <a:tr h="494647">
                <a:tc>
                  <a:txBody>
                    <a:bodyPr/>
                    <a:lstStyle/>
                    <a:p>
                      <a:pPr algn="ctr">
                        <a:lnSpc>
                          <a:spcPct val="150000"/>
                        </a:lnSpc>
                      </a:pPr>
                      <a:r>
                        <a:rPr kumimoji="1" lang="ja-JP" altLang="en-US" sz="2800" dirty="0">
                          <a:latin typeface="HG丸ｺﾞｼｯｸM-PRO" panose="020F0600000000000000" pitchFamily="50" charset="-128"/>
                          <a:ea typeface="HG丸ｺﾞｼｯｸM-PRO" panose="020F0600000000000000" pitchFamily="50" charset="-128"/>
                        </a:rPr>
                        <a:t>奨学生数</a:t>
                      </a:r>
                    </a:p>
                  </a:txBody>
                  <a:tcPr anchor="ctr"/>
                </a:tc>
                <a:tc>
                  <a:txBody>
                    <a:bodyPr/>
                    <a:lstStyle/>
                    <a:p>
                      <a:pPr algn="ctr">
                        <a:lnSpc>
                          <a:spcPct val="150000"/>
                        </a:lnSpc>
                      </a:pPr>
                      <a:r>
                        <a:rPr kumimoji="1" lang="ja-JP" altLang="en-US" sz="2800" dirty="0">
                          <a:latin typeface="HG丸ｺﾞｼｯｸM-PRO" panose="020F0600000000000000" pitchFamily="50" charset="-128"/>
                          <a:ea typeface="HG丸ｺﾞｼｯｸM-PRO" panose="020F0600000000000000" pitchFamily="50" charset="-128"/>
                        </a:rPr>
                        <a:t>数十名</a:t>
                      </a:r>
                    </a:p>
                  </a:txBody>
                  <a:tcPr anchor="ctr"/>
                </a:tc>
                <a:tc>
                  <a:txBody>
                    <a:bodyPr/>
                    <a:lstStyle/>
                    <a:p>
                      <a:pPr algn="ctr">
                        <a:lnSpc>
                          <a:spcPct val="150000"/>
                        </a:lnSpc>
                      </a:pPr>
                      <a:r>
                        <a:rPr kumimoji="1" lang="ja-JP" altLang="en-US" sz="2800" dirty="0">
                          <a:latin typeface="HG丸ｺﾞｼｯｸM-PRO" panose="020F0600000000000000" pitchFamily="50" charset="-128"/>
                          <a:ea typeface="HG丸ｺﾞｼｯｸM-PRO" panose="020F0600000000000000" pitchFamily="50" charset="-128"/>
                        </a:rPr>
                        <a:t>１</a:t>
                      </a:r>
                      <a:r>
                        <a:rPr kumimoji="1" lang="ja-JP" altLang="en-US" sz="2800">
                          <a:latin typeface="HG丸ｺﾞｼｯｸM-PRO" panose="020F0600000000000000" pitchFamily="50" charset="-128"/>
                          <a:ea typeface="HG丸ｺﾞｼｯｸM-PRO" panose="020F0600000000000000" pitchFamily="50" charset="-128"/>
                        </a:rPr>
                        <a:t>～２名（修士課程）</a:t>
                      </a:r>
                      <a:endParaRPr kumimoji="1" lang="ja-JP" altLang="en-US" sz="2800" dirty="0">
                        <a:latin typeface="HG丸ｺﾞｼｯｸM-PRO" panose="020F0600000000000000" pitchFamily="50" charset="-128"/>
                        <a:ea typeface="HG丸ｺﾞｼｯｸM-PRO" panose="020F0600000000000000" pitchFamily="50" charset="-128"/>
                      </a:endParaRPr>
                    </a:p>
                  </a:txBody>
                  <a:tcPr anchor="ctr">
                    <a:solidFill>
                      <a:schemeClr val="accent2">
                        <a:lumMod val="20000"/>
                        <a:lumOff val="80000"/>
                      </a:schemeClr>
                    </a:solidFill>
                  </a:tcPr>
                </a:tc>
                <a:extLst>
                  <a:ext uri="{0D108BD9-81ED-4DB2-BD59-A6C34878D82A}">
                    <a16:rowId xmlns:a16="http://schemas.microsoft.com/office/drawing/2014/main" val="300768397"/>
                  </a:ext>
                </a:extLst>
              </a:tr>
              <a:tr h="494647">
                <a:tc>
                  <a:txBody>
                    <a:bodyPr/>
                    <a:lstStyle/>
                    <a:p>
                      <a:pPr algn="ctr">
                        <a:lnSpc>
                          <a:spcPct val="150000"/>
                        </a:lnSpc>
                      </a:pPr>
                      <a:r>
                        <a:rPr kumimoji="1" lang="ja-JP" altLang="en-US" sz="2800" dirty="0">
                          <a:latin typeface="HG丸ｺﾞｼｯｸM-PRO" panose="020F0600000000000000" pitchFamily="50" charset="-128"/>
                          <a:ea typeface="HG丸ｺﾞｼｯｸM-PRO" panose="020F0600000000000000" pitchFamily="50" charset="-128"/>
                        </a:rPr>
                        <a:t>特徴</a:t>
                      </a:r>
                    </a:p>
                  </a:txBody>
                  <a:tcPr anchor="ctr"/>
                </a:tc>
                <a:tc>
                  <a:txBody>
                    <a:bodyPr/>
                    <a:lstStyle/>
                    <a:p>
                      <a:pPr algn="l">
                        <a:lnSpc>
                          <a:spcPct val="150000"/>
                        </a:lnSpc>
                      </a:pPr>
                      <a:r>
                        <a:rPr kumimoji="1" lang="ja-JP" altLang="en-US" sz="2800" dirty="0">
                          <a:latin typeface="HG丸ｺﾞｼｯｸM-PRO" panose="020F0600000000000000" pitchFamily="50" charset="-128"/>
                          <a:ea typeface="HG丸ｺﾞｼｯｸM-PRO" panose="020F0600000000000000" pitchFamily="50" charset="-128"/>
                        </a:rPr>
                        <a:t>ロータリアンとの交流が頻繁　</a:t>
                      </a:r>
                      <a:endParaRPr kumimoji="1" lang="en-US" altLang="ja-JP" sz="2800" dirty="0">
                        <a:latin typeface="HG丸ｺﾞｼｯｸM-PRO" panose="020F0600000000000000" pitchFamily="50" charset="-128"/>
                        <a:ea typeface="HG丸ｺﾞｼｯｸM-PRO" panose="020F0600000000000000" pitchFamily="50" charset="-128"/>
                      </a:endParaRPr>
                    </a:p>
                    <a:p>
                      <a:pPr algn="l">
                        <a:lnSpc>
                          <a:spcPct val="150000"/>
                        </a:lnSpc>
                      </a:pPr>
                      <a:r>
                        <a:rPr kumimoji="1" lang="ja-JP" altLang="en-US" sz="2800" dirty="0">
                          <a:latin typeface="HG丸ｺﾞｼｯｸM-PRO" panose="020F0600000000000000" pitchFamily="50" charset="-128"/>
                          <a:ea typeface="HG丸ｺﾞｼｯｸM-PRO" panose="020F0600000000000000" pitchFamily="50" charset="-128"/>
                        </a:rPr>
                        <a:t>（日本は受け入れる側）</a:t>
                      </a:r>
                    </a:p>
                  </a:txBody>
                  <a:tcPr anchor="ctr"/>
                </a:tc>
                <a:tc>
                  <a:txBody>
                    <a:bodyPr/>
                    <a:lstStyle/>
                    <a:p>
                      <a:pPr algn="l">
                        <a:lnSpc>
                          <a:spcPct val="150000"/>
                        </a:lnSpc>
                      </a:pPr>
                      <a:r>
                        <a:rPr kumimoji="1" lang="ja-JP" altLang="en-US" sz="2800" dirty="0">
                          <a:latin typeface="HG丸ｺﾞｼｯｸM-PRO" panose="020F0600000000000000" pitchFamily="50" charset="-128"/>
                          <a:ea typeface="HG丸ｺﾞｼｯｸM-PRO" panose="020F0600000000000000" pitchFamily="50" charset="-128"/>
                        </a:rPr>
                        <a:t>ロータリアンとの接触が少ない　（当地区は送り出す側、帰国後も多忙）</a:t>
                      </a:r>
                    </a:p>
                  </a:txBody>
                  <a:tcPr anchor="ctr">
                    <a:solidFill>
                      <a:schemeClr val="accent2">
                        <a:lumMod val="20000"/>
                        <a:lumOff val="80000"/>
                      </a:schemeClr>
                    </a:solidFill>
                  </a:tcPr>
                </a:tc>
                <a:extLst>
                  <a:ext uri="{0D108BD9-81ED-4DB2-BD59-A6C34878D82A}">
                    <a16:rowId xmlns:a16="http://schemas.microsoft.com/office/drawing/2014/main" val="1043402175"/>
                  </a:ext>
                </a:extLst>
              </a:tr>
            </a:tbl>
          </a:graphicData>
        </a:graphic>
      </p:graphicFrame>
    </p:spTree>
    <p:extLst>
      <p:ext uri="{BB962C8B-B14F-4D97-AF65-F5344CB8AC3E}">
        <p14:creationId xmlns:p14="http://schemas.microsoft.com/office/powerpoint/2010/main" val="2423026735"/>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2FA3EE"/>
      </a:accent1>
      <a:accent2>
        <a:srgbClr val="4BCAAD"/>
      </a:accent2>
      <a:accent3>
        <a:srgbClr val="86C157"/>
      </a:accent3>
      <a:accent4>
        <a:srgbClr val="D99C3F"/>
      </a:accent4>
      <a:accent5>
        <a:srgbClr val="CE6633"/>
      </a:accent5>
      <a:accent6>
        <a:srgbClr val="A35DD1"/>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8000"/>
              </a:srgbClr>
            </a:outerShdw>
          </a:effectLst>
        </a:effectStyle>
        <a:effectStyle>
          <a:effectLst>
            <a:outerShdw blurRad="50800" dist="25400" dir="5400000" rotWithShape="0">
              <a:srgbClr val="000000">
                <a:alpha val="28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bevel/>
        </a:ln>
        <a:effectLst>
          <a:outerShdw blurRad="50800" dist="25400" dir="5400000" rotWithShape="0">
            <a:srgbClr val="000000">
              <a:alpha val="28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beve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TM03457515[[fn=ビュー]]</Template>
  <TotalTime>3170</TotalTime>
  <Words>363</Words>
  <Application>Microsoft Office PowerPoint</Application>
  <PresentationFormat>ユーザー設定</PresentationFormat>
  <Paragraphs>84</Paragraphs>
  <Slides>10</Slides>
  <Notes>10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10</vt:i4>
      </vt:variant>
    </vt:vector>
  </HeadingPairs>
  <TitlesOfParts>
    <vt:vector size="21" baseType="lpstr">
      <vt:lpstr>Helvetica Neue</vt:lpstr>
      <vt:lpstr>HG丸ｺﾞｼｯｸM-PRO</vt:lpstr>
      <vt:lpstr>ＭＳ ゴシック</vt:lpstr>
      <vt:lpstr>ヒラギノ丸ゴ Pro</vt:lpstr>
      <vt:lpstr>游ゴシック</vt:lpstr>
      <vt:lpstr>Arial</vt:lpstr>
      <vt:lpstr>Century Schoolbook</vt:lpstr>
      <vt:lpstr>Helvetica</vt:lpstr>
      <vt:lpstr>Tw Cen MT</vt:lpstr>
      <vt:lpstr>Wingdings 2</vt:lpstr>
      <vt:lpstr>View</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miyasato</dc:creator>
  <cp:lastModifiedBy>owner</cp:lastModifiedBy>
  <cp:revision>273</cp:revision>
  <cp:lastPrinted>2017-04-03T01:52:33Z</cp:lastPrinted>
  <dcterms:modified xsi:type="dcterms:W3CDTF">2017-08-31T07:35:53Z</dcterms:modified>
</cp:coreProperties>
</file>