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  <p:sldMasterId id="2147483762" r:id="rId2"/>
    <p:sldMasterId id="2147483814" r:id="rId3"/>
    <p:sldMasterId id="2147483854" r:id="rId4"/>
  </p:sldMasterIdLst>
  <p:notesMasterIdLst>
    <p:notesMasterId r:id="rId26"/>
  </p:notesMasterIdLst>
  <p:handoutMasterIdLst>
    <p:handoutMasterId r:id="rId27"/>
  </p:handoutMasterIdLst>
  <p:sldIdLst>
    <p:sldId id="733" r:id="rId5"/>
    <p:sldId id="736" r:id="rId6"/>
    <p:sldId id="743" r:id="rId7"/>
    <p:sldId id="758" r:id="rId8"/>
    <p:sldId id="735" r:id="rId9"/>
    <p:sldId id="737" r:id="rId10"/>
    <p:sldId id="738" r:id="rId11"/>
    <p:sldId id="759" r:id="rId12"/>
    <p:sldId id="740" r:id="rId13"/>
    <p:sldId id="741" r:id="rId14"/>
    <p:sldId id="760" r:id="rId15"/>
    <p:sldId id="752" r:id="rId16"/>
    <p:sldId id="754" r:id="rId17"/>
    <p:sldId id="749" r:id="rId18"/>
    <p:sldId id="750" r:id="rId19"/>
    <p:sldId id="751" r:id="rId20"/>
    <p:sldId id="744" r:id="rId21"/>
    <p:sldId id="745" r:id="rId22"/>
    <p:sldId id="746" r:id="rId23"/>
    <p:sldId id="747" r:id="rId24"/>
    <p:sldId id="748" r:id="rId25"/>
  </p:sldIdLst>
  <p:sldSz cx="9144000" cy="6858000" type="screen4x3"/>
  <p:notesSz cx="6807200" cy="99393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011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024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04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052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5064" algn="l" defTabSz="914024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2079" algn="l" defTabSz="914024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99088" algn="l" defTabSz="914024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6104" algn="l" defTabSz="914024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41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2" userDrawn="1">
          <p15:clr>
            <a:srgbClr val="A4A3A4"/>
          </p15:clr>
        </p15:guide>
        <p15:guide id="3" orient="horz" pos="3132" userDrawn="1">
          <p15:clr>
            <a:srgbClr val="A4A3A4"/>
          </p15:clr>
        </p15:guide>
        <p15:guide id="4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3366"/>
    <a:srgbClr val="1F497D"/>
    <a:srgbClr val="66FFFF"/>
    <a:srgbClr val="FFCCFF"/>
    <a:srgbClr val="FF99FF"/>
    <a:srgbClr val="99FF99"/>
    <a:srgbClr val="00FF00"/>
    <a:srgbClr val="FF66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4" autoAdjust="0"/>
    <p:restoredTop sz="97477" autoAdjust="0"/>
  </p:normalViewPr>
  <p:slideViewPr>
    <p:cSldViewPr>
      <p:cViewPr varScale="1">
        <p:scale>
          <a:sx n="106" d="100"/>
          <a:sy n="106" d="100"/>
        </p:scale>
        <p:origin x="1710" y="114"/>
      </p:cViewPr>
      <p:guideLst>
        <p:guide orient="horz" pos="2256"/>
        <p:guide pos="4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85" d="100"/>
          <a:sy n="85" d="100"/>
        </p:scale>
        <p:origin x="-2226" y="294"/>
      </p:cViewPr>
      <p:guideLst>
        <p:guide orient="horz" pos="2933"/>
        <p:guide pos="2212"/>
        <p:guide orient="horz" pos="3132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829-4883-9550-AB41E216E0A2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829-4883-9550-AB41E216E0A2}"/>
              </c:ext>
            </c:extLst>
          </c:dPt>
          <c:dPt>
            <c:idx val="2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829-4883-9550-AB41E216E0A2}"/>
              </c:ext>
            </c:extLst>
          </c:dPt>
          <c:dPt>
            <c:idx val="3"/>
            <c:bubble3D val="0"/>
            <c:spPr>
              <a:solidFill>
                <a:srgbClr val="FF66F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B829-4883-9550-AB41E216E0A2}"/>
              </c:ext>
            </c:extLst>
          </c:dPt>
          <c:dPt>
            <c:idx val="4"/>
            <c:bubble3D val="0"/>
            <c:spPr>
              <a:solidFill>
                <a:srgbClr val="FF0066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B829-4883-9550-AB41E216E0A2}"/>
              </c:ext>
            </c:extLst>
          </c:dPt>
          <c:dPt>
            <c:idx val="5"/>
            <c:bubble3D val="0"/>
            <c:spPr>
              <a:solidFill>
                <a:srgbClr val="D60093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B829-4883-9550-AB41E216E0A2}"/>
              </c:ext>
            </c:extLst>
          </c:dPt>
          <c:dLbls>
            <c:dLbl>
              <c:idx val="1"/>
              <c:layout>
                <c:manualLayout>
                  <c:x val="-7.2639688946356668E-2"/>
                  <c:y val="0.10210995919723212"/>
                </c:manualLayout>
              </c:layout>
              <c:spPr/>
              <c:txPr>
                <a:bodyPr/>
                <a:lstStyle/>
                <a:p>
                  <a:pPr>
                    <a:defRPr sz="2800">
                      <a:solidFill>
                        <a:srgbClr val="002060"/>
                      </a:solidFill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29-4883-9550-AB41E216E0A2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sz="2800">
                      <a:solidFill>
                        <a:srgbClr val="003366"/>
                      </a:solidFill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B829-4883-9550-AB41E216E0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'Sheet1 (3)'!$F$20:$F$25</c:f>
              <c:strCache>
                <c:ptCount val="6"/>
                <c:pt idx="0">
                  <c:v>0-99</c:v>
                </c:pt>
                <c:pt idx="1">
                  <c:v>100-119</c:v>
                </c:pt>
                <c:pt idx="2">
                  <c:v>120-149</c:v>
                </c:pt>
                <c:pt idx="3">
                  <c:v>150-159</c:v>
                </c:pt>
                <c:pt idx="4">
                  <c:v>160-199</c:v>
                </c:pt>
                <c:pt idx="5">
                  <c:v>200-732</c:v>
                </c:pt>
              </c:strCache>
            </c:strRef>
          </c:cat>
          <c:val>
            <c:numRef>
              <c:f>'Sheet1 (3)'!$G$20:$G$25</c:f>
              <c:numCache>
                <c:formatCode>General</c:formatCode>
                <c:ptCount val="6"/>
                <c:pt idx="0">
                  <c:v>9</c:v>
                </c:pt>
                <c:pt idx="1">
                  <c:v>4</c:v>
                </c:pt>
                <c:pt idx="2">
                  <c:v>8</c:v>
                </c:pt>
                <c:pt idx="3">
                  <c:v>6</c:v>
                </c:pt>
                <c:pt idx="4">
                  <c:v>35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829-4883-9550-AB41E216E0A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'Sheet1 (4)'!$H$10</c:f>
              <c:strCache>
                <c:ptCount val="1"/>
                <c:pt idx="0">
                  <c:v>300-732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val>
            <c:numRef>
              <c:f>'Sheet1 (4)'!$I$10</c:f>
              <c:numCache>
                <c:formatCode>General</c:formatCode>
                <c:ptCount val="1"/>
                <c:pt idx="0">
                  <c:v>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2B-415B-BD50-6C26701B0083}"/>
            </c:ext>
          </c:extLst>
        </c:ser>
        <c:ser>
          <c:idx val="1"/>
          <c:order val="1"/>
          <c:tx>
            <c:strRef>
              <c:f>'Sheet1 (4)'!$H$11</c:f>
              <c:strCache>
                <c:ptCount val="1"/>
                <c:pt idx="0">
                  <c:v>200-299</c:v>
                </c:pt>
              </c:strCache>
            </c:strRef>
          </c:tx>
          <c:spPr>
            <a:solidFill>
              <a:srgbClr val="D60093"/>
            </a:solidFill>
          </c:spPr>
          <c:invertIfNegative val="0"/>
          <c:val>
            <c:numRef>
              <c:f>'Sheet1 (4)'!$I$11</c:f>
              <c:numCache>
                <c:formatCode>General</c:formatCode>
                <c:ptCount val="1"/>
                <c:pt idx="0">
                  <c:v>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2B-415B-BD50-6C26701B0083}"/>
            </c:ext>
          </c:extLst>
        </c:ser>
        <c:ser>
          <c:idx val="2"/>
          <c:order val="2"/>
          <c:tx>
            <c:strRef>
              <c:f>'Sheet1 (4)'!$H$12</c:f>
              <c:strCache>
                <c:ptCount val="1"/>
                <c:pt idx="0">
                  <c:v>160-199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val>
            <c:numRef>
              <c:f>'Sheet1 (4)'!$I$12</c:f>
              <c:numCache>
                <c:formatCode>General</c:formatCode>
                <c:ptCount val="1"/>
                <c:pt idx="0">
                  <c:v>1808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2B-415B-BD50-6C26701B0083}"/>
            </c:ext>
          </c:extLst>
        </c:ser>
        <c:ser>
          <c:idx val="3"/>
          <c:order val="3"/>
          <c:tx>
            <c:strRef>
              <c:f>'Sheet1 (4)'!$H$13</c:f>
              <c:strCache>
                <c:ptCount val="1"/>
                <c:pt idx="0">
                  <c:v>150-159</c:v>
                </c:pt>
              </c:strCache>
            </c:strRef>
          </c:tx>
          <c:spPr>
            <a:solidFill>
              <a:srgbClr val="FF66FF"/>
            </a:solidFill>
          </c:spPr>
          <c:invertIfNegative val="0"/>
          <c:val>
            <c:numRef>
              <c:f>'Sheet1 (4)'!$I$13</c:f>
              <c:numCache>
                <c:formatCode>General</c:formatCode>
                <c:ptCount val="1"/>
                <c:pt idx="0">
                  <c:v>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22B-415B-BD50-6C26701B0083}"/>
            </c:ext>
          </c:extLst>
        </c:ser>
        <c:ser>
          <c:idx val="4"/>
          <c:order val="4"/>
          <c:tx>
            <c:strRef>
              <c:f>'Sheet1 (4)'!$H$14</c:f>
              <c:strCache>
                <c:ptCount val="1"/>
                <c:pt idx="0">
                  <c:v>120-149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invertIfNegative val="0"/>
          <c:val>
            <c:numRef>
              <c:f>'Sheet1 (4)'!$I$14</c:f>
              <c:numCache>
                <c:formatCode>General</c:formatCode>
                <c:ptCount val="1"/>
                <c:pt idx="0">
                  <c:v>287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2B-415B-BD50-6C26701B0083}"/>
            </c:ext>
          </c:extLst>
        </c:ser>
        <c:ser>
          <c:idx val="5"/>
          <c:order val="5"/>
          <c:tx>
            <c:strRef>
              <c:f>'Sheet1 (4)'!$H$15</c:f>
              <c:strCache>
                <c:ptCount val="1"/>
                <c:pt idx="0">
                  <c:v>100-119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val>
            <c:numRef>
              <c:f>'Sheet1 (4)'!$I$15</c:f>
              <c:numCache>
                <c:formatCode>General</c:formatCode>
                <c:ptCount val="1"/>
                <c:pt idx="0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22B-415B-BD50-6C26701B0083}"/>
            </c:ext>
          </c:extLst>
        </c:ser>
        <c:ser>
          <c:idx val="6"/>
          <c:order val="6"/>
          <c:tx>
            <c:strRef>
              <c:f>'Sheet1 (4)'!$H$16</c:f>
              <c:strCache>
                <c:ptCount val="1"/>
                <c:pt idx="0">
                  <c:v>1-99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val>
            <c:numRef>
              <c:f>'Sheet1 (4)'!$I$16</c:f>
              <c:numCache>
                <c:formatCode>General</c:formatCode>
                <c:ptCount val="1"/>
                <c:pt idx="0">
                  <c:v>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22B-415B-BD50-6C26701B00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60052608"/>
        <c:axId val="60054144"/>
      </c:barChart>
      <c:catAx>
        <c:axId val="60052608"/>
        <c:scaling>
          <c:orientation val="minMax"/>
        </c:scaling>
        <c:delete val="1"/>
        <c:axPos val="l"/>
        <c:majorTickMark val="none"/>
        <c:minorTickMark val="none"/>
        <c:tickLblPos val="nextTo"/>
        <c:crossAx val="60054144"/>
        <c:crosses val="autoZero"/>
        <c:auto val="1"/>
        <c:lblAlgn val="ctr"/>
        <c:lblOffset val="100"/>
        <c:noMultiLvlLbl val="0"/>
      </c:catAx>
      <c:valAx>
        <c:axId val="60054144"/>
        <c:scaling>
          <c:orientation val="minMax"/>
        </c:scaling>
        <c:delete val="0"/>
        <c:axPos val="b"/>
        <c:majorGridlines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800">
                <a:solidFill>
                  <a:srgbClr val="002060"/>
                </a:solidFill>
              </a:defRPr>
            </a:pPr>
            <a:endParaRPr lang="ja-JP"/>
          </a:p>
        </c:txPr>
        <c:crossAx val="60052608"/>
        <c:crosses val="autoZero"/>
        <c:crossBetween val="between"/>
      </c:valAx>
      <c:spPr>
        <a:ln w="12700">
          <a:solidFill>
            <a:schemeClr val="bg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91407396128291E-2"/>
          <c:y val="5.549020048820235E-2"/>
          <c:w val="0.92708592603871709"/>
          <c:h val="0.8971988918051909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Sheet1!$A$1:$A$43</c:f>
              <c:numCache>
                <c:formatCode>General</c:formatCode>
                <c:ptCount val="4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48-4A1B-A9C6-3661F918F532}"/>
            </c:ext>
          </c:extLst>
        </c:ser>
        <c:ser>
          <c:idx val="1"/>
          <c:order val="1"/>
          <c:spPr>
            <a:solidFill>
              <a:srgbClr val="FF0000"/>
            </a:solidFill>
            <a:ln w="25400"/>
          </c:spPr>
          <c:invertIfNegative val="0"/>
          <c:val>
            <c:numRef>
              <c:f>Sheet1!$B$1:$B$43</c:f>
              <c:numCache>
                <c:formatCode>General</c:formatCode>
                <c:ptCount val="43"/>
                <c:pt idx="0">
                  <c:v>285</c:v>
                </c:pt>
                <c:pt idx="1">
                  <c:v>285</c:v>
                </c:pt>
                <c:pt idx="2">
                  <c:v>285</c:v>
                </c:pt>
                <c:pt idx="3">
                  <c:v>285</c:v>
                </c:pt>
                <c:pt idx="4">
                  <c:v>285</c:v>
                </c:pt>
                <c:pt idx="5">
                  <c:v>285</c:v>
                </c:pt>
                <c:pt idx="6">
                  <c:v>285</c:v>
                </c:pt>
                <c:pt idx="7">
                  <c:v>285</c:v>
                </c:pt>
                <c:pt idx="8">
                  <c:v>285</c:v>
                </c:pt>
                <c:pt idx="9">
                  <c:v>285</c:v>
                </c:pt>
                <c:pt idx="10">
                  <c:v>285</c:v>
                </c:pt>
                <c:pt idx="11">
                  <c:v>285</c:v>
                </c:pt>
                <c:pt idx="12">
                  <c:v>285</c:v>
                </c:pt>
                <c:pt idx="13">
                  <c:v>285</c:v>
                </c:pt>
                <c:pt idx="14">
                  <c:v>285</c:v>
                </c:pt>
                <c:pt idx="15">
                  <c:v>285</c:v>
                </c:pt>
                <c:pt idx="16">
                  <c:v>285</c:v>
                </c:pt>
                <c:pt idx="17">
                  <c:v>285</c:v>
                </c:pt>
                <c:pt idx="18">
                  <c:v>285</c:v>
                </c:pt>
                <c:pt idx="19">
                  <c:v>285</c:v>
                </c:pt>
                <c:pt idx="20">
                  <c:v>285</c:v>
                </c:pt>
                <c:pt idx="21">
                  <c:v>285</c:v>
                </c:pt>
                <c:pt idx="22">
                  <c:v>285</c:v>
                </c:pt>
                <c:pt idx="23">
                  <c:v>285</c:v>
                </c:pt>
                <c:pt idx="24">
                  <c:v>285</c:v>
                </c:pt>
                <c:pt idx="25">
                  <c:v>285</c:v>
                </c:pt>
                <c:pt idx="26">
                  <c:v>285</c:v>
                </c:pt>
                <c:pt idx="27">
                  <c:v>285</c:v>
                </c:pt>
                <c:pt idx="28">
                  <c:v>285</c:v>
                </c:pt>
                <c:pt idx="29">
                  <c:v>285</c:v>
                </c:pt>
                <c:pt idx="30">
                  <c:v>285</c:v>
                </c:pt>
                <c:pt idx="31">
                  <c:v>285</c:v>
                </c:pt>
                <c:pt idx="32">
                  <c:v>285</c:v>
                </c:pt>
                <c:pt idx="33">
                  <c:v>285</c:v>
                </c:pt>
                <c:pt idx="34">
                  <c:v>285</c:v>
                </c:pt>
                <c:pt idx="35">
                  <c:v>2500</c:v>
                </c:pt>
                <c:pt idx="36">
                  <c:v>2500</c:v>
                </c:pt>
                <c:pt idx="37">
                  <c:v>2500</c:v>
                </c:pt>
                <c:pt idx="38">
                  <c:v>2500</c:v>
                </c:pt>
                <c:pt idx="39">
                  <c:v>2500</c:v>
                </c:pt>
                <c:pt idx="40">
                  <c:v>2500</c:v>
                </c:pt>
                <c:pt idx="41">
                  <c:v>2500</c:v>
                </c:pt>
                <c:pt idx="42">
                  <c:v>2500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48-4A1B-A9C6-3661F918F5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"/>
        <c:overlap val="35"/>
        <c:axId val="59573376"/>
        <c:axId val="59574912"/>
      </c:barChart>
      <c:catAx>
        <c:axId val="59573376"/>
        <c:scaling>
          <c:orientation val="minMax"/>
        </c:scaling>
        <c:delete val="1"/>
        <c:axPos val="b"/>
        <c:majorTickMark val="out"/>
        <c:minorTickMark val="none"/>
        <c:tickLblPos val="nextTo"/>
        <c:crossAx val="59574912"/>
        <c:crosses val="autoZero"/>
        <c:auto val="1"/>
        <c:lblAlgn val="ctr"/>
        <c:lblOffset val="100"/>
        <c:noMultiLvlLbl val="0"/>
      </c:catAx>
      <c:valAx>
        <c:axId val="59574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95733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8862" cy="49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18" tIns="46612" rIns="93218" bIns="46612" numCol="1" anchor="t" anchorCtr="0" compatLnSpc="1">
            <a:prstTxWarp prst="textNoShape">
              <a:avLst/>
            </a:prstTxWarp>
          </a:bodyPr>
          <a:lstStyle>
            <a:lvl1pPr defTabSz="932800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798" y="1"/>
            <a:ext cx="2948862" cy="49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18" tIns="46612" rIns="93218" bIns="46612" numCol="1" anchor="t" anchorCtr="0" compatLnSpc="1">
            <a:prstTxWarp prst="textNoShape">
              <a:avLst/>
            </a:prstTxWarp>
          </a:bodyPr>
          <a:lstStyle>
            <a:lvl1pPr algn="r" defTabSz="932800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FE867D63-A890-43F7-98CD-7E435FEE1602}" type="datetime1">
              <a:rPr lang="en-US" altLang="ja-JP" smtClean="0"/>
              <a:t>8/29/2017</a:t>
            </a:fld>
            <a:endParaRPr lang="en-US" dirty="0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40335"/>
            <a:ext cx="2948862" cy="49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18" tIns="46612" rIns="93218" bIns="46612" numCol="1" anchor="b" anchorCtr="0" compatLnSpc="1">
            <a:prstTxWarp prst="textNoShape">
              <a:avLst/>
            </a:prstTxWarp>
          </a:bodyPr>
          <a:lstStyle>
            <a:lvl1pPr defTabSz="932800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798" y="9440335"/>
            <a:ext cx="2948862" cy="49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18" tIns="46612" rIns="93218" bIns="46612" numCol="1" anchor="b" anchorCtr="0" compatLnSpc="1">
            <a:prstTxWarp prst="textNoShape">
              <a:avLst/>
            </a:prstTxWarp>
          </a:bodyPr>
          <a:lstStyle>
            <a:lvl1pPr algn="r" defTabSz="932800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45F96E47-C8E2-4485-8231-C437400F72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1152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8862" cy="49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18" tIns="46612" rIns="93218" bIns="46612" numCol="1" anchor="t" anchorCtr="0" compatLnSpc="1">
            <a:prstTxWarp prst="textNoShape">
              <a:avLst/>
            </a:prstTxWarp>
          </a:bodyPr>
          <a:lstStyle>
            <a:lvl1pPr defTabSz="932800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798" y="1"/>
            <a:ext cx="2948862" cy="49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18" tIns="46612" rIns="93218" bIns="46612" numCol="1" anchor="t" anchorCtr="0" compatLnSpc="1">
            <a:prstTxWarp prst="textNoShape">
              <a:avLst/>
            </a:prstTxWarp>
          </a:bodyPr>
          <a:lstStyle>
            <a:lvl1pPr algn="r" defTabSz="932800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AC9C3E69-D0B2-40CA-9769-A69418E92088}" type="datetime1">
              <a:rPr lang="en-US" altLang="ja-JP" smtClean="0"/>
              <a:t>8/29/2017</a:t>
            </a:fld>
            <a:endParaRPr lang="en-US" dirty="0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7713"/>
            <a:ext cx="4967287" cy="3725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98" y="4720168"/>
            <a:ext cx="5447610" cy="447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18" tIns="46612" rIns="93218" bIns="466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40335"/>
            <a:ext cx="2948862" cy="49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18" tIns="46612" rIns="93218" bIns="46612" numCol="1" anchor="b" anchorCtr="0" compatLnSpc="1">
            <a:prstTxWarp prst="textNoShape">
              <a:avLst/>
            </a:prstTxWarp>
          </a:bodyPr>
          <a:lstStyle>
            <a:lvl1pPr defTabSz="932800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798" y="9440335"/>
            <a:ext cx="2948862" cy="49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18" tIns="46612" rIns="93218" bIns="46612" numCol="1" anchor="b" anchorCtr="0" compatLnSpc="1">
            <a:prstTxWarp prst="textNoShape">
              <a:avLst/>
            </a:prstTxWarp>
          </a:bodyPr>
          <a:lstStyle>
            <a:lvl1pPr algn="r" defTabSz="932800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650A5DD0-1CB4-4EBD-9286-DD7038B132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55752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01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02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04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05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06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92228" tIns="46114" rIns="92228" bIns="46114"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4540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819400"/>
            <a:ext cx="9144000" cy="838200"/>
          </a:xfrm>
          <a:prstGeom prst="rect">
            <a:avLst/>
          </a:prstGeom>
          <a:noFill/>
          <a:effectLst/>
        </p:spPr>
        <p:txBody>
          <a:bodyPr lIns="91402" tIns="45702" rIns="91402" bIns="45702" anchor="t" anchorCtr="0">
            <a:noAutofit/>
          </a:bodyPr>
          <a:lstStyle>
            <a:lvl1pPr algn="ctr">
              <a:defRPr sz="4400" b="1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602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Arial Narrow"/>
                <a:cs typeface="Arial Narrow"/>
              </a:defRPr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17458F"/>
                </a:solidFill>
              </a:defRPr>
            </a:lvl1pPr>
            <a:lvl2pPr>
              <a:defRPr sz="2000">
                <a:solidFill>
                  <a:srgbClr val="17458F"/>
                </a:solidFill>
              </a:defRPr>
            </a:lvl2pPr>
            <a:lvl3pPr>
              <a:defRPr sz="1800">
                <a:solidFill>
                  <a:srgbClr val="17458F"/>
                </a:solidFill>
              </a:defRPr>
            </a:lvl3pPr>
            <a:lvl4pPr>
              <a:defRPr sz="1600">
                <a:solidFill>
                  <a:srgbClr val="17458F"/>
                </a:solidFill>
              </a:defRPr>
            </a:lvl4pPr>
            <a:lvl5pPr>
              <a:defRPr sz="1600">
                <a:solidFill>
                  <a:srgbClr val="17458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Arial Narrow"/>
                <a:cs typeface="Arial Narrow"/>
              </a:defRPr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17458F"/>
                </a:solidFill>
              </a:defRPr>
            </a:lvl1pPr>
            <a:lvl2pPr>
              <a:defRPr sz="2000">
                <a:solidFill>
                  <a:srgbClr val="17458F"/>
                </a:solidFill>
              </a:defRPr>
            </a:lvl2pPr>
            <a:lvl3pPr>
              <a:defRPr sz="1800">
                <a:solidFill>
                  <a:srgbClr val="17458F"/>
                </a:solidFill>
              </a:defRPr>
            </a:lvl3pPr>
            <a:lvl4pPr>
              <a:defRPr sz="1600">
                <a:solidFill>
                  <a:srgbClr val="17458F"/>
                </a:solidFill>
              </a:defRPr>
            </a:lvl4pPr>
            <a:lvl5pPr>
              <a:defRPr sz="1600">
                <a:solidFill>
                  <a:srgbClr val="17458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019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893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892977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ja-JP" altLang="en-US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95600" y="6172200"/>
            <a:ext cx="6019800" cy="17526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r">
              <a:buNone/>
              <a:defRPr sz="1400" b="1" i="0">
                <a:solidFill>
                  <a:srgbClr val="01B4E7"/>
                </a:solidFill>
                <a:latin typeface="Arial Narrow Bold"/>
                <a:cs typeface="Arial Narrow Bold"/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CHOOSE ONE: TAKE ACTION, EXCHANGE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0843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91402" tIns="45702" rIns="91402" bIns="45702"/>
          <a:lstStyle/>
          <a:p>
            <a:fld id="{9F925CBC-5D63-4841-856B-2ED1B4A34D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3661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1"/>
          <p:cNvSpPr txBox="1">
            <a:spLocks/>
          </p:cNvSpPr>
          <p:nvPr userDrawn="1"/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0" i="0" kern="1200">
                <a:solidFill>
                  <a:srgbClr val="16316B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917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825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Arial Narrow"/>
                <a:cs typeface="Arial Narrow"/>
              </a:defRPr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Arial Narrow"/>
                <a:cs typeface="Arial Narrow"/>
              </a:defRPr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6431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6093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505200"/>
            <a:ext cx="8686800" cy="1828800"/>
          </a:xfrm>
          <a:prstGeom prst="rect">
            <a:avLst/>
          </a:prstGeom>
          <a:noFill/>
          <a:effectLst/>
        </p:spPr>
        <p:txBody>
          <a:bodyPr lIns="0" tIns="0" rIns="0" bIns="0" anchor="t" anchorCtr="0">
            <a:noAutofit/>
          </a:bodyPr>
          <a:lstStyle>
            <a:lvl1pPr algn="l">
              <a:defRPr sz="3600" b="1" i="0">
                <a:solidFill>
                  <a:srgbClr val="17458F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SECTION BREAK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95600" y="6248401"/>
            <a:ext cx="6019800" cy="533400"/>
          </a:xfrm>
          <a:prstGeom prst="rect">
            <a:avLst/>
          </a:prstGeom>
        </p:spPr>
        <p:txBody>
          <a:bodyPr lIns="91402" tIns="45702" rIns="91402" bIns="0">
            <a:noAutofit/>
          </a:bodyPr>
          <a:lstStyle>
            <a:lvl1pPr marL="0" indent="0" algn="r">
              <a:buNone/>
              <a:defRPr sz="1400" b="1" i="0">
                <a:solidFill>
                  <a:srgbClr val="01B4E7"/>
                </a:solidFill>
                <a:latin typeface="Arial Narrow Bold"/>
                <a:cs typeface="Arial Narrow Bold"/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100 YEARS OF DOING GOOD IN THE WORLD</a:t>
            </a:r>
          </a:p>
        </p:txBody>
      </p:sp>
    </p:spTree>
    <p:extLst>
      <p:ext uri="{BB962C8B-B14F-4D97-AF65-F5344CB8AC3E}">
        <p14:creationId xmlns:p14="http://schemas.microsoft.com/office/powerpoint/2010/main" val="36156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6629400" cy="487362"/>
          </a:xfrm>
          <a:prstGeom prst="rect">
            <a:avLst/>
          </a:prstGeom>
        </p:spPr>
        <p:txBody>
          <a:bodyPr lIns="91402" tIns="45702" rIns="91402" bIns="45702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95600" y="6248401"/>
            <a:ext cx="6019800" cy="533400"/>
          </a:xfrm>
          <a:prstGeom prst="rect">
            <a:avLst/>
          </a:prstGeom>
        </p:spPr>
        <p:txBody>
          <a:bodyPr lIns="91402" tIns="45702" rIns="91402" bIns="0">
            <a:noAutofit/>
          </a:bodyPr>
          <a:lstStyle>
            <a:lvl1pPr marL="0" indent="0" algn="r">
              <a:buNone/>
              <a:defRPr sz="1400" b="1" i="0">
                <a:solidFill>
                  <a:srgbClr val="01B4E7"/>
                </a:solidFill>
                <a:latin typeface="Arial Narrow Bold"/>
                <a:cs typeface="Arial Narrow Bold"/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100 YEARS OF DOING GOOD IN THE WORLD</a:t>
            </a:r>
          </a:p>
        </p:txBody>
      </p:sp>
    </p:spTree>
    <p:extLst>
      <p:ext uri="{BB962C8B-B14F-4D97-AF65-F5344CB8AC3E}">
        <p14:creationId xmlns:p14="http://schemas.microsoft.com/office/powerpoint/2010/main" val="272974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892977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89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209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7458F"/>
                </a:solidFill>
              </a:defRPr>
            </a:lvl1pPr>
            <a:lvl2pPr>
              <a:defRPr>
                <a:solidFill>
                  <a:srgbClr val="17458F"/>
                </a:solidFill>
              </a:defRPr>
            </a:lvl2pPr>
            <a:lvl3pPr>
              <a:defRPr>
                <a:solidFill>
                  <a:srgbClr val="17458F"/>
                </a:solidFill>
              </a:defRPr>
            </a:lvl3pPr>
            <a:lvl4pPr>
              <a:defRPr>
                <a:solidFill>
                  <a:srgbClr val="17458F"/>
                </a:solidFill>
              </a:defRPr>
            </a:lvl4pPr>
            <a:lvl5pPr>
              <a:defRPr>
                <a:solidFill>
                  <a:srgbClr val="17458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F925CBC-5D63-4841-856B-2ED1B4A34D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444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1"/>
          <p:cNvSpPr txBox="1">
            <a:spLocks/>
          </p:cNvSpPr>
          <p:nvPr userDrawn="1"/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0" i="0" kern="1200">
                <a:solidFill>
                  <a:srgbClr val="16316B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17458F"/>
                </a:solidFill>
              </a:defRPr>
            </a:lvl1pPr>
            <a:lvl2pPr>
              <a:defRPr sz="2400">
                <a:solidFill>
                  <a:srgbClr val="17458F"/>
                </a:solidFill>
              </a:defRPr>
            </a:lvl2pPr>
            <a:lvl3pPr>
              <a:defRPr sz="2000">
                <a:solidFill>
                  <a:srgbClr val="17458F"/>
                </a:solidFill>
              </a:defRPr>
            </a:lvl3pPr>
            <a:lvl4pPr>
              <a:defRPr sz="1800">
                <a:solidFill>
                  <a:srgbClr val="17458F"/>
                </a:solidFill>
              </a:defRPr>
            </a:lvl4pPr>
            <a:lvl5pPr>
              <a:defRPr sz="1800">
                <a:solidFill>
                  <a:srgbClr val="17458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17458F"/>
                </a:solidFill>
              </a:defRPr>
            </a:lvl1pPr>
            <a:lvl2pPr>
              <a:defRPr sz="2400">
                <a:solidFill>
                  <a:srgbClr val="17458F"/>
                </a:solidFill>
              </a:defRPr>
            </a:lvl2pPr>
            <a:lvl3pPr>
              <a:defRPr sz="2000">
                <a:solidFill>
                  <a:srgbClr val="17458F"/>
                </a:solidFill>
              </a:defRPr>
            </a:lvl3pPr>
            <a:lvl4pPr>
              <a:defRPr sz="1800">
                <a:solidFill>
                  <a:srgbClr val="17458F"/>
                </a:solidFill>
              </a:defRPr>
            </a:lvl4pPr>
            <a:lvl5pPr>
              <a:defRPr sz="1800">
                <a:solidFill>
                  <a:srgbClr val="17458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822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F100_lockup_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8" y="5715001"/>
            <a:ext cx="3581261" cy="83820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2286000"/>
            <a:ext cx="9144000" cy="1905000"/>
          </a:xfrm>
          <a:prstGeom prst="rect">
            <a:avLst/>
          </a:prstGeom>
          <a:solidFill>
            <a:srgbClr val="00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t"/>
          <a:lstStyle/>
          <a:p>
            <a:pPr algn="ctr"/>
            <a:endParaRPr lang="en-US">
              <a:solidFill>
                <a:srgbClr val="E7E7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4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</p:sldLayoutIdLst>
  <p:hf sldNum="0" hdr="0" ftr="0" dt="0"/>
  <p:txStyles>
    <p:titleStyle>
      <a:lvl1pPr algn="ctr" defTabSz="4570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1" indent="-342761" algn="l" defTabSz="45701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6" indent="-285632" algn="l" defTabSz="45701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indent="0" algn="l" defTabSz="457011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4" indent="-228505" algn="l" defTabSz="45701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60" indent="-228505" algn="l" defTabSz="45701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3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943600"/>
          </a:xfrm>
          <a:prstGeom prst="rect">
            <a:avLst/>
          </a:prstGeom>
          <a:solidFill>
            <a:srgbClr val="00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t"/>
          <a:lstStyle/>
          <a:p>
            <a:pPr algn="ctr"/>
            <a:endParaRPr lang="en-US">
              <a:solidFill>
                <a:srgbClr val="E7E7E8"/>
              </a:solidFill>
            </a:endParaRPr>
          </a:p>
        </p:txBody>
      </p:sp>
      <p:pic>
        <p:nvPicPr>
          <p:cNvPr id="2" name="Picture 1" descr="TRF100_lockup_R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8" y="6172201"/>
            <a:ext cx="195341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0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875" r:id="rId3"/>
    <p:sldLayoutId id="2147483876" r:id="rId4"/>
  </p:sldLayoutIdLst>
  <p:hf sldNum="0" hdr="0" ftr="0" dt="0"/>
  <p:txStyles>
    <p:titleStyle>
      <a:lvl1pPr algn="l" defTabSz="457011" rtl="0" eaLnBrk="1" latinLnBrk="0" hangingPunct="1">
        <a:spcBef>
          <a:spcPct val="0"/>
        </a:spcBef>
        <a:buNone/>
        <a:defRPr sz="1800" b="1" i="0" kern="1200">
          <a:solidFill>
            <a:schemeClr val="bg1"/>
          </a:solidFill>
          <a:latin typeface="Arial Narrow"/>
          <a:ea typeface="+mj-ea"/>
          <a:cs typeface="Arial Narrow"/>
        </a:defRPr>
      </a:lvl1pPr>
    </p:titleStyle>
    <p:bodyStyle>
      <a:lvl1pPr marL="342761" indent="-342761" algn="l" defTabSz="457011" rtl="0" eaLnBrk="1" latinLnBrk="0" hangingPunct="1">
        <a:spcBef>
          <a:spcPct val="20000"/>
        </a:spcBef>
        <a:buFont typeface="Arial"/>
        <a:buChar char="•"/>
        <a:defRPr sz="3200" b="1" i="0" kern="1200">
          <a:solidFill>
            <a:srgbClr val="16316B"/>
          </a:solidFill>
          <a:latin typeface="Arial Narrow"/>
          <a:ea typeface="+mn-ea"/>
          <a:cs typeface="Arial Narrow"/>
        </a:defRPr>
      </a:lvl1pPr>
      <a:lvl2pPr marL="742646" indent="-285632" algn="l" defTabSz="457011" rtl="0" eaLnBrk="1" latinLnBrk="0" hangingPunct="1">
        <a:spcBef>
          <a:spcPct val="20000"/>
        </a:spcBef>
        <a:buFont typeface="Arial"/>
        <a:buChar char="–"/>
        <a:defRPr sz="2800" b="1" i="0" kern="1200">
          <a:solidFill>
            <a:srgbClr val="16316B"/>
          </a:solidFill>
          <a:latin typeface="Arial Narrow"/>
          <a:ea typeface="+mn-ea"/>
          <a:cs typeface="Arial Narrow"/>
        </a:defRPr>
      </a:lvl2pPr>
      <a:lvl3pPr marL="1142530" indent="-228505" algn="l" defTabSz="457011" rtl="0" eaLnBrk="1" latinLnBrk="0" hangingPunct="1">
        <a:spcBef>
          <a:spcPct val="20000"/>
        </a:spcBef>
        <a:buFont typeface="Arial"/>
        <a:buChar char="•"/>
        <a:defRPr sz="2400" b="1" i="0" kern="1200">
          <a:solidFill>
            <a:srgbClr val="16316B"/>
          </a:solidFill>
          <a:latin typeface="Arial Narrow"/>
          <a:ea typeface="+mn-ea"/>
          <a:cs typeface="Arial Narrow"/>
        </a:defRPr>
      </a:lvl3pPr>
      <a:lvl4pPr marL="1599544" indent="-228505" algn="l" defTabSz="457011" rtl="0" eaLnBrk="1" latinLnBrk="0" hangingPunct="1">
        <a:spcBef>
          <a:spcPct val="20000"/>
        </a:spcBef>
        <a:buFont typeface="Arial"/>
        <a:buChar char="–"/>
        <a:defRPr sz="2000" b="1" i="0" kern="1200">
          <a:solidFill>
            <a:srgbClr val="16316B"/>
          </a:solidFill>
          <a:latin typeface="Arial Narrow"/>
          <a:ea typeface="+mn-ea"/>
          <a:cs typeface="Arial Narrow"/>
        </a:defRPr>
      </a:lvl4pPr>
      <a:lvl5pPr marL="2056560" indent="-228505" algn="l" defTabSz="457011" rtl="0" eaLnBrk="1" latinLnBrk="0" hangingPunct="1">
        <a:spcBef>
          <a:spcPct val="20000"/>
        </a:spcBef>
        <a:buFont typeface="Arial"/>
        <a:buChar char="»"/>
        <a:defRPr sz="2000" b="1" i="0" kern="1200">
          <a:solidFill>
            <a:srgbClr val="16316B"/>
          </a:solidFill>
          <a:latin typeface="Arial Narrow"/>
          <a:ea typeface="+mn-ea"/>
          <a:cs typeface="Arial Narrow"/>
        </a:defRPr>
      </a:lvl5pPr>
      <a:lvl6pPr marL="2513573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t"/>
          <a:lstStyle/>
          <a:p>
            <a:pPr algn="ctr"/>
            <a:endParaRPr lang="en-US">
              <a:solidFill>
                <a:srgbClr val="E7E7E8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191000"/>
          </a:xfrm>
          <a:prstGeom prst="rect">
            <a:avLst/>
          </a:prstGeom>
        </p:spPr>
        <p:txBody>
          <a:bodyPr vert="horz" lIns="91402" tIns="45702" rIns="91402" bIns="4570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fld id="{CAB2FCF9-CE33-3847-9706-1046D2EB27A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TRF100_lockup_R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8" y="6172201"/>
            <a:ext cx="195341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5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74" r:id="rId7"/>
  </p:sldLayoutIdLst>
  <p:hf sldNum="0" hdr="0" ftr="0" dt="0"/>
  <p:txStyles>
    <p:titleStyle>
      <a:lvl1pPr algn="l" defTabSz="457011" rtl="0" eaLnBrk="1" latinLnBrk="0" hangingPunct="1">
        <a:spcBef>
          <a:spcPct val="0"/>
        </a:spcBef>
        <a:buNone/>
        <a:defRPr sz="1800" b="1" i="0" kern="1200">
          <a:solidFill>
            <a:schemeClr val="bg1"/>
          </a:solidFill>
          <a:latin typeface="Arial Narrow"/>
          <a:ea typeface="+mj-ea"/>
          <a:cs typeface="Arial Narrow"/>
        </a:defRPr>
      </a:lvl1pPr>
    </p:titleStyle>
    <p:bodyStyle>
      <a:lvl1pPr marL="342761" indent="-342761" algn="l" defTabSz="457011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5DAA"/>
          </a:solidFill>
          <a:latin typeface="Georgia"/>
          <a:ea typeface="+mn-ea"/>
          <a:cs typeface="Georgia"/>
        </a:defRPr>
      </a:lvl1pPr>
      <a:lvl2pPr marL="742646" indent="-285632" algn="l" defTabSz="457011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5DAA"/>
          </a:solidFill>
          <a:latin typeface="Georgia"/>
          <a:ea typeface="+mn-ea"/>
          <a:cs typeface="Georgia"/>
        </a:defRPr>
      </a:lvl2pPr>
      <a:lvl3pPr marL="1142530" indent="-228505" algn="l" defTabSz="457011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5DAA"/>
          </a:solidFill>
          <a:latin typeface="Georgia"/>
          <a:ea typeface="+mn-ea"/>
          <a:cs typeface="Georgia"/>
        </a:defRPr>
      </a:lvl3pPr>
      <a:lvl4pPr marL="1599544" indent="-228505" algn="l" defTabSz="457011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5DAA"/>
          </a:solidFill>
          <a:latin typeface="Georgia"/>
          <a:ea typeface="+mn-ea"/>
          <a:cs typeface="Georgia"/>
        </a:defRPr>
      </a:lvl4pPr>
      <a:lvl5pPr marL="2056560" indent="-228505" algn="l" defTabSz="457011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5DAA"/>
          </a:solidFill>
          <a:latin typeface="Georgia"/>
          <a:ea typeface="+mn-ea"/>
          <a:cs typeface="Georgia"/>
        </a:defRPr>
      </a:lvl5pPr>
      <a:lvl6pPr marL="2513573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867400"/>
          </a:xfrm>
          <a:prstGeom prst="rect">
            <a:avLst/>
          </a:prstGeom>
          <a:solidFill>
            <a:srgbClr val="00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t"/>
          <a:lstStyle/>
          <a:p>
            <a:pPr algn="ctr"/>
            <a:endParaRPr lang="en-US">
              <a:solidFill>
                <a:srgbClr val="E7E7E8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191000"/>
          </a:xfrm>
          <a:prstGeom prst="rect">
            <a:avLst/>
          </a:prstGeom>
        </p:spPr>
        <p:txBody>
          <a:bodyPr vert="horz" lIns="91402" tIns="45702" rIns="91402" bIns="4570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IC16-Seoul_lockup_PMS_C.eps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72208"/>
            <a:ext cx="2088000" cy="43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5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</p:sldLayoutIdLst>
  <p:hf sldNum="0" hdr="0" ftr="0" dt="0"/>
  <p:txStyles>
    <p:titleStyle>
      <a:lvl1pPr algn="l" defTabSz="457011" rtl="0" eaLnBrk="1" latinLnBrk="0" hangingPunct="1">
        <a:spcBef>
          <a:spcPct val="0"/>
        </a:spcBef>
        <a:buNone/>
        <a:defRPr sz="1800" b="1" i="0" kern="1200">
          <a:solidFill>
            <a:schemeClr val="bg1"/>
          </a:solidFill>
          <a:latin typeface="Arial Narrow"/>
          <a:ea typeface="+mj-ea"/>
          <a:cs typeface="Arial Narrow"/>
        </a:defRPr>
      </a:lvl1pPr>
    </p:titleStyle>
    <p:bodyStyle>
      <a:lvl1pPr marL="342761" indent="-342761" algn="l" defTabSz="45701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Georgia"/>
          <a:ea typeface="+mn-ea"/>
          <a:cs typeface="Georgia"/>
        </a:defRPr>
      </a:lvl1pPr>
      <a:lvl2pPr marL="742646" indent="-285632" algn="l" defTabSz="45701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Georgia"/>
          <a:ea typeface="+mn-ea"/>
          <a:cs typeface="Georgia"/>
        </a:defRPr>
      </a:lvl2pPr>
      <a:lvl3pPr marL="1142530" indent="-228505" algn="l" defTabSz="45701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Georgia"/>
          <a:ea typeface="+mn-ea"/>
          <a:cs typeface="Georgia"/>
        </a:defRPr>
      </a:lvl3pPr>
      <a:lvl4pPr marL="1599544" indent="-228505" algn="l" defTabSz="45701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Georgia"/>
          <a:ea typeface="+mn-ea"/>
          <a:cs typeface="Georgia"/>
        </a:defRPr>
      </a:lvl4pPr>
      <a:lvl5pPr marL="2056560" indent="-228505" algn="l" defTabSz="45701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Georgia"/>
          <a:ea typeface="+mn-ea"/>
          <a:cs typeface="Georgia"/>
        </a:defRPr>
      </a:lvl5pPr>
      <a:lvl6pPr marL="2513573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300826" y="1977251"/>
            <a:ext cx="1462174" cy="280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130" tIns="32130" rIns="32130" bIns="32130" numCol="1" spcCol="26775" rtlCol="0" anchor="t">
            <a:spAutoFit/>
          </a:bodyPr>
          <a:lstStyle/>
          <a:p>
            <a:pPr defTabSz="321308" fontAlgn="auto" hangingPunct="0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  <a:sym typeface="Tw Cen MT"/>
              </a:rPr>
              <a:t>2017.09.02</a:t>
            </a:r>
            <a:endParaRPr kumimoji="0" lang="ja-JP" altLang="en-US" sz="1400" dirty="0">
              <a:solidFill>
                <a:srgbClr val="000000">
                  <a:lumMod val="75000"/>
                  <a:lumOff val="25000"/>
                </a:srgb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  <a:sym typeface="Tw Cen MT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10408" y="2622961"/>
            <a:ext cx="7123186" cy="403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130" tIns="32130" rIns="32130" bIns="32130" numCol="1" spcCol="26775" rtlCol="0" anchor="t">
            <a:spAutoFit/>
          </a:bodyPr>
          <a:lstStyle/>
          <a:p>
            <a:pPr algn="ctr" defTabSz="321308" fontAlgn="auto" hangingPunct="0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2017-18</a:t>
            </a:r>
            <a:r>
              <a:rPr kumimoji="0" lang="ja-JP" altLang="en-US" sz="2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年度　地区財団セミナー</a:t>
            </a:r>
            <a:endParaRPr kumimoji="0" lang="en-US" altLang="ja-JP" sz="2200" b="1" dirty="0">
              <a:solidFill>
                <a:srgbClr val="000000">
                  <a:lumMod val="65000"/>
                  <a:lumOff val="35000"/>
                </a:srgb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5398637" y="5105400"/>
            <a:ext cx="3146167" cy="995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699" tIns="35699" rIns="35699" bIns="35699">
            <a:spAutoFit/>
          </a:bodyPr>
          <a:lstStyle/>
          <a:p>
            <a:pPr defTabSz="321308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ロータリー財団委員会</a:t>
            </a:r>
            <a:endParaRPr kumimoji="0" lang="en-US" altLang="ja-JP" sz="2000" dirty="0">
              <a:solidFill>
                <a:srgbClr val="000000">
                  <a:lumMod val="75000"/>
                  <a:lumOff val="25000"/>
                </a:srgb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defTabSz="321308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資金推進小委員会委員長　</a:t>
            </a:r>
            <a:endParaRPr kumimoji="0" sz="2000" dirty="0">
              <a:solidFill>
                <a:srgbClr val="000000">
                  <a:lumMod val="75000"/>
                  <a:lumOff val="25000"/>
                </a:srgb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defTabSz="321308" fontAlgn="auto">
              <a:spcBef>
                <a:spcPts val="0"/>
              </a:spcBef>
              <a:spcAft>
                <a:spcPts val="0"/>
              </a:spcAft>
              <a:defRPr sz="3300"/>
            </a:pPr>
            <a:r>
              <a:rPr kumimoji="0" lang="ja-JP" alt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大谷隆英／大阪柏原</a:t>
            </a:r>
            <a:r>
              <a:rPr kumimoji="0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RC</a:t>
            </a:r>
          </a:p>
        </p:txBody>
      </p:sp>
      <p:pic>
        <p:nvPicPr>
          <p:cNvPr id="188" name="image5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5743" y="875553"/>
            <a:ext cx="3552514" cy="88036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5" name="正方形/長方形 4"/>
          <p:cNvSpPr/>
          <p:nvPr/>
        </p:nvSpPr>
        <p:spPr>
          <a:xfrm>
            <a:off x="1257300" y="3200400"/>
            <a:ext cx="6629400" cy="1524000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Shape 190"/>
          <p:cNvSpPr/>
          <p:nvPr/>
        </p:nvSpPr>
        <p:spPr>
          <a:xfrm>
            <a:off x="2942965" y="3200400"/>
            <a:ext cx="3258069" cy="1272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2130" tIns="32130" rIns="32130" bIns="32130" anchor="ctr">
            <a:spAutoFit/>
          </a:bodyPr>
          <a:lstStyle>
            <a:lvl1pPr algn="ctr">
              <a:defRPr sz="6000" b="1">
                <a:solidFill>
                  <a:srgbClr val="005493"/>
                </a:solidFill>
              </a:defRPr>
            </a:lvl1pPr>
          </a:lstStyle>
          <a:p>
            <a:pPr defTabSz="32130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62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財団寄付</a:t>
            </a:r>
            <a:endParaRPr kumimoji="0" lang="en-US" sz="6200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90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正方形/長方形 1"/>
          <p:cNvSpPr/>
          <p:nvPr/>
        </p:nvSpPr>
        <p:spPr>
          <a:xfrm>
            <a:off x="152400" y="914400"/>
            <a:ext cx="3248005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3200" i="1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４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募金方法の工夫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28600" y="1499175"/>
            <a:ext cx="86868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○　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前後期 会費徴収時に　一定額を預かる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</a:t>
            </a:r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米山基金寄付・普通寄付金のイメージ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○　１年を通じ、分散して募る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</a:t>
            </a:r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米山月間、ﾛｰﾀﾘｰ財団月間、連続の負担軽減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○　楽しみを付加した募金活動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○　定期的に食事を軽食にして、残金を募金する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○　随時　個人的にオンラインから寄付する　　　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43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右矢印 21"/>
          <p:cNvSpPr/>
          <p:nvPr/>
        </p:nvSpPr>
        <p:spPr>
          <a:xfrm rot="16200000">
            <a:off x="3386296" y="5957360"/>
            <a:ext cx="637975" cy="552636"/>
          </a:xfrm>
          <a:prstGeom prst="rightArrow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3143364" y="5406866"/>
            <a:ext cx="1123836" cy="415499"/>
          </a:xfrm>
          <a:prstGeom prst="rect">
            <a:avLst/>
          </a:prstGeom>
          <a:solidFill>
            <a:srgbClr val="FF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6287384"/>
            <a:ext cx="1409700" cy="32993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正方形/長方形 1"/>
          <p:cNvSpPr/>
          <p:nvPr/>
        </p:nvSpPr>
        <p:spPr>
          <a:xfrm>
            <a:off x="155448" y="914400"/>
            <a:ext cx="8749511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★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クラブ別　年次基金　ポリオプラス基金寄付　一覧表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00834" y="1738990"/>
            <a:ext cx="179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会員が寄付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52551" y="2457287"/>
            <a:ext cx="327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クラブ事務局が預かる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6716" y="3760261"/>
            <a:ext cx="4991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まとまった段階で　ロータリー財団へ一括送金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66555" y="4991368"/>
            <a:ext cx="5044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ロータリー財団は着金確認後　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マイロータリーの </a:t>
            </a: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レポート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に反映　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7" name="下矢印 6"/>
          <p:cNvSpPr/>
          <p:nvPr/>
        </p:nvSpPr>
        <p:spPr>
          <a:xfrm>
            <a:off x="2663192" y="2200655"/>
            <a:ext cx="438150" cy="272389"/>
          </a:xfrm>
          <a:prstGeom prst="downArrow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下矢印 13"/>
          <p:cNvSpPr/>
          <p:nvPr/>
        </p:nvSpPr>
        <p:spPr>
          <a:xfrm>
            <a:off x="2673859" y="2895600"/>
            <a:ext cx="438150" cy="969499"/>
          </a:xfrm>
          <a:prstGeom prst="downArrow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下矢印 14"/>
          <p:cNvSpPr/>
          <p:nvPr/>
        </p:nvSpPr>
        <p:spPr>
          <a:xfrm>
            <a:off x="2663192" y="4591258"/>
            <a:ext cx="438150" cy="400110"/>
          </a:xfrm>
          <a:prstGeom prst="downArrow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55448" y="3178849"/>
            <a:ext cx="3257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各クラブで時期は様々</a:t>
            </a:r>
            <a:endParaRPr kumimoji="1" lang="ja-JP" altLang="en-US" sz="20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29793" y="4591258"/>
            <a:ext cx="3257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着金後　約</a:t>
            </a:r>
            <a:r>
              <a:rPr lang="en-US" altLang="ja-JP" sz="20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</a:t>
            </a:r>
            <a:r>
              <a:rPr lang="ja-JP" altLang="en-US" sz="20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週間</a:t>
            </a:r>
            <a:endParaRPr kumimoji="1" lang="ja-JP" altLang="en-US" sz="20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891948" y="2802149"/>
            <a:ext cx="3124200" cy="3801041"/>
          </a:xfrm>
          <a:prstGeom prst="rect">
            <a:avLst/>
          </a:prstGeom>
          <a:noFill/>
          <a:ln w="34925">
            <a:solidFill>
              <a:schemeClr val="tx2"/>
            </a:solidFill>
            <a:bevel/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endParaRPr lang="en-US" altLang="ja-JP" sz="22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マイロータリーを閲覧し</a:t>
            </a:r>
            <a:endParaRPr lang="en-US" altLang="ja-JP" sz="22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一覧表作成</a:t>
            </a:r>
            <a:endParaRPr lang="en-US" altLang="ja-JP" sz="22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寄付から実績反映まで</a:t>
            </a:r>
            <a:endParaRPr lang="en-US" altLang="ja-JP" sz="20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タイムラグ</a:t>
            </a:r>
            <a:endParaRPr lang="en-US" altLang="ja-JP" sz="20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2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１０月頃より、</a:t>
            </a:r>
            <a:endParaRPr lang="en-US" altLang="ja-JP" sz="22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spcBef>
                <a:spcPts val="0"/>
              </a:spcBef>
            </a:pPr>
            <a:r>
              <a:rPr lang="ja-JP" altLang="en-US" sz="2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ガバナー月信に掲載</a:t>
            </a:r>
            <a:endParaRPr lang="en-US" altLang="ja-JP" sz="22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2800" b="1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送金予定日を記載</a:t>
            </a:r>
            <a:endParaRPr lang="en-US" altLang="ja-JP" sz="2800" b="1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spcBef>
                <a:spcPts val="0"/>
              </a:spcBef>
            </a:pPr>
            <a:r>
              <a:rPr lang="ja-JP" altLang="en-US" sz="22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（アンケート）</a:t>
            </a:r>
            <a:endParaRPr lang="en-US" altLang="ja-JP" sz="22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spcBef>
                <a:spcPts val="0"/>
              </a:spcBef>
            </a:pPr>
            <a:r>
              <a:rPr lang="ja-JP" altLang="en-US" sz="8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</a:t>
            </a:r>
            <a:endParaRPr kumimoji="1" lang="ja-JP" altLang="en-US" sz="8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891947" y="2380039"/>
            <a:ext cx="2699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ガバナー事務所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3581400" y="6287384"/>
            <a:ext cx="2240775" cy="265282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41571" y="6237424"/>
            <a:ext cx="64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閲覧</a:t>
            </a:r>
            <a:endParaRPr kumimoji="1" lang="ja-JP" altLang="en-US" sz="18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cxnSp>
        <p:nvCxnSpPr>
          <p:cNvPr id="31" name="直線コネクタ 30"/>
          <p:cNvCxnSpPr/>
          <p:nvPr/>
        </p:nvCxnSpPr>
        <p:spPr>
          <a:xfrm>
            <a:off x="2136810" y="2133600"/>
            <a:ext cx="1604448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カギ線コネクタ 28"/>
          <p:cNvCxnSpPr>
            <a:stCxn id="9" idx="3"/>
          </p:cNvCxnSpPr>
          <p:nvPr/>
        </p:nvCxnSpPr>
        <p:spPr>
          <a:xfrm>
            <a:off x="3896105" y="1969823"/>
            <a:ext cx="1742695" cy="3672000"/>
          </a:xfrm>
          <a:prstGeom prst="bentConnector2">
            <a:avLst/>
          </a:prstGeom>
          <a:ln w="12700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73" name="直線コネクタ 3072"/>
          <p:cNvCxnSpPr/>
          <p:nvPr/>
        </p:nvCxnSpPr>
        <p:spPr>
          <a:xfrm flipH="1">
            <a:off x="5377818" y="5608718"/>
            <a:ext cx="324000" cy="0"/>
          </a:xfrm>
          <a:prstGeom prst="line">
            <a:avLst/>
          </a:prstGeom>
          <a:ln w="12700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4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角丸四角形 25"/>
          <p:cNvSpPr/>
          <p:nvPr/>
        </p:nvSpPr>
        <p:spPr>
          <a:xfrm>
            <a:off x="4519716" y="5962606"/>
            <a:ext cx="2332166" cy="338554"/>
          </a:xfrm>
          <a:prstGeom prst="round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 26"/>
          <p:cNvSpPr/>
          <p:nvPr/>
        </p:nvSpPr>
        <p:spPr>
          <a:xfrm>
            <a:off x="2894334" y="5364154"/>
            <a:ext cx="1198199" cy="338554"/>
          </a:xfrm>
          <a:prstGeom prst="round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516302" y="5358058"/>
            <a:ext cx="1198199" cy="338554"/>
          </a:xfrm>
          <a:prstGeom prst="round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0"/>
            <a:ext cx="6096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寄付の分類</a:t>
            </a:r>
            <a:endParaRPr lang="en-US" altLang="ja-JP" sz="3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フローチャート : 論理積ゲート 4"/>
          <p:cNvSpPr/>
          <p:nvPr/>
        </p:nvSpPr>
        <p:spPr>
          <a:xfrm rot="5400000">
            <a:off x="503047" y="1680631"/>
            <a:ext cx="1676400" cy="1606550"/>
          </a:xfrm>
          <a:prstGeom prst="flowChartDelay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ローチャート : 論理積ゲート 8"/>
          <p:cNvSpPr/>
          <p:nvPr/>
        </p:nvSpPr>
        <p:spPr>
          <a:xfrm rot="5400000">
            <a:off x="2711323" y="1689775"/>
            <a:ext cx="1676400" cy="1606550"/>
          </a:xfrm>
          <a:prstGeom prst="flowChartDelay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ローチャート : 論理積ゲート 9"/>
          <p:cNvSpPr/>
          <p:nvPr/>
        </p:nvSpPr>
        <p:spPr>
          <a:xfrm rot="5400000">
            <a:off x="4854067" y="1720255"/>
            <a:ext cx="1676400" cy="1606550"/>
          </a:xfrm>
          <a:prstGeom prst="flowChartDelay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ローチャート : 論理積ゲート 10"/>
          <p:cNvSpPr/>
          <p:nvPr/>
        </p:nvSpPr>
        <p:spPr>
          <a:xfrm rot="5400000">
            <a:off x="7602537" y="1777362"/>
            <a:ext cx="838200" cy="803275"/>
          </a:xfrm>
          <a:prstGeom prst="flowChartDelay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574675" y="1708083"/>
            <a:ext cx="1415772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年次基金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2844041" y="1718858"/>
            <a:ext cx="1410964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ﾎﾟﾘｵﾌﾟﾗｽ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984381" y="1735515"/>
            <a:ext cx="1467068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恒久基金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（冠名基金）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597303" y="1930974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1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臨時基金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76928" y="3499104"/>
            <a:ext cx="2202847" cy="147732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50</a:t>
            </a: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％が３年後ＤＤＦ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50%</a:t>
            </a: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が３年後ＷＦ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収益が運営費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329078" y="3499104"/>
            <a:ext cx="2242922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ﾎﾟﾘｵ撲滅活動支援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574359" y="3499104"/>
            <a:ext cx="2468946" cy="193899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元金そのまま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収益の</a:t>
            </a:r>
            <a:r>
              <a:rPr lang="en-US" altLang="ja-JP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50</a:t>
            </a: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％がＤＤＦ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収益の</a:t>
            </a:r>
            <a:r>
              <a:rPr lang="en-US" altLang="ja-JP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50</a:t>
            </a: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％がＷＦ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冠名基金は＄</a:t>
            </a:r>
            <a:r>
              <a:rPr lang="en-US" altLang="ja-JP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25,000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7102868" y="2879402"/>
            <a:ext cx="1903085" cy="107721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16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承認されたﾌﾟﾛｼﾞｪｸﾄ</a:t>
            </a:r>
            <a:endParaRPr lang="en-US" altLang="ja-JP" sz="16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16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の補助金</a:t>
            </a:r>
            <a:endParaRPr lang="en-US" altLang="ja-JP" sz="16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災害復興基金</a:t>
            </a:r>
            <a:endParaRPr lang="en-US" altLang="ja-JP" sz="16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2279775" y="3373922"/>
            <a:ext cx="0" cy="22648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4565775" y="3418011"/>
            <a:ext cx="0" cy="22648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6851882" y="3382328"/>
            <a:ext cx="0" cy="22648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4584063" y="5962606"/>
            <a:ext cx="2399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ベネファクター</a:t>
            </a:r>
            <a:r>
              <a:rPr lang="ja-JP" altLang="en-US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kumimoji="1" lang="en-US" altLang="ja-JP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</a:t>
            </a:r>
            <a:r>
              <a:rPr kumimoji="1" lang="ja-JP" altLang="en-US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名以上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954909" y="5344335"/>
            <a:ext cx="1189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＄</a:t>
            </a:r>
            <a:r>
              <a:rPr lang="en-US" altLang="ja-JP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50</a:t>
            </a:r>
            <a:r>
              <a:rPr lang="ja-JP" altLang="en-US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</a:t>
            </a:r>
            <a:endParaRPr kumimoji="1" lang="en-US" altLang="ja-JP" sz="16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16302" y="5358058"/>
            <a:ext cx="1198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＄</a:t>
            </a:r>
            <a:r>
              <a:rPr kumimoji="1" lang="en-US" altLang="ja-JP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150</a:t>
            </a:r>
            <a:r>
              <a:rPr kumimoji="1" lang="ja-JP" altLang="en-US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</a:t>
            </a:r>
            <a:endParaRPr kumimoji="1" lang="en-US" altLang="ja-JP" sz="16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56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7" grpId="0" animBg="1"/>
      <p:bldP spid="2" grpId="0"/>
      <p:bldP spid="22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線コネクタ 20"/>
          <p:cNvCxnSpPr/>
          <p:nvPr/>
        </p:nvCxnSpPr>
        <p:spPr>
          <a:xfrm>
            <a:off x="3581400" y="5811053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2286000" y="5055519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724400" y="1600199"/>
            <a:ext cx="4163568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003366"/>
                </a:solidFill>
                <a:uFill>
                  <a:solidFill>
                    <a:srgbClr val="FF0000"/>
                  </a:solidFill>
                </a:u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年次基金、ﾎﾟﾘｵﾌﾟﾗｽ、</a:t>
            </a:r>
            <a:endParaRPr lang="en-US" altLang="ja-JP" sz="2800" dirty="0">
              <a:solidFill>
                <a:srgbClr val="003366"/>
              </a:solidFill>
              <a:uFill>
                <a:solidFill>
                  <a:srgbClr val="FF0000"/>
                </a:solidFill>
              </a:u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財団承認補助金に、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累計＄</a:t>
            </a:r>
            <a:r>
              <a:rPr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1,000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以上寄付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その後、＄</a:t>
            </a:r>
            <a:r>
              <a:rPr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1,000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毎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kumimoji="1" lang="ja-JP" altLang="en-US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0"/>
            <a:ext cx="6096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寄付の認証</a:t>
            </a:r>
            <a:endParaRPr lang="en-US" altLang="ja-JP" sz="3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6153628"/>
            <a:ext cx="1981199" cy="4636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228600" y="914400"/>
            <a:ext cx="802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財団の友：　年次基金に毎年＄</a:t>
            </a:r>
            <a:r>
              <a:rPr kumimoji="1"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100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以上寄付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28600" y="1600200"/>
            <a:ext cx="44148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ﾎﾟｰﾙ・ﾊﾘｽ・ﾌｪﾛｰ：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ﾏﾙﾁﾌﾟﾙ・ﾎﾟｰﾙ・ﾊﾘｽ・ﾌｪﾛｰ：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28600" y="3725174"/>
            <a:ext cx="802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ﾍﾞﾈﾌｧｸﾀｰ：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kumimoji="1" lang="ja-JP" altLang="en-US" sz="2800" dirty="0">
                <a:solidFill>
                  <a:srgbClr val="003366"/>
                </a:solidFill>
                <a:uFill>
                  <a:solidFill>
                    <a:srgbClr val="FF0000"/>
                  </a:solidFill>
                </a:u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恒久基金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に累計＄</a:t>
            </a:r>
            <a:r>
              <a:rPr kumimoji="1"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1,000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以上寄付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28600" y="4572000"/>
            <a:ext cx="8645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ﾒｼﾞｬｰﾄﾞﾅｰ：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kumimoji="1" lang="ja-JP" altLang="en-US" sz="2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分類に関係なく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累計＄</a:t>
            </a:r>
            <a:r>
              <a:rPr kumimoji="1"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10,000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以上寄付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6700" y="533400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ｱｰﾁ・ｸﾗﾝﾌ・ｿｻｴﾃｨ：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分類に関係なく累計＄</a:t>
            </a:r>
            <a:r>
              <a:rPr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250,000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</a:t>
            </a:r>
            <a:endParaRPr kumimoji="1"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　　　　　　　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</a:t>
            </a:r>
          </a:p>
        </p:txBody>
      </p:sp>
      <p:cxnSp>
        <p:nvCxnSpPr>
          <p:cNvPr id="13" name="直線コネクタ 12"/>
          <p:cNvCxnSpPr/>
          <p:nvPr/>
        </p:nvCxnSpPr>
        <p:spPr>
          <a:xfrm>
            <a:off x="228600" y="1599163"/>
            <a:ext cx="8645764" cy="1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228600" y="3581400"/>
            <a:ext cx="8645764" cy="1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272684" y="4418563"/>
            <a:ext cx="8645764" cy="1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272684" y="5318760"/>
            <a:ext cx="8645764" cy="1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2286000" y="4510444"/>
            <a:ext cx="2667000" cy="646331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２６６０地区に</a:t>
            </a:r>
            <a:r>
              <a:rPr lang="ja-JP" altLang="en-US" sz="3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５３</a:t>
            </a:r>
            <a:r>
              <a:rPr kumimoji="1" lang="ja-JP" altLang="en-US" sz="3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名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390900" y="5443735"/>
            <a:ext cx="2667000" cy="646331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２６６０地区に</a:t>
            </a:r>
            <a:r>
              <a:rPr lang="ja-JP" altLang="en-US" sz="3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</a:t>
            </a:r>
            <a:r>
              <a:rPr kumimoji="1" lang="ja-JP" altLang="en-US" sz="3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名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886200" y="3663618"/>
            <a:ext cx="455676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＄</a:t>
            </a:r>
            <a:r>
              <a:rPr kumimoji="1" lang="en-US" altLang="ja-JP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1,000</a:t>
            </a:r>
            <a:r>
              <a:rPr kumimoji="1"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達成時の</a:t>
            </a:r>
            <a:r>
              <a:rPr kumimoji="1" lang="ja-JP" altLang="en-US" sz="3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１回のみ</a:t>
            </a:r>
          </a:p>
        </p:txBody>
      </p:sp>
      <p:cxnSp>
        <p:nvCxnSpPr>
          <p:cNvPr id="23" name="直線コネクタ 22"/>
          <p:cNvCxnSpPr/>
          <p:nvPr/>
        </p:nvCxnSpPr>
        <p:spPr>
          <a:xfrm>
            <a:off x="4800600" y="205740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2209800" y="4191000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6579107" y="6046916"/>
            <a:ext cx="2362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2017/08/25</a:t>
            </a:r>
            <a:r>
              <a:rPr kumimoji="1" lang="ja-JP" altLang="en-US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現在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209800" y="3663617"/>
            <a:ext cx="6233160" cy="646331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2017-18</a:t>
            </a:r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</a:t>
            </a:r>
            <a:r>
              <a:rPr lang="en-US" altLang="ja-JP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BF1</a:t>
            </a:r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名以上</a:t>
            </a:r>
            <a:r>
              <a:rPr lang="ja-JP" altLang="en-US" sz="3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４５</a:t>
            </a:r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クラブ　</a:t>
            </a:r>
            <a:r>
              <a:rPr lang="ja-JP" altLang="en-US" sz="3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５３</a:t>
            </a:r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名</a:t>
            </a:r>
            <a:endParaRPr kumimoji="1" lang="ja-JP" altLang="en-US" sz="20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41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  <p:bldP spid="37" grpId="0" animBg="1"/>
      <p:bldP spid="37" grpId="1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04801" y="-76200"/>
            <a:ext cx="84581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ポール・ハリス・ソサエティー（</a:t>
            </a:r>
            <a:r>
              <a:rPr lang="en-US" altLang="ja-JP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PHS)</a:t>
            </a: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の紹介</a:t>
            </a:r>
            <a:endParaRPr lang="en-US" altLang="ja-JP" sz="3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6117960"/>
            <a:ext cx="2133599" cy="499353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コンテンツ プレースホルダー 2"/>
          <p:cNvSpPr txBox="1">
            <a:spLocks/>
          </p:cNvSpPr>
          <p:nvPr/>
        </p:nvSpPr>
        <p:spPr bwMode="auto">
          <a:xfrm>
            <a:off x="381000" y="877824"/>
            <a:ext cx="838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lnSpc>
                <a:spcPct val="150000"/>
              </a:lnSpc>
              <a:buFont typeface="Arial" pitchFamily="34" charset="0"/>
              <a:buNone/>
            </a:pPr>
            <a:r>
              <a:rPr kumimoji="0" lang="ja-JP" altLang="en-US" sz="3200" b="1" dirty="0">
                <a:solidFill>
                  <a:srgbClr val="FF0000"/>
                </a:solidFill>
                <a:latin typeface="+mj-ea"/>
                <a:ea typeface="+mj-ea"/>
                <a:cs typeface="Meiryo UI" pitchFamily="50" charset="-128"/>
              </a:rPr>
              <a:t>毎年</a:t>
            </a:r>
            <a:r>
              <a:rPr kumimoji="0" lang="en-US" altLang="ja-JP" sz="3200" b="1" dirty="0">
                <a:solidFill>
                  <a:srgbClr val="FF0000"/>
                </a:solidFill>
                <a:latin typeface="+mj-ea"/>
                <a:ea typeface="+mj-ea"/>
                <a:cs typeface="Meiryo UI" pitchFamily="50" charset="-128"/>
              </a:rPr>
              <a:t>$1,000</a:t>
            </a:r>
            <a:r>
              <a:rPr kumimoji="0" lang="ja-JP" altLang="en-US" sz="3200" b="1" dirty="0">
                <a:solidFill>
                  <a:srgbClr val="00246C"/>
                </a:solidFill>
                <a:latin typeface="+mj-ea"/>
                <a:ea typeface="+mj-ea"/>
                <a:cs typeface="Meiryo UI" pitchFamily="50" charset="-128"/>
              </a:rPr>
              <a:t>（約</a:t>
            </a:r>
            <a:r>
              <a:rPr kumimoji="0" lang="en-US" altLang="ja-JP" sz="3200" b="1" dirty="0">
                <a:solidFill>
                  <a:srgbClr val="00246C"/>
                </a:solidFill>
                <a:latin typeface="+mj-ea"/>
                <a:ea typeface="+mj-ea"/>
                <a:cs typeface="Meiryo UI" pitchFamily="50" charset="-128"/>
              </a:rPr>
              <a:t>110,000</a:t>
            </a:r>
            <a:r>
              <a:rPr kumimoji="0" lang="ja-JP" altLang="en-US" sz="3200" b="1" dirty="0">
                <a:solidFill>
                  <a:srgbClr val="00246C"/>
                </a:solidFill>
                <a:latin typeface="+mj-ea"/>
                <a:ea typeface="+mj-ea"/>
                <a:cs typeface="Meiryo UI" pitchFamily="50" charset="-128"/>
              </a:rPr>
              <a:t>円）以上の寄付を宣言</a:t>
            </a:r>
            <a:endParaRPr kumimoji="0" lang="en-US" altLang="ja-JP" sz="3200" b="1" dirty="0">
              <a:solidFill>
                <a:srgbClr val="00246C"/>
              </a:solidFill>
              <a:latin typeface="+mj-ea"/>
              <a:ea typeface="+mj-ea"/>
              <a:cs typeface="Meiryo UI" pitchFamily="50" charset="-128"/>
            </a:endParaRPr>
          </a:p>
          <a:p>
            <a:pPr eaLnBrk="0" hangingPunct="0">
              <a:lnSpc>
                <a:spcPct val="150000"/>
              </a:lnSpc>
              <a:buFont typeface="Arial" pitchFamily="34" charset="0"/>
              <a:buNone/>
            </a:pPr>
            <a:r>
              <a:rPr lang="ja-JP" altLang="en-US" b="1" dirty="0">
                <a:solidFill>
                  <a:srgbClr val="00246C"/>
                </a:solidFill>
                <a:latin typeface="+mj-ea"/>
                <a:ea typeface="+mj-ea"/>
                <a:cs typeface="Meiryo UI" pitchFamily="50" charset="-128"/>
              </a:rPr>
              <a:t>（年次基金・ポリオ基金・財団が認証した補助金ﾌﾟﾛｼﾞｪｸﾄ）</a:t>
            </a:r>
            <a:endParaRPr lang="ja-JP" altLang="en-US" dirty="0">
              <a:solidFill>
                <a:srgbClr val="58585A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52400" y="2438400"/>
            <a:ext cx="7620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kumimoji="0" lang="ja-JP" alt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○　</a:t>
            </a:r>
            <a:r>
              <a:rPr kumimoji="0" lang="en-US" altLang="ja-JP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1999</a:t>
            </a:r>
            <a:r>
              <a:rPr kumimoji="0" lang="ja-JP" alt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年創設</a:t>
            </a:r>
            <a:endParaRPr kumimoji="0" lang="en-US" altLang="ja-JP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kumimoji="0" lang="ja-JP" alt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○　</a:t>
            </a:r>
            <a:r>
              <a:rPr kumimoji="0" lang="ja-JP" alt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すべてのロータリアンが毎年</a:t>
            </a:r>
            <a:r>
              <a:rPr kumimoji="0" lang="en-US" altLang="ja-JP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1,000</a:t>
            </a:r>
            <a:r>
              <a:rPr kumimoji="0" lang="ja-JP" alt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ドルを寄付すること</a:t>
            </a:r>
            <a:endParaRPr kumimoji="0" lang="en-US" altLang="ja-JP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kumimoji="0" lang="ja-JP" alt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　　は難しい</a:t>
            </a:r>
            <a:endParaRPr kumimoji="0" lang="en-US" altLang="ja-JP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kumimoji="0" lang="ja-JP" alt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○　</a:t>
            </a:r>
            <a:r>
              <a:rPr kumimoji="0" lang="ja-JP" alt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可能性の有る会員に　サエティへの入会という形で</a:t>
            </a:r>
            <a:endParaRPr kumimoji="0" lang="en-US" altLang="ja-JP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kumimoji="0" lang="ja-JP" alt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　　認証することによって</a:t>
            </a:r>
            <a:r>
              <a:rPr kumimoji="0" lang="ja-JP" altLang="en-US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Arial" pitchFamily="34" charset="0"/>
              </a:rPr>
              <a:t>寄付を推進</a:t>
            </a:r>
            <a:endParaRPr kumimoji="1" lang="ja-JP" altLang="en-US" dirty="0">
              <a:solidFill>
                <a:schemeClr val="tx2">
                  <a:lumMod val="75000"/>
                </a:schemeClr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22" name="Picture 3" descr="C:\Users\TarpyR\Desktop\PHSpins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374792"/>
            <a:ext cx="2189154" cy="296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コネクタ 4"/>
          <p:cNvCxnSpPr/>
          <p:nvPr/>
        </p:nvCxnSpPr>
        <p:spPr>
          <a:xfrm>
            <a:off x="152400" y="2362200"/>
            <a:ext cx="8610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1524000" y="4996898"/>
            <a:ext cx="5715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kumimoji="1" lang="ja-JP" altLang="en-US" dirty="0">
                <a:solidFill>
                  <a:srgbClr val="002060"/>
                </a:solidFill>
              </a:rPr>
              <a:t>一年を通じて　ロータリー財団を意識し、</a:t>
            </a:r>
            <a:endParaRPr kumimoji="1" lang="en-US" altLang="ja-JP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ja-JP" altLang="en-US" dirty="0">
                <a:solidFill>
                  <a:srgbClr val="002060"/>
                </a:solidFill>
              </a:rPr>
              <a:t>周りの会員にも良い影響を及ぼして欲しい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1219200" y="4996898"/>
            <a:ext cx="6172200" cy="984885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0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04801" y="-76200"/>
            <a:ext cx="84581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ポール・ハリス・ソサエティー（</a:t>
            </a:r>
            <a:r>
              <a:rPr lang="en-US" altLang="ja-JP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PHS)</a:t>
            </a: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の紹介</a:t>
            </a:r>
            <a:endParaRPr lang="en-US" altLang="ja-JP" sz="3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6117960"/>
            <a:ext cx="2133599" cy="49935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533400" y="11430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ja-JP" altLang="en-US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●　これまで毎年</a:t>
            </a:r>
            <a:r>
              <a:rPr kumimoji="0" lang="en-US" altLang="ja-JP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1,000</a:t>
            </a:r>
            <a:r>
              <a:rPr kumimoji="0" lang="ja-JP" altLang="en-US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ドルの寄付をした実績必要無し。</a:t>
            </a:r>
            <a:endParaRPr kumimoji="0" lang="en-US" altLang="ja-JP" dirty="0">
              <a:solidFill>
                <a:srgbClr val="16316B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0" lang="ja-JP" altLang="en-US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●　ソサエティ入会時に、すぐに</a:t>
            </a:r>
            <a:r>
              <a:rPr kumimoji="0" lang="en-US" altLang="ja-JP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1,000</a:t>
            </a:r>
            <a:r>
              <a:rPr kumimoji="0" lang="ja-JP" altLang="en-US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ドルを寄付する必要無し。</a:t>
            </a:r>
            <a:endParaRPr kumimoji="0" lang="en-US" altLang="ja-JP" dirty="0">
              <a:solidFill>
                <a:srgbClr val="16316B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0" lang="ja-JP" altLang="en-US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　　（年度内に少額にわけて寄付する）</a:t>
            </a:r>
            <a:endParaRPr kumimoji="1" lang="ja-JP" altLang="en-US" dirty="0">
              <a:solidFill>
                <a:srgbClr val="16316B"/>
              </a:solidFill>
              <a:latin typeface="+mj-ea"/>
              <a:ea typeface="+mj-ea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30936" y="3657600"/>
            <a:ext cx="7772400" cy="2049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30000"/>
              </a:spcBef>
              <a:defRPr/>
            </a:pPr>
            <a:r>
              <a:rPr kumimoji="0" lang="ja-JP" altLang="en-US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ご入会方法</a:t>
            </a:r>
            <a:endParaRPr kumimoji="0" lang="en-US" altLang="en-US" dirty="0">
              <a:solidFill>
                <a:srgbClr val="16316B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marL="228600" lvl="0" indent="-228600" eaLnBrk="0" hangingPunct="0">
              <a:spcBef>
                <a:spcPts val="0"/>
              </a:spcBef>
              <a:buFontTx/>
              <a:buAutoNum type="arabicParenR"/>
              <a:defRPr/>
            </a:pPr>
            <a:r>
              <a:rPr kumimoji="0" lang="ja-JP" altLang="en-US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ポール・ハリス・ソサエティのページにある入会フォームに入力し、送信する</a:t>
            </a:r>
            <a:endParaRPr kumimoji="0" lang="en-US" altLang="ja-JP" dirty="0">
              <a:solidFill>
                <a:srgbClr val="16316B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marL="228600" lvl="0" indent="-228600" eaLnBrk="0" hangingPunct="0">
              <a:spcBef>
                <a:spcPct val="30000"/>
              </a:spcBef>
              <a:buFontTx/>
              <a:buAutoNum type="arabicParenR"/>
              <a:defRPr/>
            </a:pPr>
            <a:r>
              <a:rPr kumimoji="0" lang="en-US" altLang="ja-JP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2660</a:t>
            </a:r>
            <a:r>
              <a:rPr kumimoji="0" lang="ja-JP" altLang="en-US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地区ホームページより申込書をダウンロードし　ガバナー事務所に送る</a:t>
            </a:r>
            <a:endParaRPr kumimoji="0" lang="en-US" altLang="ja-JP" dirty="0">
              <a:solidFill>
                <a:srgbClr val="16316B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304801" y="3124200"/>
            <a:ext cx="86105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5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457200" y="1172876"/>
            <a:ext cx="4267200" cy="75579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04801" y="-76200"/>
            <a:ext cx="84581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ポール・ハリス・ソサエティー（</a:t>
            </a:r>
            <a:r>
              <a:rPr lang="en-US" altLang="ja-JP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PHS)</a:t>
            </a: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の紹介</a:t>
            </a:r>
            <a:endParaRPr lang="en-US" altLang="ja-JP" sz="3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868283"/>
            <a:ext cx="3200399" cy="749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3" descr="C:\Users\TarpyR\Desktop\PHSpins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99" y="1301606"/>
            <a:ext cx="3581400" cy="484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コンテンツ プレースホルダー 2"/>
          <p:cNvSpPr txBox="1">
            <a:spLocks/>
          </p:cNvSpPr>
          <p:nvPr/>
        </p:nvSpPr>
        <p:spPr bwMode="auto">
          <a:xfrm>
            <a:off x="451103" y="2438400"/>
            <a:ext cx="662516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lnSpc>
                <a:spcPts val="3100"/>
              </a:lnSpc>
              <a:buFont typeface="Arial" pitchFamily="34" charset="0"/>
              <a:buNone/>
            </a:pPr>
            <a:r>
              <a:rPr kumimoji="0" lang="ja-JP" altLang="en-US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現在の会員数</a:t>
            </a:r>
            <a:r>
              <a:rPr kumimoji="0" lang="en-US" altLang="ja-JP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	</a:t>
            </a:r>
            <a:r>
              <a:rPr kumimoji="0" lang="ja-JP" altLang="en-US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</a:t>
            </a:r>
            <a:r>
              <a:rPr kumimoji="0" lang="ja-JP" altLang="en-US" sz="28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</a:t>
            </a:r>
            <a:r>
              <a:rPr kumimoji="0" lang="en-US" altLang="ja-JP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3</a:t>
            </a:r>
            <a:r>
              <a:rPr kumimoji="0" lang="ja-JP" altLang="en-US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２名</a:t>
            </a:r>
            <a:endParaRPr lang="ja-JP" altLang="en-US" sz="3200" dirty="0">
              <a:solidFill>
                <a:srgbClr val="58585A"/>
              </a:solidFill>
              <a:latin typeface="Georgi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 bwMode="auto">
          <a:xfrm>
            <a:off x="441960" y="3581400"/>
            <a:ext cx="753956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lnSpc>
                <a:spcPts val="3100"/>
              </a:lnSpc>
              <a:buFont typeface="Arial" pitchFamily="34" charset="0"/>
              <a:buNone/>
            </a:pPr>
            <a:r>
              <a:rPr kumimoji="0" lang="ja-JP" altLang="en-US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実績到達者</a:t>
            </a:r>
            <a:r>
              <a:rPr kumimoji="0" lang="en-US" altLang="ja-JP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	</a:t>
            </a:r>
            <a:r>
              <a:rPr kumimoji="0" lang="ja-JP" altLang="en-US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　</a:t>
            </a:r>
            <a:endParaRPr lang="ja-JP" altLang="en-US" sz="3200" dirty="0">
              <a:solidFill>
                <a:srgbClr val="58585A"/>
              </a:solidFill>
              <a:latin typeface="Georgia" pitchFamily="18" charset="0"/>
              <a:ea typeface="ＭＳ Ｐゴシック" pitchFamily="50" charset="-128"/>
              <a:cs typeface="+mn-cs"/>
            </a:endParaRP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822020"/>
              </p:ext>
            </p:extLst>
          </p:nvPr>
        </p:nvGraphicFramePr>
        <p:xfrm>
          <a:off x="451103" y="4114800"/>
          <a:ext cx="6356350" cy="623887"/>
        </p:xfrm>
        <a:graphic>
          <a:graphicData uri="http://schemas.openxmlformats.org/drawingml/2006/table">
            <a:tbl>
              <a:tblPr/>
              <a:tblGrid>
                <a:gridCol w="3879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388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4000"/>
                        </a:lnSpc>
                      </a:pPr>
                      <a:r>
                        <a:rPr kumimoji="1" lang="en-US" altLang="ja-JP" sz="3600" b="1" dirty="0">
                          <a:solidFill>
                            <a:srgbClr val="00206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2016</a:t>
                      </a:r>
                      <a:r>
                        <a:rPr kumimoji="1" lang="ja-JP" altLang="en-US" sz="3600" b="1" dirty="0">
                          <a:solidFill>
                            <a:srgbClr val="00206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－</a:t>
                      </a:r>
                      <a:r>
                        <a:rPr kumimoji="1" lang="en-US" altLang="ja-JP" sz="3600" b="1" dirty="0">
                          <a:solidFill>
                            <a:srgbClr val="00206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17</a:t>
                      </a:r>
                      <a:r>
                        <a:rPr kumimoji="1" lang="ja-JP" altLang="en-US" sz="3600" b="1" dirty="0">
                          <a:solidFill>
                            <a:srgbClr val="00206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年度</a:t>
                      </a:r>
                    </a:p>
                  </a:txBody>
                  <a:tcPr marL="99060" marR="990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EBD1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EBD1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4000"/>
                        </a:lnSpc>
                      </a:pPr>
                      <a:r>
                        <a:rPr kumimoji="1" lang="ja-JP" altLang="en-US" sz="3600" b="1" dirty="0">
                          <a:solidFill>
                            <a:srgbClr val="00206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７３名</a:t>
                      </a:r>
                    </a:p>
                  </a:txBody>
                  <a:tcPr marL="99060" marR="990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EBD1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EBD1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コンテンツ プレースホルダー 2"/>
          <p:cNvSpPr txBox="1">
            <a:spLocks/>
          </p:cNvSpPr>
          <p:nvPr/>
        </p:nvSpPr>
        <p:spPr bwMode="auto">
          <a:xfrm>
            <a:off x="484631" y="1301606"/>
            <a:ext cx="662516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lnSpc>
                <a:spcPts val="3100"/>
              </a:lnSpc>
              <a:buFont typeface="Arial" pitchFamily="34" charset="0"/>
              <a:buNone/>
            </a:pPr>
            <a:r>
              <a:rPr kumimoji="0" lang="en-US" altLang="ja-JP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+mn-cs"/>
              </a:rPr>
              <a:t>RID2660</a:t>
            </a:r>
            <a:r>
              <a:rPr kumimoji="0" lang="ja-JP" altLang="en-US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+mn-cs"/>
              </a:rPr>
              <a:t>　実績</a:t>
            </a:r>
            <a:endParaRPr lang="ja-JP" altLang="en-US" sz="3200" dirty="0">
              <a:solidFill>
                <a:srgbClr val="58585A"/>
              </a:solidFill>
              <a:latin typeface="Georgi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181600" y="5486400"/>
            <a:ext cx="2362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2017/08/25</a:t>
            </a:r>
            <a:r>
              <a:rPr kumimoji="1" lang="ja-JP" altLang="en-US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現在</a:t>
            </a:r>
          </a:p>
        </p:txBody>
      </p:sp>
    </p:spTree>
    <p:extLst>
      <p:ext uri="{BB962C8B-B14F-4D97-AF65-F5344CB8AC3E}">
        <p14:creationId xmlns:p14="http://schemas.microsoft.com/office/powerpoint/2010/main" val="214136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ロータリー・クレジットカードの紹介</a:t>
            </a:r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 bwMode="auto">
          <a:xfrm>
            <a:off x="152400" y="1097281"/>
            <a:ext cx="8686800" cy="111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2" rIns="91402" bIns="45702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利用金額の</a:t>
            </a:r>
            <a:r>
              <a:rPr kumimoji="0" lang="en-US" altLang="ja-JP" sz="3200" b="1" spc="-15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0.</a:t>
            </a:r>
            <a:r>
              <a:rPr kumimoji="0" lang="en-US" altLang="ja-JP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3</a:t>
            </a:r>
            <a:r>
              <a:rPr kumimoji="0" lang="ja-JP" altLang="en-US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％</a:t>
            </a:r>
            <a:r>
              <a:rPr kumimoji="0" lang="en-US" altLang="ja-JP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~</a:t>
            </a:r>
            <a:r>
              <a:rPr kumimoji="0" lang="en-US" altLang="ja-JP" sz="3200" b="1" spc="-15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0.</a:t>
            </a:r>
            <a:r>
              <a:rPr kumimoji="0" lang="en-US" altLang="ja-JP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5</a:t>
            </a:r>
            <a:r>
              <a:rPr kumimoji="0" lang="ja-JP" altLang="en-US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％と</a:t>
            </a:r>
            <a:r>
              <a:rPr kumimoji="0" lang="ja-JP" altLang="en-US" sz="32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年会費の一部が</a:t>
            </a:r>
            <a:endParaRPr kumimoji="0" lang="en-US" altLang="ja-JP" sz="3200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z="32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ロータリー財団の寄付に</a:t>
            </a:r>
            <a:r>
              <a:rPr kumimoji="0" lang="en-US" altLang="ja-JP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!</a:t>
            </a:r>
            <a:endParaRPr lang="ja-JP" altLang="en-US" sz="3200" dirty="0">
              <a:solidFill>
                <a:srgbClr val="00246C"/>
              </a:solidFill>
              <a:latin typeface="Georgi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1" name="コンテンツ プレースホルダー 2"/>
          <p:cNvSpPr txBox="1">
            <a:spLocks/>
          </p:cNvSpPr>
          <p:nvPr/>
        </p:nvSpPr>
        <p:spPr bwMode="auto">
          <a:xfrm>
            <a:off x="457201" y="3221628"/>
            <a:ext cx="3810000" cy="1290838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2" tIns="45702" rIns="91402" bIns="4570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提携業者</a:t>
            </a:r>
            <a:endParaRPr kumimoji="0" lang="en-US" altLang="ja-JP" sz="2800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旅行、買い物、公共料金等々</a:t>
            </a:r>
            <a:endParaRPr lang="ja-JP" altLang="en-US" spc="-100" dirty="0">
              <a:solidFill>
                <a:srgbClr val="00246C"/>
              </a:solidFill>
              <a:latin typeface="Georgia" pitchFamily="18" charset="0"/>
              <a:ea typeface="ＭＳ Ｐゴシック" pitchFamily="50" charset="-128"/>
            </a:endParaRPr>
          </a:p>
        </p:txBody>
      </p:sp>
      <p:sp>
        <p:nvSpPr>
          <p:cNvPr id="22" name="下矢印 21"/>
          <p:cNvSpPr/>
          <p:nvPr/>
        </p:nvSpPr>
        <p:spPr>
          <a:xfrm rot="16200000">
            <a:off x="4637679" y="3742594"/>
            <a:ext cx="436894" cy="858212"/>
          </a:xfrm>
          <a:prstGeom prst="downArrow">
            <a:avLst/>
          </a:prstGeom>
          <a:solidFill>
            <a:srgbClr val="16316B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463590" y="4342593"/>
            <a:ext cx="4451809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数手料</a:t>
            </a:r>
            <a:r>
              <a:rPr lang="en-US" altLang="ja-JP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:</a:t>
            </a:r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代金の約５％の手数料</a:t>
            </a:r>
          </a:p>
        </p:txBody>
      </p:sp>
      <p:sp>
        <p:nvSpPr>
          <p:cNvPr id="24" name="コンテンツ プレースホルダー 2"/>
          <p:cNvSpPr txBox="1">
            <a:spLocks/>
          </p:cNvSpPr>
          <p:nvPr/>
        </p:nvSpPr>
        <p:spPr bwMode="auto">
          <a:xfrm>
            <a:off x="5410200" y="3576494"/>
            <a:ext cx="2235299" cy="731518"/>
          </a:xfrm>
          <a:prstGeom prst="rect">
            <a:avLst/>
          </a:prstGeom>
          <a:solidFill>
            <a:schemeClr val="tx2"/>
          </a:solidFill>
          <a:ln/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02" tIns="45702" rIns="91402" bIns="4570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chemeClr val="bg1">
                    <a:lumMod val="95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カード会社</a:t>
            </a:r>
            <a:endParaRPr kumimoji="0" lang="en-US" altLang="ja-JP" sz="2800" b="1" spc="-100" dirty="0">
              <a:solidFill>
                <a:schemeClr val="bg1">
                  <a:lumMod val="95000"/>
                </a:schemeClr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 bwMode="auto">
          <a:xfrm>
            <a:off x="609599" y="5410200"/>
            <a:ext cx="3657602" cy="655318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2" tIns="45702" rIns="91402" bIns="4570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ロータリアン</a:t>
            </a:r>
            <a:endParaRPr kumimoji="0" lang="en-US" altLang="ja-JP" sz="2800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6" name="下矢印 25"/>
          <p:cNvSpPr/>
          <p:nvPr/>
        </p:nvSpPr>
        <p:spPr>
          <a:xfrm rot="10800000">
            <a:off x="2590800" y="4572005"/>
            <a:ext cx="526484" cy="762001"/>
          </a:xfrm>
          <a:prstGeom prst="downArrow">
            <a:avLst/>
          </a:prstGeom>
          <a:solidFill>
            <a:srgbClr val="FFC0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下矢印 26"/>
          <p:cNvSpPr/>
          <p:nvPr/>
        </p:nvSpPr>
        <p:spPr>
          <a:xfrm>
            <a:off x="1453903" y="4571999"/>
            <a:ext cx="527305" cy="761999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コンテンツ プレースホルダー 2"/>
          <p:cNvSpPr txBox="1">
            <a:spLocks/>
          </p:cNvSpPr>
          <p:nvPr/>
        </p:nvSpPr>
        <p:spPr bwMode="auto">
          <a:xfrm>
            <a:off x="5430044" y="1844043"/>
            <a:ext cx="3057143" cy="731518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2" tIns="45702" rIns="91402" bIns="4570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ロータリー財団</a:t>
            </a:r>
            <a:endParaRPr kumimoji="0" lang="en-US" altLang="ja-JP" sz="2800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9" name="下矢印 28"/>
          <p:cNvSpPr/>
          <p:nvPr/>
        </p:nvSpPr>
        <p:spPr>
          <a:xfrm rot="10800000">
            <a:off x="5430037" y="2645664"/>
            <a:ext cx="425962" cy="793140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886486" y="2626736"/>
            <a:ext cx="2848149" cy="830997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代金の</a:t>
            </a:r>
            <a:r>
              <a:rPr kumimoji="1" lang="en-US" altLang="ja-JP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0.3</a:t>
            </a:r>
            <a:r>
              <a:rPr kumimoji="1" lang="ja-JP" altLang="en-US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</a:t>
            </a:r>
            <a:r>
              <a:rPr kumimoji="1" lang="en-US" altLang="ja-JP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0.5</a:t>
            </a:r>
            <a:r>
              <a:rPr kumimoji="1" lang="ja-JP" altLang="en-US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％</a:t>
            </a:r>
            <a:endParaRPr lang="en-US" altLang="ja-JP" dirty="0">
              <a:solidFill>
                <a:srgbClr val="00206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年会費の一部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097070" y="4948535"/>
            <a:ext cx="3157787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支払い</a:t>
            </a:r>
            <a:r>
              <a:rPr kumimoji="1" lang="en-US" altLang="ja-JP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(</a:t>
            </a:r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カード決済）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43256" y="4512466"/>
            <a:ext cx="1578894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サービス</a:t>
            </a:r>
            <a:endParaRPr kumimoji="1" lang="ja-JP" altLang="en-US" dirty="0">
              <a:solidFill>
                <a:srgbClr val="00206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724407" y="2817825"/>
            <a:ext cx="800219" cy="461665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寄付</a:t>
            </a:r>
          </a:p>
        </p:txBody>
      </p:sp>
      <p:pic>
        <p:nvPicPr>
          <p:cNvPr id="34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5999" y="6065518"/>
            <a:ext cx="2819400" cy="659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755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ロータリー・クレジットカードの紹介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95529" y="1066808"/>
            <a:ext cx="7391400" cy="124649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pPr>
              <a:lnSpc>
                <a:spcPts val="4500"/>
              </a:lnSpc>
            </a:pPr>
            <a:r>
              <a:rPr lang="ja-JP" altLang="en-US" sz="3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オリコ・ロータリーカード</a:t>
            </a:r>
            <a:br>
              <a:rPr lang="en-US" altLang="ja-JP" sz="3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ビジネス・ゴールド・スタンダード</a:t>
            </a:r>
          </a:p>
        </p:txBody>
      </p:sp>
      <p:pic>
        <p:nvPicPr>
          <p:cNvPr id="19" name="図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2998" r="3548" b="51068"/>
          <a:stretch>
            <a:fillRect/>
          </a:stretch>
        </p:blipFill>
        <p:spPr bwMode="auto">
          <a:xfrm>
            <a:off x="2362200" y="2347807"/>
            <a:ext cx="146304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図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2998" r="3548" b="51068"/>
          <a:stretch>
            <a:fillRect/>
          </a:stretch>
        </p:blipFill>
        <p:spPr bwMode="auto">
          <a:xfrm>
            <a:off x="3889127" y="2359015"/>
            <a:ext cx="1513165" cy="93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" name="オブジェクト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617147"/>
              </p:ext>
            </p:extLst>
          </p:nvPr>
        </p:nvGraphicFramePr>
        <p:xfrm>
          <a:off x="783337" y="2279767"/>
          <a:ext cx="1537756" cy="995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Photo Editor 写真" r:id="rId6" imgW="10076190" imgH="6523810" progId="MSPhotoEd.3">
                  <p:embed/>
                </p:oleObj>
              </mc:Choice>
              <mc:Fallback>
                <p:oleObj name="Photo Editor 写真" r:id="rId6" imgW="10076190" imgH="65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337" y="2279767"/>
                        <a:ext cx="1537756" cy="995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テキスト ボックス 35"/>
          <p:cNvSpPr txBox="1"/>
          <p:nvPr/>
        </p:nvSpPr>
        <p:spPr>
          <a:xfrm flipH="1">
            <a:off x="152399" y="3810000"/>
            <a:ext cx="8915400" cy="20620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２０１５－１６年度のロータリーカードによる寄付総額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lnSpc>
                <a:spcPct val="200000"/>
              </a:lnSpc>
            </a:pP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約</a:t>
            </a:r>
            <a:r>
              <a:rPr lang="ja-JP" altLang="en-US" sz="4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１，００５万円　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（利用額約</a:t>
            </a:r>
            <a:r>
              <a:rPr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14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億円）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37" name="image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084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ロータリー・クレジットカードの紹介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71856" y="773906"/>
            <a:ext cx="8382000" cy="1246459"/>
          </a:xfrm>
          <a:prstGeom prst="rect">
            <a:avLst/>
          </a:prstGeom>
          <a:solidFill>
            <a:schemeClr val="bg1"/>
          </a:solidFill>
        </p:spPr>
        <p:txBody>
          <a:bodyPr wrap="square" lIns="91402" tIns="45702" rIns="91402" bIns="45702" rtlCol="0">
            <a:spAutoFit/>
          </a:bodyPr>
          <a:lstStyle/>
          <a:p>
            <a:pPr>
              <a:lnSpc>
                <a:spcPts val="4500"/>
              </a:lnSpc>
            </a:pP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本年度から　</a:t>
            </a:r>
            <a:r>
              <a:rPr lang="ja-JP" altLang="en-US" sz="3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ロータリー・</a:t>
            </a: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ダイナースクラブカード</a:t>
            </a:r>
            <a:br>
              <a:rPr lang="en-US" altLang="ja-JP" sz="3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が加わりました</a:t>
            </a:r>
          </a:p>
        </p:txBody>
      </p:sp>
      <p:pic>
        <p:nvPicPr>
          <p:cNvPr id="10" name="Picture 8" descr="C:\Users\隆英\Pictures\ダイナーすカー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807" y="1295400"/>
            <a:ext cx="1580921" cy="95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81000" y="2042413"/>
            <a:ext cx="8534400" cy="221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コーポレイトカード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各クラブをひとつの団体としてとらえ、クラブの預金口座を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引落口座として指定することが出来る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ts val="3800"/>
              </a:lnSpc>
              <a:spcBef>
                <a:spcPts val="600"/>
              </a:spcBef>
            </a:pP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事前一報で高額利用が可能（</a:t>
            </a:r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1,000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万円未満は不要）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dirty="0">
                <a:solidFill>
                  <a:srgbClr val="FF0000"/>
                </a:solidFill>
                <a:uFill>
                  <a:solidFill>
                    <a:srgbClr val="FF0066"/>
                  </a:solidFill>
                </a:u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年会費が無料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5656" y="4495800"/>
            <a:ext cx="8534400" cy="1395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個人カード　＋　ビジネスアカウントカード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年会費　２２，０００円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ts val="3800"/>
              </a:lnSpc>
              <a:spcBef>
                <a:spcPts val="600"/>
              </a:spcBef>
            </a:pP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ポイント個人カード合算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13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1" y="6082292"/>
            <a:ext cx="2285999" cy="5350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08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正方形/長方形 7"/>
          <p:cNvSpPr/>
          <p:nvPr/>
        </p:nvSpPr>
        <p:spPr>
          <a:xfrm>
            <a:off x="373428" y="914400"/>
            <a:ext cx="8420100" cy="576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02042" y="2541016"/>
            <a:ext cx="8420100" cy="576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 bwMode="auto">
          <a:xfrm>
            <a:off x="352131" y="914400"/>
            <a:ext cx="814941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US" altLang="ja-JP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2017-18</a:t>
            </a:r>
            <a:r>
              <a:rPr lang="ja-JP" altLang="en-US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年度　年次基金寄付 目標</a:t>
            </a:r>
            <a:endParaRPr kumimoji="1" lang="ja-JP" altLang="en-US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 bwMode="auto">
          <a:xfrm>
            <a:off x="724027" y="1586107"/>
            <a:ext cx="7016750" cy="74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ja-JP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1</a:t>
            </a:r>
            <a:r>
              <a:rPr lang="ja-JP" altLang="en-US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人当り　</a:t>
            </a:r>
            <a:r>
              <a:rPr lang="en-US" altLang="ja-JP" sz="3200" b="1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$</a:t>
            </a:r>
            <a:r>
              <a:rPr lang="ja-JP" altLang="en-US" sz="3200" b="1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１５０</a:t>
            </a:r>
            <a:r>
              <a:rPr lang="ja-JP" altLang="en-US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　以上を</a:t>
            </a:r>
            <a:r>
              <a:rPr lang="en-US" altLang="ja-JP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!!</a:t>
            </a: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 bwMode="auto">
          <a:xfrm>
            <a:off x="634917" y="3233199"/>
            <a:ext cx="8034867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ja-JP" altLang="en-US" sz="3200" b="1" spc="-3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各クラブで  </a:t>
            </a:r>
            <a:r>
              <a:rPr lang="en-US" altLang="ja-JP" sz="3200" b="1" spc="-3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1</a:t>
            </a:r>
            <a:r>
              <a:rPr lang="ja-JP" altLang="en-US" sz="3200" b="1" spc="-3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人以上  </a:t>
            </a:r>
            <a:r>
              <a:rPr lang="ja-JP" altLang="en-US" sz="3200" b="1" spc="-3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のベネフェクターを！</a:t>
            </a:r>
            <a:endParaRPr kumimoji="1" lang="ja-JP" altLang="en-US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 bwMode="auto">
          <a:xfrm>
            <a:off x="402042" y="2515616"/>
            <a:ext cx="814941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US" altLang="ja-JP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2017-18</a:t>
            </a:r>
            <a:r>
              <a:rPr lang="ja-JP" altLang="en-US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年度　恒久基金寄付 目標</a:t>
            </a:r>
            <a:endParaRPr kumimoji="1" lang="ja-JP" altLang="en-US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02042" y="4247390"/>
            <a:ext cx="8420100" cy="576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8" name="コンテンツ プレースホルダー 2"/>
          <p:cNvSpPr txBox="1">
            <a:spLocks/>
          </p:cNvSpPr>
          <p:nvPr/>
        </p:nvSpPr>
        <p:spPr bwMode="auto">
          <a:xfrm>
            <a:off x="634917" y="4939573"/>
            <a:ext cx="8034867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ja-JP" altLang="en-US" sz="3200" b="1" spc="-3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１人当り　</a:t>
            </a:r>
            <a:r>
              <a:rPr lang="ja-JP" altLang="en-US" sz="3200" b="1" spc="-3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＄５０</a:t>
            </a:r>
            <a:r>
              <a:rPr lang="en-US" altLang="ja-JP" sz="3200" b="1" spc="-3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 </a:t>
            </a:r>
            <a:r>
              <a:rPr lang="ja-JP" altLang="en-US" sz="3200" b="1" spc="-3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以上を！</a:t>
            </a:r>
            <a:endParaRPr kumimoji="1" lang="ja-JP" altLang="en-US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 bwMode="auto">
          <a:xfrm>
            <a:off x="402042" y="4221990"/>
            <a:ext cx="814941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US" altLang="ja-JP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2017-18</a:t>
            </a:r>
            <a:r>
              <a:rPr lang="ja-JP" altLang="en-US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年度　ポリオプラス 目標</a:t>
            </a:r>
            <a:endParaRPr kumimoji="1" lang="ja-JP" altLang="en-US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2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ロータリー・クレジットカードの紹介</a:t>
            </a: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457201" y="1295401"/>
            <a:ext cx="3810000" cy="3217066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2" tIns="45702" rIns="91402" bIns="4570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地区大会、</a:t>
            </a:r>
            <a:r>
              <a:rPr kumimoji="0" lang="en-US" altLang="ja-JP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IM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en-US" altLang="ja-JP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RI</a:t>
            </a: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本部への支払い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オンライン財団寄付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en-US" altLang="ja-JP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Rotary</a:t>
            </a: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関連商品購入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クラブ旅行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国際大会、例会場費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クラブ会合代金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事務所経費他</a:t>
            </a:r>
          </a:p>
        </p:txBody>
      </p:sp>
      <p:sp>
        <p:nvSpPr>
          <p:cNvPr id="14" name="下矢印 13"/>
          <p:cNvSpPr/>
          <p:nvPr/>
        </p:nvSpPr>
        <p:spPr>
          <a:xfrm rot="16200000">
            <a:off x="4790740" y="3418843"/>
            <a:ext cx="436894" cy="1066801"/>
          </a:xfrm>
          <a:prstGeom prst="downArrow">
            <a:avLst/>
          </a:prstGeom>
          <a:solidFill>
            <a:srgbClr val="16316B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75783" y="4170691"/>
            <a:ext cx="3494532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代金の約５％の手数料</a:t>
            </a: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 bwMode="auto">
          <a:xfrm>
            <a:off x="5735017" y="3501289"/>
            <a:ext cx="2235299" cy="731518"/>
          </a:xfrm>
          <a:prstGeom prst="rect">
            <a:avLst/>
          </a:prstGeom>
          <a:solidFill>
            <a:schemeClr val="tx2"/>
          </a:solidFill>
          <a:ln/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02" tIns="45702" rIns="91402" bIns="4570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chemeClr val="bg1">
                    <a:lumMod val="95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カード会社</a:t>
            </a:r>
            <a:endParaRPr kumimoji="0" lang="en-US" altLang="ja-JP" sz="2800" b="1" spc="-100" dirty="0">
              <a:solidFill>
                <a:schemeClr val="bg1">
                  <a:lumMod val="95000"/>
                </a:schemeClr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 bwMode="auto">
          <a:xfrm>
            <a:off x="609599" y="5410200"/>
            <a:ext cx="3657602" cy="655318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2" tIns="45702" rIns="91402" bIns="4570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会長・幹事・会計担当者</a:t>
            </a:r>
            <a:endParaRPr kumimoji="0" lang="en-US" altLang="ja-JP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8" name="下矢印 17"/>
          <p:cNvSpPr/>
          <p:nvPr/>
        </p:nvSpPr>
        <p:spPr>
          <a:xfrm rot="10800000">
            <a:off x="762000" y="4567542"/>
            <a:ext cx="526484" cy="762001"/>
          </a:xfrm>
          <a:prstGeom prst="downArrow">
            <a:avLst/>
          </a:prstGeom>
          <a:solidFill>
            <a:srgbClr val="FFC0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 bwMode="auto">
          <a:xfrm>
            <a:off x="5626818" y="1295401"/>
            <a:ext cx="3057143" cy="1002793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2" tIns="45702" rIns="91402" bIns="4570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ロータリー財団</a:t>
            </a:r>
            <a:endParaRPr kumimoji="0" lang="en-US" altLang="ja-JP" sz="2800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000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ポリオプラス基金</a:t>
            </a:r>
            <a:endParaRPr kumimoji="0" lang="en-US" altLang="ja-JP" sz="2000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0" name="下矢印 19"/>
          <p:cNvSpPr/>
          <p:nvPr/>
        </p:nvSpPr>
        <p:spPr>
          <a:xfrm rot="10800000">
            <a:off x="5699201" y="2362200"/>
            <a:ext cx="425962" cy="1076604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125162" y="2445976"/>
            <a:ext cx="2834231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代金の</a:t>
            </a:r>
            <a:r>
              <a:rPr kumimoji="1" lang="en-US" altLang="ja-JP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0.3</a:t>
            </a:r>
            <a:r>
              <a:rPr kumimoji="1" lang="ja-JP" altLang="en-US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％</a:t>
            </a:r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寄付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365440" y="4867871"/>
            <a:ext cx="5862332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支払い</a:t>
            </a:r>
            <a:r>
              <a:rPr kumimoji="1" lang="en-US" altLang="ja-JP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(</a:t>
            </a:r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ダイナースコーポレートカード）</a:t>
            </a:r>
          </a:p>
        </p:txBody>
      </p:sp>
      <p:pic>
        <p:nvPicPr>
          <p:cNvPr id="23" name="Picture 8" descr="C:\Users\隆英\Pictures\ダイナーすカー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720" y="5878012"/>
            <a:ext cx="1079379" cy="65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588828" y="1461092"/>
            <a:ext cx="3874581" cy="3139321"/>
          </a:xfrm>
          <a:prstGeom prst="rect">
            <a:avLst/>
          </a:prstGeom>
          <a:solidFill>
            <a:srgbClr val="3366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02" tIns="45702" rIns="91402" bIns="45702" rtlCol="0">
            <a:spAutoFit/>
          </a:bodyPr>
          <a:lstStyle/>
          <a:p>
            <a:r>
              <a:rPr lang="ja-JP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各地区、クラブでのロータリー関係一年間支払い推定総額</a:t>
            </a:r>
            <a:endParaRPr lang="en-US" altLang="ja-JP" sz="20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lang="en-US" altLang="ja-JP" dirty="0"/>
          </a:p>
          <a:p>
            <a:endParaRPr lang="en-US" altLang="ja-JP" dirty="0"/>
          </a:p>
          <a:p>
            <a:pPr algn="ctr"/>
            <a:r>
              <a:rPr lang="en-US" altLang="ja-JP" sz="4000" dirty="0"/>
              <a:t>334</a:t>
            </a:r>
            <a:r>
              <a:rPr lang="ja-JP" altLang="en-US" sz="4000" dirty="0"/>
              <a:t>億</a:t>
            </a:r>
            <a:r>
              <a:rPr lang="en-US" altLang="ja-JP" sz="4000" dirty="0"/>
              <a:t>3</a:t>
            </a:r>
            <a:r>
              <a:rPr lang="ja-JP" altLang="en-US" sz="4000" dirty="0"/>
              <a:t>千万円</a:t>
            </a:r>
            <a:endParaRPr lang="en-US" altLang="ja-JP" sz="40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380313" y="264356"/>
            <a:ext cx="3549193" cy="2062103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02" tIns="45702" rIns="91402" bIns="45702" rtlCol="0">
            <a:spAutoFit/>
          </a:bodyPr>
          <a:lstStyle/>
          <a:p>
            <a:r>
              <a:rPr lang="ja-JP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一年間の</a:t>
            </a:r>
            <a:endParaRPr lang="en-US" altLang="ja-JP" sz="20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ﾛｰﾀﾘｰ財団寄付推定総額</a:t>
            </a:r>
            <a:endParaRPr lang="en-US" altLang="ja-JP" sz="20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lang="ja-JP" altLang="en-US" dirty="0"/>
          </a:p>
          <a:p>
            <a:pPr algn="ctr"/>
            <a:r>
              <a:rPr lang="en-US" altLang="ja-JP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</a:t>
            </a:r>
            <a:r>
              <a:rPr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億円</a:t>
            </a:r>
            <a:endParaRPr lang="en-US" altLang="ja-JP" sz="4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ja-JP" altLang="en-US" sz="1600" dirty="0"/>
          </a:p>
        </p:txBody>
      </p:sp>
      <p:sp>
        <p:nvSpPr>
          <p:cNvPr id="26" name="正方形/長方形 25"/>
          <p:cNvSpPr/>
          <p:nvPr/>
        </p:nvSpPr>
        <p:spPr>
          <a:xfrm>
            <a:off x="5912183" y="6400808"/>
            <a:ext cx="2819400" cy="307777"/>
          </a:xfrm>
          <a:prstGeom prst="rect">
            <a:avLst/>
          </a:prstGeom>
        </p:spPr>
        <p:txBody>
          <a:bodyPr wrap="square" lIns="91402" tIns="45702" rIns="91402" bIns="45702">
            <a:spAutoFit/>
          </a:bodyPr>
          <a:lstStyle/>
          <a:p>
            <a:r>
              <a:rPr lang="ja-JP" altLang="en-US" sz="14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出典：ﾛｰﾀﾘｰｶｰﾄﾞｿﾞｰﾝｺｰﾃﾞｨﾈｰﾀｰ</a:t>
            </a:r>
          </a:p>
        </p:txBody>
      </p:sp>
      <p:pic>
        <p:nvPicPr>
          <p:cNvPr id="27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1" y="6135794"/>
            <a:ext cx="2057400" cy="4815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06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3"/>
          <p:cNvSpPr txBox="1">
            <a:spLocks/>
          </p:cNvSpPr>
          <p:nvPr/>
        </p:nvSpPr>
        <p:spPr bwMode="auto">
          <a:xfrm>
            <a:off x="304800" y="859536"/>
            <a:ext cx="8686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2" tIns="45702" rIns="91402" bIns="45702" numCol="1" rtlCol="0" anchor="t" compatLnSpc="1">
            <a:prstTxWarp prst="textNoShape">
              <a:avLst/>
            </a:prstTxWarp>
            <a:normAutofit/>
          </a:bodyPr>
          <a:lstStyle>
            <a:lvl1pPr algn="l" defTabSz="457011" rtl="0" eaLnBrk="1" latinLnBrk="0" hangingPunct="1">
              <a:spcBef>
                <a:spcPct val="0"/>
              </a:spcBef>
              <a:buNone/>
              <a:defRPr sz="1800" b="1" i="0" kern="120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ja-JP" altLang="en-US" sz="3600" dirty="0">
                <a:latin typeface="Arial Narrow" pitchFamily="34" charset="0"/>
              </a:rPr>
              <a:t>年次寄付は補助金の原資です。</a:t>
            </a:r>
            <a:br>
              <a:rPr kumimoji="0" lang="en-US" altLang="ja-JP" sz="3600" dirty="0">
                <a:latin typeface="Arial Narrow" pitchFamily="34" charset="0"/>
              </a:rPr>
            </a:br>
            <a:r>
              <a:rPr kumimoji="0" lang="ja-JP" altLang="en-US" sz="3600" dirty="0">
                <a:latin typeface="Arial Narrow" pitchFamily="34" charset="0"/>
              </a:rPr>
              <a:t>財団へのご寄附をお願いします。</a:t>
            </a:r>
            <a:endParaRPr kumimoji="1" lang="ja-JP" altLang="en-US" sz="1400" dirty="0">
              <a:latin typeface="Arial Narrow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495800" y="2895600"/>
            <a:ext cx="4195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dirty="0">
                <a:ln w="0"/>
                <a:solidFill>
                  <a:schemeClr val="bg1"/>
                </a:solidFill>
              </a:rPr>
              <a:t>ご清聴ありがとうございました。</a:t>
            </a:r>
          </a:p>
        </p:txBody>
      </p:sp>
      <p:pic>
        <p:nvPicPr>
          <p:cNvPr id="15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500" y="4979961"/>
            <a:ext cx="7086599" cy="16585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610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グラフ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1467078"/>
              </p:ext>
            </p:extLst>
          </p:nvPr>
        </p:nvGraphicFramePr>
        <p:xfrm>
          <a:off x="170688" y="1447056"/>
          <a:ext cx="7586087" cy="4551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 bwMode="auto">
          <a:xfrm>
            <a:off x="167640" y="869494"/>
            <a:ext cx="8903208" cy="65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2" rIns="91402" bIns="45702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kumimoji="0" lang="ja-JP" altLang="en-US" sz="28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クラブ別　</a:t>
            </a:r>
            <a:r>
              <a:rPr kumimoji="0" lang="en-US" altLang="ja-JP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1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人当りの年次寄付実績（</a:t>
            </a:r>
            <a:r>
              <a:rPr kumimoji="0" lang="en-US" altLang="ja-JP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2017.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６</a:t>
            </a:r>
            <a:r>
              <a:rPr kumimoji="0" lang="en-US" altLang="ja-JP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.30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現在）</a:t>
            </a:r>
            <a:endParaRPr lang="ja-JP" altLang="en-US" dirty="0">
              <a:solidFill>
                <a:srgbClr val="00246C"/>
              </a:solidFill>
              <a:latin typeface="Georgi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7959" y="4627178"/>
            <a:ext cx="2209800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１６０～</a:t>
            </a:r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１９９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96356" y="3125900"/>
            <a:ext cx="2209800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１２０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１４９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86400" y="2287700"/>
            <a:ext cx="2209800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１００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１１９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75558" y="1434864"/>
            <a:ext cx="1429130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１～</a:t>
            </a:r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９９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7959" y="2160583"/>
            <a:ext cx="2209800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２００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７３２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170688" y="822217"/>
            <a:ext cx="1411224" cy="609600"/>
          </a:xfrm>
          <a:prstGeom prst="rect">
            <a:avLst/>
          </a:prstGeom>
          <a:noFill/>
          <a:ln w="34925">
            <a:solidFill>
              <a:srgbClr val="FF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106" y="3981067"/>
            <a:ext cx="23050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5715000" y="5100146"/>
            <a:ext cx="3130296" cy="84634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/>
        </p:spPr>
        <p:txBody>
          <a:bodyPr wrap="square" lIns="91402" tIns="45702" rIns="91402" bIns="45702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１６０以上　６７％</a:t>
            </a:r>
            <a:endParaRPr lang="en-US" altLang="ja-JP" b="1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spcBef>
                <a:spcPts val="600"/>
              </a:spcBef>
            </a:pPr>
            <a:r>
              <a:rPr kumimoji="1" lang="ja-JP" altLang="en-US" sz="20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</a:t>
            </a:r>
            <a:r>
              <a:rPr kumimoji="1" lang="en-US" altLang="ja-JP" sz="20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sz="20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１５０</a:t>
            </a:r>
            <a:r>
              <a:rPr kumimoji="1" lang="ja-JP" altLang="en-US" sz="20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　</a:t>
            </a:r>
            <a:r>
              <a:rPr lang="ja-JP" altLang="en-US" sz="20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７４</a:t>
            </a:r>
            <a:r>
              <a:rPr kumimoji="1" lang="ja-JP" altLang="en-US" sz="20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％）</a:t>
            </a:r>
            <a:endParaRPr kumimoji="1" lang="en-US" altLang="ja-JP" sz="2000" b="1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530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グラフ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027033"/>
              </p:ext>
            </p:extLst>
          </p:nvPr>
        </p:nvGraphicFramePr>
        <p:xfrm>
          <a:off x="120396" y="2030693"/>
          <a:ext cx="890320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 bwMode="auto">
          <a:xfrm>
            <a:off x="167640" y="869494"/>
            <a:ext cx="8903208" cy="65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2" rIns="91402" bIns="45702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kumimoji="0" lang="ja-JP" altLang="en-US" sz="28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個人別　</a:t>
            </a:r>
            <a:r>
              <a:rPr kumimoji="0" lang="en-US" altLang="ja-JP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1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人当りの年次寄付実績（</a:t>
            </a:r>
            <a:r>
              <a:rPr kumimoji="0" lang="en-US" altLang="ja-JP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2017.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６</a:t>
            </a:r>
            <a:r>
              <a:rPr kumimoji="0" lang="en-US" altLang="ja-JP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.30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現在）</a:t>
            </a:r>
            <a:endParaRPr lang="ja-JP" altLang="en-US" dirty="0">
              <a:solidFill>
                <a:srgbClr val="00246C"/>
              </a:solidFill>
              <a:latin typeface="Georgi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00400" y="2547104"/>
            <a:ext cx="1752600" cy="646294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pPr algn="ctr"/>
            <a:r>
              <a:rPr kumimoji="1" lang="en-US" altLang="ja-JP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en-US" altLang="ja-JP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160</a:t>
            </a:r>
            <a:r>
              <a:rPr kumimoji="1"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$199</a:t>
            </a:r>
          </a:p>
          <a:p>
            <a:pPr algn="ctr"/>
            <a:r>
              <a:rPr kumimoji="1"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５</a:t>
            </a:r>
            <a:r>
              <a:rPr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１％</a:t>
            </a:r>
            <a:endParaRPr kumimoji="1" lang="ja-JP" altLang="en-US" sz="18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648354" y="3074942"/>
            <a:ext cx="1668971" cy="923293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pPr algn="ctr"/>
            <a:r>
              <a:rPr lang="en-US" altLang="ja-JP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$120</a:t>
            </a:r>
            <a:r>
              <a:rPr kumimoji="1" lang="ja-JP" altLang="en-US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en-US" altLang="ja-JP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149</a:t>
            </a:r>
            <a:endParaRPr kumimoji="1" lang="en-US" altLang="ja-JP" sz="18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８％</a:t>
            </a:r>
            <a:endParaRPr kumimoji="1" lang="en-US" altLang="ja-JP" sz="18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endParaRPr kumimoji="1" lang="ja-JP" altLang="en-US" sz="18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606095" y="3553598"/>
            <a:ext cx="652272" cy="369296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pPr algn="ctr"/>
            <a:r>
              <a:rPr lang="ja-JP" altLang="en-US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３％</a:t>
            </a:r>
            <a:endParaRPr kumimoji="1" lang="ja-JP" altLang="en-US" sz="18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054819" y="3553598"/>
            <a:ext cx="797241" cy="369296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６％</a:t>
            </a:r>
            <a:endParaRPr kumimoji="1" lang="ja-JP" altLang="en-US" sz="18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92025" y="2821428"/>
            <a:ext cx="857250" cy="369296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７％</a:t>
            </a:r>
            <a:endParaRPr kumimoji="1" lang="ja-JP" altLang="en-US" sz="18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70688" y="822217"/>
            <a:ext cx="1239013" cy="609600"/>
          </a:xfrm>
          <a:prstGeom prst="rect">
            <a:avLst/>
          </a:prstGeom>
          <a:noFill/>
          <a:ln w="34925">
            <a:solidFill>
              <a:srgbClr val="FF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90017" y="2563740"/>
            <a:ext cx="1714500" cy="646294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pPr algn="ctr"/>
            <a:r>
              <a:rPr lang="en-US" altLang="ja-JP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$200</a:t>
            </a:r>
            <a:r>
              <a:rPr kumimoji="1"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$299</a:t>
            </a:r>
          </a:p>
          <a:p>
            <a:pPr algn="ctr"/>
            <a:r>
              <a:rPr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１９％</a:t>
            </a:r>
            <a:endParaRPr kumimoji="1" lang="ja-JP" altLang="en-US" sz="18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643943" y="2554852"/>
            <a:ext cx="1752600" cy="646294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pPr algn="ctr"/>
            <a:r>
              <a:rPr kumimoji="1" lang="en-US" altLang="ja-JP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</a:t>
            </a:r>
            <a:r>
              <a:rPr kumimoji="1" lang="en-US" altLang="ja-JP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</a:t>
            </a:r>
            <a:r>
              <a:rPr kumimoji="1"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０～</a:t>
            </a:r>
            <a:r>
              <a:rPr kumimoji="1" lang="en-US" altLang="ja-JP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$159</a:t>
            </a:r>
            <a:r>
              <a:rPr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７％</a:t>
            </a:r>
            <a:endParaRPr kumimoji="1" lang="ja-JP" altLang="en-US" sz="18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04801" y="2057400"/>
            <a:ext cx="6857999" cy="228600"/>
          </a:xfrm>
          <a:prstGeom prst="rect">
            <a:avLst/>
          </a:prstGeom>
          <a:solidFill>
            <a:srgbClr val="FF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7253861" y="2048256"/>
            <a:ext cx="1356740" cy="237744"/>
          </a:xfrm>
          <a:prstGeom prst="rect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81400" y="16764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i="1" dirty="0">
                <a:solidFill>
                  <a:schemeClr val="tx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８４％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482840" y="1629261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i="1" dirty="0">
                <a:solidFill>
                  <a:schemeClr val="tx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１６</a:t>
            </a:r>
            <a:r>
              <a:rPr kumimoji="1" lang="ja-JP" altLang="en-US" i="1" dirty="0">
                <a:solidFill>
                  <a:schemeClr val="tx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124202" y="4919062"/>
            <a:ext cx="5223604" cy="98484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/>
        </p:spPr>
        <p:txBody>
          <a:bodyPr wrap="square" lIns="91402" tIns="45702" rIns="91402" bIns="45702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地区平均（</a:t>
            </a:r>
            <a:r>
              <a:rPr lang="en-US" altLang="ja-JP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/</a:t>
            </a:r>
            <a:r>
              <a:rPr lang="ja-JP" altLang="en-US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人）　＄</a:t>
            </a:r>
            <a:r>
              <a:rPr lang="en-US" altLang="ja-JP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184.9</a:t>
            </a:r>
          </a:p>
          <a:p>
            <a:pPr algn="ctr">
              <a:spcBef>
                <a:spcPts val="1200"/>
              </a:spcBef>
            </a:pPr>
            <a:r>
              <a:rPr kumimoji="1" lang="ja-JP" altLang="en-US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地区年次寄付合計　＄</a:t>
            </a:r>
            <a:r>
              <a:rPr kumimoji="1" lang="en-US" altLang="ja-JP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661,192</a:t>
            </a:r>
            <a:endParaRPr kumimoji="1" lang="ja-JP" altLang="en-US" b="1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28406" y="5977404"/>
            <a:ext cx="275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2015-16</a:t>
            </a:r>
            <a:r>
              <a:rPr kumimoji="1" lang="ja-JP" altLang="en-US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　＄</a:t>
            </a:r>
            <a:r>
              <a:rPr kumimoji="1" lang="en-US" altLang="ja-JP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589,740</a:t>
            </a:r>
            <a:endParaRPr kumimoji="1" lang="ja-JP" altLang="en-US" sz="18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45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509016" y="1600200"/>
            <a:ext cx="7696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寄付を推進するには　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kumimoji="1"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kumimoji="1" lang="ja-JP" altLang="en-US" sz="3200" i="1" dirty="0">
                <a:solidFill>
                  <a:srgbClr val="FF006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</a:t>
            </a:r>
            <a:r>
              <a:rPr kumimoji="1"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ロータリー財団活動の透明性</a:t>
            </a:r>
            <a:endParaRPr kumimoji="1"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3200" i="1" dirty="0">
                <a:solidFill>
                  <a:srgbClr val="FF006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</a:t>
            </a: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寄付金使途の自主性</a:t>
            </a:r>
            <a:endParaRPr kumimoji="1"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3200" i="1" dirty="0">
                <a:solidFill>
                  <a:srgbClr val="FF006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３</a:t>
            </a: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税制上の優遇措置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3200" i="1" dirty="0">
                <a:solidFill>
                  <a:srgbClr val="FF006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４</a:t>
            </a:r>
            <a:r>
              <a:rPr kumimoji="1"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募金方法の工夫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798" y="423529"/>
            <a:ext cx="4165975" cy="202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1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57200" y="1600200"/>
            <a:ext cx="8229600" cy="5847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02" tIns="45702" rIns="91402" bIns="45702" rtlCol="0">
            <a:spAutoFit/>
          </a:bodyPr>
          <a:lstStyle/>
          <a:p>
            <a:r>
              <a:rPr lang="en-US" altLang="ja-JP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2013</a:t>
            </a: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　未来の夢計画　によるシェアシステム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69164" y="813375"/>
            <a:ext cx="35397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i="1" dirty="0">
                <a:solidFill>
                  <a:srgbClr val="FF006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　</a:t>
            </a:r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寄付金使途の自主性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677925" y="2362200"/>
            <a:ext cx="6972299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ja-JP" altLang="en-US" sz="2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プログラムが増えすぎ承認事務作業が膨大</a:t>
            </a:r>
            <a:endParaRPr lang="en-US" altLang="ja-JP" sz="28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lvl="0"/>
            <a:r>
              <a:rPr lang="ja-JP" altLang="en-US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最初の</a:t>
            </a:r>
            <a:r>
              <a:rPr lang="en-US" altLang="ja-JP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35</a:t>
            </a:r>
            <a:r>
              <a:rPr lang="ja-JP" altLang="en-US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年間</a:t>
            </a:r>
            <a:r>
              <a:rPr lang="en-US" altLang="ja-JP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</a:t>
            </a:r>
            <a:r>
              <a:rPr lang="ja-JP" altLang="en-US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万件　その後の</a:t>
            </a:r>
            <a:r>
              <a:rPr lang="en-US" altLang="ja-JP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8</a:t>
            </a:r>
            <a:r>
              <a:rPr lang="ja-JP" altLang="en-US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年間で</a:t>
            </a:r>
            <a:r>
              <a:rPr lang="en-US" altLang="ja-JP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</a:t>
            </a:r>
            <a:r>
              <a:rPr lang="ja-JP" altLang="en-US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万件</a:t>
            </a:r>
            <a:endParaRPr lang="ja-JP" altLang="en-US" dirty="0"/>
          </a:p>
        </p:txBody>
      </p:sp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2295892"/>
              </p:ext>
            </p:extLst>
          </p:nvPr>
        </p:nvGraphicFramePr>
        <p:xfrm>
          <a:off x="478536" y="3429000"/>
          <a:ext cx="8196072" cy="2312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フリーフォーム 11"/>
          <p:cNvSpPr/>
          <p:nvPr/>
        </p:nvSpPr>
        <p:spPr>
          <a:xfrm>
            <a:off x="1066800" y="2818735"/>
            <a:ext cx="7583424" cy="2693821"/>
          </a:xfrm>
          <a:custGeom>
            <a:avLst/>
            <a:gdLst>
              <a:gd name="connsiteX0" fmla="*/ 0 w 7546848"/>
              <a:gd name="connsiteY0" fmla="*/ 2267712 h 2267712"/>
              <a:gd name="connsiteX1" fmla="*/ 2182368 w 7546848"/>
              <a:gd name="connsiteY1" fmla="*/ 2255520 h 2267712"/>
              <a:gd name="connsiteX2" fmla="*/ 3816096 w 7546848"/>
              <a:gd name="connsiteY2" fmla="*/ 2218944 h 2267712"/>
              <a:gd name="connsiteX3" fmla="*/ 4925568 w 7546848"/>
              <a:gd name="connsiteY3" fmla="*/ 2121408 h 2267712"/>
              <a:gd name="connsiteX4" fmla="*/ 6132576 w 7546848"/>
              <a:gd name="connsiteY4" fmla="*/ 1816608 h 2267712"/>
              <a:gd name="connsiteX5" fmla="*/ 7059168 w 7546848"/>
              <a:gd name="connsiteY5" fmla="*/ 1121664 h 2267712"/>
              <a:gd name="connsiteX6" fmla="*/ 7546848 w 7546848"/>
              <a:gd name="connsiteY6" fmla="*/ 0 h 22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46848" h="2267712">
                <a:moveTo>
                  <a:pt x="0" y="2267712"/>
                </a:moveTo>
                <a:lnTo>
                  <a:pt x="2182368" y="2255520"/>
                </a:lnTo>
                <a:cubicBezTo>
                  <a:pt x="2818384" y="2247392"/>
                  <a:pt x="3358896" y="2241296"/>
                  <a:pt x="3816096" y="2218944"/>
                </a:cubicBezTo>
                <a:cubicBezTo>
                  <a:pt x="4273296" y="2196592"/>
                  <a:pt x="4539488" y="2188464"/>
                  <a:pt x="4925568" y="2121408"/>
                </a:cubicBezTo>
                <a:cubicBezTo>
                  <a:pt x="5311648" y="2054352"/>
                  <a:pt x="5776976" y="1983232"/>
                  <a:pt x="6132576" y="1816608"/>
                </a:cubicBezTo>
                <a:cubicBezTo>
                  <a:pt x="6488176" y="1649984"/>
                  <a:pt x="6823456" y="1424432"/>
                  <a:pt x="7059168" y="1121664"/>
                </a:cubicBezTo>
                <a:cubicBezTo>
                  <a:pt x="7294880" y="818896"/>
                  <a:pt x="7420864" y="409448"/>
                  <a:pt x="7546848" y="0"/>
                </a:cubicBezTo>
              </a:path>
            </a:pathLst>
          </a:custGeom>
          <a:noFill/>
          <a:ln w="82550">
            <a:solidFill>
              <a:schemeClr val="tx2"/>
            </a:solidFill>
            <a:tailEnd type="arrow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4300" y="3275270"/>
            <a:ext cx="8915400" cy="2477601"/>
          </a:xfrm>
          <a:prstGeom prst="rect">
            <a:avLst/>
          </a:prstGeom>
          <a:solidFill>
            <a:schemeClr val="bg1"/>
          </a:solidFill>
          <a:ln w="28575"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en-US" altLang="ja-JP" sz="6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プログラム承認事務作業の</a:t>
            </a:r>
            <a:r>
              <a:rPr lang="ja-JP" altLang="en-US" sz="28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地区負担</a:t>
            </a:r>
            <a:r>
              <a:rPr lang="ja-JP" altLang="en-US" sz="2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（シェアシステム）</a:t>
            </a:r>
            <a:endParaRPr lang="en-US" altLang="ja-JP" sz="28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地区補助金　</a:t>
            </a:r>
            <a:r>
              <a:rPr lang="ja-JP" altLang="en-US" dirty="0">
                <a:solidFill>
                  <a:srgbClr val="002060"/>
                </a:solidFill>
                <a:latin typeface="ＭＳ Ｐゴシック"/>
              </a:rPr>
              <a:t>比較的小規模で</a:t>
            </a:r>
            <a:r>
              <a:rPr lang="ja-JP" altLang="en-US" dirty="0">
                <a:solidFill>
                  <a:srgbClr val="1F497D">
                    <a:lumMod val="75000"/>
                  </a:srgbClr>
                </a:solidFill>
              </a:rPr>
              <a:t>地元、海外どちらの活動にも使える</a:t>
            </a:r>
            <a:endParaRPr lang="en-US" altLang="ja-JP" dirty="0">
              <a:solidFill>
                <a:srgbClr val="1F497D">
                  <a:lumMod val="75000"/>
                </a:srgbClr>
              </a:solidFill>
            </a:endParaRPr>
          </a:p>
          <a:p>
            <a:pPr>
              <a:spcBef>
                <a:spcPts val="1800"/>
              </a:spcBef>
            </a:pPr>
            <a:r>
              <a:rPr lang="ja-JP" altLang="en-US" sz="2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プログラムの絞り込み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グローバル補助金は、財団定義・</a:t>
            </a:r>
            <a:r>
              <a:rPr lang="ja-JP" altLang="en-US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６重点分野に限定</a:t>
            </a:r>
            <a:endParaRPr lang="en-US" altLang="ja-JP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spcBef>
                <a:spcPts val="0"/>
              </a:spcBef>
            </a:pPr>
            <a:r>
              <a:rPr lang="ja-JP" altLang="en-US" sz="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endParaRPr kumimoji="1" lang="ja-JP" altLang="en-US" sz="600" dirty="0"/>
          </a:p>
        </p:txBody>
      </p:sp>
    </p:spTree>
    <p:extLst>
      <p:ext uri="{BB962C8B-B14F-4D97-AF65-F5344CB8AC3E}">
        <p14:creationId xmlns:p14="http://schemas.microsoft.com/office/powerpoint/2010/main" val="19117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正方形/長方形 4"/>
          <p:cNvSpPr/>
          <p:nvPr/>
        </p:nvSpPr>
        <p:spPr>
          <a:xfrm>
            <a:off x="457200" y="953869"/>
            <a:ext cx="2946640" cy="461665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寄付金使途の自主性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66800" y="1828800"/>
            <a:ext cx="6858000" cy="559769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３年前の年次基金寄付等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57656" y="2989242"/>
            <a:ext cx="3429000" cy="55976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地区財団活動資金</a:t>
            </a:r>
            <a:endParaRPr kumimoji="1" lang="ja-JP" altLang="en-US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77512" y="3650128"/>
            <a:ext cx="19812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マッチング</a:t>
            </a:r>
            <a:endParaRPr lang="en-US" altLang="ja-JP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右中かっこ 9"/>
          <p:cNvSpPr/>
          <p:nvPr/>
        </p:nvSpPr>
        <p:spPr>
          <a:xfrm rot="5400000">
            <a:off x="3520438" y="2350768"/>
            <a:ext cx="400051" cy="546430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下矢印 13"/>
          <p:cNvSpPr/>
          <p:nvPr/>
        </p:nvSpPr>
        <p:spPr>
          <a:xfrm>
            <a:off x="2667000" y="2514600"/>
            <a:ext cx="457201" cy="381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左カーブ矢印 16"/>
          <p:cNvSpPr/>
          <p:nvPr/>
        </p:nvSpPr>
        <p:spPr>
          <a:xfrm>
            <a:off x="6548628" y="2453661"/>
            <a:ext cx="838200" cy="1630929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589520" y="2877312"/>
            <a:ext cx="990600" cy="461665"/>
          </a:xfrm>
          <a:prstGeom prst="rect">
            <a:avLst/>
          </a:prstGeom>
          <a:noFill/>
          <a:ln w="38100">
            <a:solidFill>
              <a:srgbClr val="0033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ＷＦ</a:t>
            </a:r>
            <a:endParaRPr kumimoji="1" lang="ja-JP" altLang="en-US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52850" y="1092010"/>
            <a:ext cx="1485900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５０％</a:t>
            </a:r>
            <a:endParaRPr kumimoji="1" lang="ja-JP" altLang="en-US" sz="28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000500" y="4296458"/>
            <a:ext cx="2967228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グローバル補助金</a:t>
            </a:r>
            <a:endParaRPr lang="en-US" altLang="ja-JP" sz="1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1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グローバル奨学金</a:t>
            </a:r>
            <a:endParaRPr kumimoji="1" lang="ja-JP" altLang="en-US" sz="1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88311" y="5384677"/>
            <a:ext cx="5464305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２６６０地区</a:t>
            </a: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実績　８０％</a:t>
            </a:r>
            <a:endParaRPr kumimoji="1" lang="ja-JP" altLang="en-US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4477512" y="1600200"/>
            <a:ext cx="18288" cy="4419600"/>
          </a:xfrm>
          <a:prstGeom prst="line">
            <a:avLst/>
          </a:prstGeom>
          <a:ln w="50800">
            <a:solidFill>
              <a:srgbClr val="FF006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130047" y="3567299"/>
            <a:ext cx="1483614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1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補助金</a:t>
            </a:r>
            <a:endParaRPr lang="en-US" altLang="ja-JP" sz="1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1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寄贈</a:t>
            </a:r>
            <a:endParaRPr kumimoji="1" lang="ja-JP" altLang="en-US" sz="1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7386828" y="4495800"/>
            <a:ext cx="1452372" cy="990600"/>
          </a:xfrm>
          <a:prstGeom prst="wedgeRoundRectCallout">
            <a:avLst>
              <a:gd name="adj1" fmla="val -110655"/>
              <a:gd name="adj2" fmla="val -60577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67600" y="4667934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8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シェアを</a:t>
            </a:r>
            <a:endParaRPr kumimoji="1" lang="en-US" altLang="ja-JP" sz="18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18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増やすカギ</a:t>
            </a:r>
          </a:p>
        </p:txBody>
      </p:sp>
    </p:spTree>
    <p:extLst>
      <p:ext uri="{BB962C8B-B14F-4D97-AF65-F5344CB8AC3E}">
        <p14:creationId xmlns:p14="http://schemas.microsoft.com/office/powerpoint/2010/main" val="212691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1714501" y="914400"/>
            <a:ext cx="3753611" cy="830997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クラブの国際奉仕事業</a:t>
            </a:r>
            <a:endParaRPr lang="en-US" altLang="ja-JP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アイデア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19400" y="2642832"/>
            <a:ext cx="602970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</a:t>
            </a:r>
            <a:r>
              <a:rPr kumimoji="1"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グローバル補助金申請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610106" y="4415180"/>
            <a:ext cx="4419600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真のニーズに基づいた</a:t>
            </a:r>
            <a:endParaRPr kumimoji="1" lang="en-US" altLang="ja-JP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活動が継続される</a:t>
            </a:r>
            <a:endParaRPr lang="en-US" altLang="ja-JP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国際奉仕プロジェクト</a:t>
            </a:r>
          </a:p>
        </p:txBody>
      </p:sp>
      <p:sp>
        <p:nvSpPr>
          <p:cNvPr id="27" name="下矢印 26"/>
          <p:cNvSpPr/>
          <p:nvPr/>
        </p:nvSpPr>
        <p:spPr>
          <a:xfrm>
            <a:off x="2057400" y="1905001"/>
            <a:ext cx="762000" cy="2362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1757173" y="2800350"/>
            <a:ext cx="914400" cy="109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1726693" y="2612082"/>
            <a:ext cx="914400" cy="109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1757173" y="3015889"/>
            <a:ext cx="914400" cy="109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1905000" y="3221682"/>
            <a:ext cx="914400" cy="109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495544" y="3180204"/>
            <a:ext cx="2685288" cy="94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国際的なネットワーク</a:t>
            </a:r>
            <a:endParaRPr lang="en-US" altLang="ja-JP" sz="20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奉仕活動のノウハウ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29185" y="2642832"/>
            <a:ext cx="176784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フィルター</a:t>
            </a:r>
            <a:endParaRPr kumimoji="1" lang="ja-JP" altLang="en-US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9" name="下矢印 28"/>
          <p:cNvSpPr/>
          <p:nvPr/>
        </p:nvSpPr>
        <p:spPr>
          <a:xfrm rot="5400000">
            <a:off x="3250120" y="2998279"/>
            <a:ext cx="228600" cy="78524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下矢印 35"/>
          <p:cNvSpPr/>
          <p:nvPr/>
        </p:nvSpPr>
        <p:spPr>
          <a:xfrm rot="16200000">
            <a:off x="4529355" y="3314091"/>
            <a:ext cx="249883" cy="902206"/>
          </a:xfrm>
          <a:prstGeom prst="down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757041" y="3180204"/>
            <a:ext cx="770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質疑</a:t>
            </a:r>
            <a:endParaRPr lang="en-US" altLang="ja-JP" sz="20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831592" y="3580314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rgbClr val="00B05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応答・修正</a:t>
            </a:r>
            <a:endParaRPr lang="en-US" altLang="ja-JP" sz="2000" dirty="0">
              <a:solidFill>
                <a:srgbClr val="00B05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>
          <a:xfrm>
            <a:off x="5468112" y="3180204"/>
            <a:ext cx="2712720" cy="1086997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60605" y="3165029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フィルターを</a:t>
            </a:r>
            <a:endParaRPr lang="en-US" altLang="ja-JP" sz="18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通過することで</a:t>
            </a:r>
            <a:endParaRPr lang="en-US" altLang="ja-JP" sz="18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プロジェクトが</a:t>
            </a:r>
            <a:endParaRPr lang="en-US" altLang="ja-JP" sz="18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熟成される</a:t>
            </a:r>
            <a:endParaRPr lang="en-US" altLang="ja-JP" sz="18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29185" y="501534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仕上がる</a:t>
            </a:r>
            <a:endParaRPr lang="en-US" altLang="ja-JP" sz="18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542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6100126"/>
            <a:ext cx="2209799" cy="51718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正方形/長方形 7"/>
          <p:cNvSpPr/>
          <p:nvPr/>
        </p:nvSpPr>
        <p:spPr>
          <a:xfrm>
            <a:off x="152401" y="990600"/>
            <a:ext cx="883920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 txBox="1">
            <a:spLocks/>
          </p:cNvSpPr>
          <p:nvPr/>
        </p:nvSpPr>
        <p:spPr bwMode="auto">
          <a:xfrm>
            <a:off x="230790" y="1981200"/>
            <a:ext cx="891321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2" rIns="91402" bIns="45702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/>
            <a:r>
              <a:rPr kumimoji="0" lang="ja-JP" altLang="en-US" sz="28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公益財団法人　ロータリー日本財団</a:t>
            </a:r>
            <a:r>
              <a:rPr kumimoji="0" lang="ja-JP" altLang="en-US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</a:t>
            </a:r>
            <a:r>
              <a:rPr kumimoji="0" lang="en-US" altLang="ja-JP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2010.12.24</a:t>
            </a:r>
            <a:r>
              <a:rPr kumimoji="0" lang="ja-JP" altLang="en-US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）</a:t>
            </a:r>
            <a:endParaRPr kumimoji="0" lang="en-US" altLang="ja-JP" b="1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/>
            <a:r>
              <a:rPr kumimoji="0" lang="ja-JP" altLang="en-US" sz="32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</a:t>
            </a:r>
            <a:r>
              <a:rPr kumimoji="0" lang="ja-JP" altLang="en-US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ロータリー財団の協力団体</a:t>
            </a:r>
            <a:endParaRPr kumimoji="0" lang="en-US" altLang="ja-JP" b="1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/>
            <a:r>
              <a:rPr kumimoji="0" lang="ja-JP" altLang="en-US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</a:t>
            </a:r>
            <a:r>
              <a:rPr kumimoji="0" lang="ja-JP" altLang="en-US" b="1" dirty="0">
                <a:solidFill>
                  <a:srgbClr val="F11D2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「特定公益増進法人」</a:t>
            </a:r>
            <a:r>
              <a:rPr kumimoji="0" lang="ja-JP" altLang="en-US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への寄付金として取り扱われ、</a:t>
            </a:r>
            <a:endParaRPr kumimoji="0" lang="en-US" altLang="ja-JP" b="1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/>
            <a:r>
              <a:rPr kumimoji="0" lang="ja-JP" altLang="en-US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税制上の</a:t>
            </a:r>
            <a:r>
              <a:rPr kumimoji="0" lang="ja-JP" altLang="en-US" b="1" dirty="0">
                <a:solidFill>
                  <a:srgbClr val="F11D2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優遇措置</a:t>
            </a:r>
            <a:r>
              <a:rPr kumimoji="0" lang="ja-JP" altLang="en-US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の対象</a:t>
            </a:r>
            <a:endParaRPr kumimoji="0" lang="en-US" altLang="ja-JP" b="1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/>
            <a:endParaRPr kumimoji="0" lang="en-US" altLang="ja-JP" sz="2800" b="1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/>
            <a:r>
              <a:rPr kumimoji="0" lang="ja-JP" altLang="en-US" sz="28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「所得控除」または　「税額控除」</a:t>
            </a:r>
            <a:endParaRPr lang="ja-JP" altLang="en-US" sz="2800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30798" y="4957678"/>
            <a:ext cx="8608409" cy="1046440"/>
          </a:xfrm>
          <a:prstGeom prst="rect">
            <a:avLst/>
          </a:prstGeom>
        </p:spPr>
        <p:txBody>
          <a:bodyPr wrap="square" lIns="91402" tIns="45702" rIns="91402" bIns="45702">
            <a:spAutoFit/>
          </a:bodyPr>
          <a:lstStyle/>
          <a:p>
            <a:r>
              <a:rPr lang="ja-JP" altLang="en-US" sz="2800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確定申告用領収証の発送時期</a:t>
            </a:r>
            <a:r>
              <a:rPr lang="ja-JP" altLang="en-US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（所属クラブ宛）</a:t>
            </a:r>
            <a:endParaRPr lang="en-US" altLang="ja-JP" b="1" dirty="0">
              <a:solidFill>
                <a:srgbClr val="16316B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en-US" altLang="ja-JP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ja-JP" altLang="en-US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altLang="en-US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月分　翌年</a:t>
            </a:r>
            <a:r>
              <a:rPr lang="en-US" altLang="ja-JP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月末　　　　</a:t>
            </a:r>
            <a:r>
              <a:rPr lang="en-US" altLang="ja-JP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月分　同年</a:t>
            </a:r>
            <a:r>
              <a:rPr lang="en-US" altLang="ja-JP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ja-JP" altLang="en-US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月末</a:t>
            </a:r>
          </a:p>
        </p:txBody>
      </p:sp>
      <p:sp>
        <p:nvSpPr>
          <p:cNvPr id="11" name="下矢印 10"/>
          <p:cNvSpPr/>
          <p:nvPr/>
        </p:nvSpPr>
        <p:spPr>
          <a:xfrm>
            <a:off x="1905000" y="3733800"/>
            <a:ext cx="914400" cy="228600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1"/>
          <p:cNvSpPr txBox="1">
            <a:spLocks/>
          </p:cNvSpPr>
          <p:nvPr/>
        </p:nvSpPr>
        <p:spPr bwMode="auto">
          <a:xfrm>
            <a:off x="152401" y="990600"/>
            <a:ext cx="868680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2" rIns="91402" bIns="45702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/>
            <a:r>
              <a:rPr kumimoji="0" lang="ja-JP" altLang="en-US" sz="3200" b="1" i="1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itchFamily="50" charset="-128"/>
              </a:rPr>
              <a:t>３</a:t>
            </a:r>
            <a:r>
              <a:rPr kumimoji="0" lang="ja-JP" altLang="en-US" sz="28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ロータリー財団への寄付は税制上の優遇措置の対象</a:t>
            </a:r>
            <a:endParaRPr lang="ja-JP" altLang="en-US" sz="2800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650993" y="169164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米山基金寄付は</a:t>
            </a:r>
            <a:r>
              <a:rPr kumimoji="1" lang="en-US" altLang="ja-JP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1978</a:t>
            </a:r>
            <a:r>
              <a:rPr kumimoji="1" lang="ja-JP" altLang="en-US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年から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5536693" y="1654766"/>
            <a:ext cx="2895600" cy="369332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/>
          <p:cNvCxnSpPr/>
          <p:nvPr/>
        </p:nvCxnSpPr>
        <p:spPr>
          <a:xfrm>
            <a:off x="838200" y="36576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61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24005</TotalTime>
  <Words>772</Words>
  <Application>Microsoft Office PowerPoint</Application>
  <PresentationFormat>画面に合わせる (4:3)</PresentationFormat>
  <Paragraphs>249</Paragraphs>
  <Slides>21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4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40" baseType="lpstr">
      <vt:lpstr>HGPｺﾞｼｯｸE</vt:lpstr>
      <vt:lpstr>HGP創英角ｺﾞｼｯｸUB</vt:lpstr>
      <vt:lpstr>HGP創英角ﾎﾟｯﾌﾟ体</vt:lpstr>
      <vt:lpstr>HGｺﾞｼｯｸE</vt:lpstr>
      <vt:lpstr>HG丸ｺﾞｼｯｸM-PRO</vt:lpstr>
      <vt:lpstr>Meiryo UI</vt:lpstr>
      <vt:lpstr>ＭＳ Ｐゴシック</vt:lpstr>
      <vt:lpstr>Arial</vt:lpstr>
      <vt:lpstr>Arial Narrow</vt:lpstr>
      <vt:lpstr>Arial Narrow Bold</vt:lpstr>
      <vt:lpstr>Calibri</vt:lpstr>
      <vt:lpstr>Georgia</vt:lpstr>
      <vt:lpstr>Times New Roman</vt:lpstr>
      <vt:lpstr>Tw Cen MT</vt:lpstr>
      <vt:lpstr>1_Custom Design</vt:lpstr>
      <vt:lpstr>Custom Design</vt:lpstr>
      <vt:lpstr>2_Custom Design</vt:lpstr>
      <vt:lpstr>3_Custom Design</vt:lpstr>
      <vt:lpstr>Photo Editor 写真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Donor Database Functional Overview</dc:title>
  <dc:creator>Simone Webb</dc:creator>
  <cp:lastModifiedBy>Misako Funahashi</cp:lastModifiedBy>
  <cp:revision>1212</cp:revision>
  <cp:lastPrinted>2016-08-27T01:19:22Z</cp:lastPrinted>
  <dcterms:created xsi:type="dcterms:W3CDTF">2007-01-17T18:13:17Z</dcterms:created>
  <dcterms:modified xsi:type="dcterms:W3CDTF">2017-08-29T08:14:47Z</dcterms:modified>
</cp:coreProperties>
</file>