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 id="2147483762" r:id="rId2"/>
    <p:sldMasterId id="2147483814" r:id="rId3"/>
    <p:sldMasterId id="2147483854" r:id="rId4"/>
  </p:sldMasterIdLst>
  <p:notesMasterIdLst>
    <p:notesMasterId r:id="rId25"/>
  </p:notesMasterIdLst>
  <p:handoutMasterIdLst>
    <p:handoutMasterId r:id="rId26"/>
  </p:handoutMasterIdLst>
  <p:sldIdLst>
    <p:sldId id="638" r:id="rId5"/>
    <p:sldId id="671" r:id="rId6"/>
    <p:sldId id="657" r:id="rId7"/>
    <p:sldId id="658" r:id="rId8"/>
    <p:sldId id="660" r:id="rId9"/>
    <p:sldId id="659" r:id="rId10"/>
    <p:sldId id="673" r:id="rId11"/>
    <p:sldId id="661" r:id="rId12"/>
    <p:sldId id="668" r:id="rId13"/>
    <p:sldId id="670" r:id="rId14"/>
    <p:sldId id="663" r:id="rId15"/>
    <p:sldId id="664" r:id="rId16"/>
    <p:sldId id="667" r:id="rId17"/>
    <p:sldId id="666" r:id="rId18"/>
    <p:sldId id="677" r:id="rId19"/>
    <p:sldId id="676" r:id="rId20"/>
    <p:sldId id="674" r:id="rId21"/>
    <p:sldId id="675" r:id="rId22"/>
    <p:sldId id="651" r:id="rId23"/>
    <p:sldId id="656" r:id="rId24"/>
  </p:sldIdLst>
  <p:sldSz cx="9144000" cy="6858000" type="screen4x3"/>
  <p:notesSz cx="7104063" cy="10234613"/>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kumimoji="1"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kumimoji="1"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kumimoji="1"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kumimoji="1" sz="2400" kern="1200">
        <a:solidFill>
          <a:schemeClr val="tx1"/>
        </a:solidFill>
        <a:latin typeface="Times New Roman" pitchFamily="18" charset="0"/>
        <a:ea typeface="+mn-ea"/>
        <a:cs typeface="Arial" charset="0"/>
      </a:defRPr>
    </a:lvl5pPr>
    <a:lvl6pPr marL="2286000" algn="l" defTabSz="914400" rtl="0" eaLnBrk="1" latinLnBrk="0" hangingPunct="1">
      <a:defRPr kumimoji="1" sz="2400" kern="1200">
        <a:solidFill>
          <a:schemeClr val="tx1"/>
        </a:solidFill>
        <a:latin typeface="Times New Roman" pitchFamily="18" charset="0"/>
        <a:ea typeface="+mn-ea"/>
        <a:cs typeface="Arial" charset="0"/>
      </a:defRPr>
    </a:lvl6pPr>
    <a:lvl7pPr marL="2743200" algn="l" defTabSz="914400" rtl="0" eaLnBrk="1" latinLnBrk="0" hangingPunct="1">
      <a:defRPr kumimoji="1" sz="2400" kern="1200">
        <a:solidFill>
          <a:schemeClr val="tx1"/>
        </a:solidFill>
        <a:latin typeface="Times New Roman" pitchFamily="18" charset="0"/>
        <a:ea typeface="+mn-ea"/>
        <a:cs typeface="Arial" charset="0"/>
      </a:defRPr>
    </a:lvl7pPr>
    <a:lvl8pPr marL="3200400" algn="l" defTabSz="914400" rtl="0" eaLnBrk="1" latinLnBrk="0" hangingPunct="1">
      <a:defRPr kumimoji="1" sz="2400" kern="1200">
        <a:solidFill>
          <a:schemeClr val="tx1"/>
        </a:solidFill>
        <a:latin typeface="Times New Roman" pitchFamily="18" charset="0"/>
        <a:ea typeface="+mn-ea"/>
        <a:cs typeface="Arial" charset="0"/>
      </a:defRPr>
    </a:lvl8pPr>
    <a:lvl9pPr marL="3657600" algn="l" defTabSz="914400" rtl="0" eaLnBrk="1" latinLnBrk="0" hangingPunct="1">
      <a:defRPr kumimoji="1"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256">
          <p15:clr>
            <a:srgbClr val="A4A3A4"/>
          </p15:clr>
        </p15:guide>
        <p15:guide id="2" pos="4128">
          <p15:clr>
            <a:srgbClr val="A4A3A4"/>
          </p15:clr>
        </p15:guide>
      </p15:sldGuideLst>
    </p:ext>
    <p:ext uri="{2D200454-40CA-4A62-9FC3-DE9A4176ACB9}">
      <p15:notesGuideLst xmlns:p15="http://schemas.microsoft.com/office/powerpoint/2012/main">
        <p15:guide id="1" orient="horz" pos="3225"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46C"/>
    <a:srgbClr val="E7E7E8"/>
    <a:srgbClr val="16316B"/>
    <a:srgbClr val="66FFFF"/>
    <a:srgbClr val="00B4E7"/>
    <a:srgbClr val="17458F"/>
    <a:srgbClr val="005DAA"/>
    <a:srgbClr val="00A84E"/>
    <a:srgbClr val="01B4E7"/>
    <a:srgbClr val="FEBD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64259" autoAdjust="0"/>
  </p:normalViewPr>
  <p:slideViewPr>
    <p:cSldViewPr>
      <p:cViewPr varScale="1">
        <p:scale>
          <a:sx n="104" d="100"/>
          <a:sy n="104" d="100"/>
        </p:scale>
        <p:origin x="324" y="63"/>
      </p:cViewPr>
      <p:guideLst>
        <p:guide orient="horz" pos="2256"/>
        <p:guide pos="41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85" d="100"/>
          <a:sy n="85" d="100"/>
        </p:scale>
        <p:origin x="-2226" y="294"/>
      </p:cViewPr>
      <p:guideLst>
        <p:guide orient="horz" pos="3225"/>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2"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133123" name="Rectangle 3"/>
          <p:cNvSpPr>
            <a:spLocks noGrp="1" noChangeArrowheads="1"/>
          </p:cNvSpPr>
          <p:nvPr>
            <p:ph type="dt" sz="quarter" idx="1"/>
          </p:nvPr>
        </p:nvSpPr>
        <p:spPr bwMode="auto">
          <a:xfrm>
            <a:off x="4024993"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algn="r" defTabSz="972858">
              <a:defRPr kumimoji="0" sz="1300">
                <a:latin typeface="Arial" charset="0"/>
              </a:defRPr>
            </a:lvl1pPr>
          </a:lstStyle>
          <a:p>
            <a:pPr>
              <a:defRPr/>
            </a:pPr>
            <a:fld id="{09BCCE66-3D35-45A4-97FA-90F9CCBB5841}" type="datetime1">
              <a:rPr lang="en-US"/>
              <a:pPr>
                <a:defRPr/>
              </a:pPr>
              <a:t>1/30/2018</a:t>
            </a:fld>
            <a:endParaRPr lang="en-US" dirty="0"/>
          </a:p>
        </p:txBody>
      </p:sp>
      <p:sp>
        <p:nvSpPr>
          <p:cNvPr id="133124" name="Rectangle 4"/>
          <p:cNvSpPr>
            <a:spLocks noGrp="1" noChangeArrowheads="1"/>
          </p:cNvSpPr>
          <p:nvPr>
            <p:ph type="ftr" sz="quarter" idx="2"/>
          </p:nvPr>
        </p:nvSpPr>
        <p:spPr bwMode="auto">
          <a:xfrm>
            <a:off x="2"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133125" name="Rectangle 5"/>
          <p:cNvSpPr>
            <a:spLocks noGrp="1" noChangeArrowheads="1"/>
          </p:cNvSpPr>
          <p:nvPr>
            <p:ph type="sldNum" sz="quarter" idx="3"/>
          </p:nvPr>
        </p:nvSpPr>
        <p:spPr bwMode="auto">
          <a:xfrm>
            <a:off x="4024993"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algn="r" defTabSz="972858">
              <a:defRPr kumimoji="0" sz="1300">
                <a:latin typeface="Arial" charset="0"/>
              </a:defRPr>
            </a:lvl1pPr>
          </a:lstStyle>
          <a:p>
            <a:pPr>
              <a:defRPr/>
            </a:pPr>
            <a:fld id="{45F96E47-C8E2-4485-8231-C437400F7202}" type="slidenum">
              <a:rPr lang="en-US"/>
              <a:pPr>
                <a:defRPr/>
              </a:pPr>
              <a:t>‹#›</a:t>
            </a:fld>
            <a:endParaRPr lang="en-US" dirty="0"/>
          </a:p>
        </p:txBody>
      </p:sp>
    </p:spTree>
    <p:extLst>
      <p:ext uri="{BB962C8B-B14F-4D97-AF65-F5344CB8AC3E}">
        <p14:creationId xmlns:p14="http://schemas.microsoft.com/office/powerpoint/2010/main" val="11271152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2"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96259" name="Rectangle 3"/>
          <p:cNvSpPr>
            <a:spLocks noGrp="1" noChangeArrowheads="1"/>
          </p:cNvSpPr>
          <p:nvPr>
            <p:ph type="dt" idx="1"/>
          </p:nvPr>
        </p:nvSpPr>
        <p:spPr bwMode="auto">
          <a:xfrm>
            <a:off x="4024993"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algn="r" defTabSz="972858">
              <a:defRPr kumimoji="0" sz="1300">
                <a:latin typeface="Arial" charset="0"/>
              </a:defRPr>
            </a:lvl1pPr>
          </a:lstStyle>
          <a:p>
            <a:pPr>
              <a:defRPr/>
            </a:pPr>
            <a:fld id="{2EB3FD11-F4A1-4B36-A0F0-C667122A5EF3}" type="datetime1">
              <a:rPr lang="en-US"/>
              <a:pPr>
                <a:defRPr/>
              </a:pPr>
              <a:t>1/30/2018</a:t>
            </a:fld>
            <a:endParaRPr lang="en-US" dirty="0"/>
          </a:p>
        </p:txBody>
      </p:sp>
      <p:sp>
        <p:nvSpPr>
          <p:cNvPr id="65540" name="Rectangle 4"/>
          <p:cNvSpPr>
            <a:spLocks noGrp="1" noRot="1" noChangeAspect="1" noChangeArrowheads="1" noTextEdit="1"/>
          </p:cNvSpPr>
          <p:nvPr>
            <p:ph type="sldImg" idx="2"/>
          </p:nvPr>
        </p:nvSpPr>
        <p:spPr bwMode="auto">
          <a:xfrm>
            <a:off x="996950" y="768350"/>
            <a:ext cx="5114925"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6261" name="Rectangle 5"/>
          <p:cNvSpPr>
            <a:spLocks noGrp="1" noChangeArrowheads="1"/>
          </p:cNvSpPr>
          <p:nvPr>
            <p:ph type="body" sz="quarter" idx="3"/>
          </p:nvPr>
        </p:nvSpPr>
        <p:spPr bwMode="auto">
          <a:xfrm>
            <a:off x="709444" y="4860396"/>
            <a:ext cx="5685181" cy="460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6262" name="Rectangle 6"/>
          <p:cNvSpPr>
            <a:spLocks noGrp="1" noChangeArrowheads="1"/>
          </p:cNvSpPr>
          <p:nvPr>
            <p:ph type="ftr" sz="quarter" idx="4"/>
          </p:nvPr>
        </p:nvSpPr>
        <p:spPr bwMode="auto">
          <a:xfrm>
            <a:off x="2"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96263" name="Rectangle 7"/>
          <p:cNvSpPr>
            <a:spLocks noGrp="1" noChangeArrowheads="1"/>
          </p:cNvSpPr>
          <p:nvPr>
            <p:ph type="sldNum" sz="quarter" idx="5"/>
          </p:nvPr>
        </p:nvSpPr>
        <p:spPr bwMode="auto">
          <a:xfrm>
            <a:off x="4024993"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algn="r" defTabSz="972858">
              <a:defRPr kumimoji="0" sz="1300">
                <a:latin typeface="Arial" charset="0"/>
              </a:defRPr>
            </a:lvl1pPr>
          </a:lstStyle>
          <a:p>
            <a:pPr>
              <a:defRPr/>
            </a:pPr>
            <a:fld id="{650A5DD0-1CB4-4EBD-9286-DD7038B13226}" type="slidenum">
              <a:rPr lang="en-US"/>
              <a:pPr>
                <a:defRPr/>
              </a:pPr>
              <a:t>‹#›</a:t>
            </a:fld>
            <a:endParaRPr lang="en-US" dirty="0"/>
          </a:p>
        </p:txBody>
      </p:sp>
    </p:spTree>
    <p:extLst>
      <p:ext uri="{BB962C8B-B14F-4D97-AF65-F5344CB8AC3E}">
        <p14:creationId xmlns:p14="http://schemas.microsoft.com/office/powerpoint/2010/main" val="197255752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71486"/>
            <a:fld id="{8F09A2F9-7E79-4C41-8733-BBE788ED81BB}" type="slidenum">
              <a:rPr lang="en-US" altLang="ja-JP" smtClean="0"/>
              <a:pPr defTabSz="971486"/>
              <a:t>1</a:t>
            </a:fld>
            <a:endParaRPr lang="en-US" altLang="ja-JP"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kumimoji="0" lang="ja-JP" altLang="en-US" dirty="0">
                <a:latin typeface="Arial" pitchFamily="34" charset="0"/>
                <a:ea typeface="ヒラギノ角ゴ Pro W3" charset="-128"/>
              </a:rPr>
              <a:t>国際奉仕委員会</a:t>
            </a:r>
            <a:endParaRPr kumimoji="0" lang="en-US" altLang="ja-JP" dirty="0">
              <a:latin typeface="Arial" pitchFamily="34" charset="0"/>
              <a:ea typeface="ヒラギノ角ゴ Pro W3" charset="-128"/>
            </a:endParaRPr>
          </a:p>
          <a:p>
            <a:pPr eaLnBrk="1" hangingPunct="1"/>
            <a:endParaRPr kumimoji="0" lang="ja-JP" altLang="en-US" dirty="0">
              <a:latin typeface="Arial" pitchFamily="34" charset="0"/>
              <a:ea typeface="ヒラギノ角ゴ Pro W3" charset="-128"/>
            </a:endParaRPr>
          </a:p>
        </p:txBody>
      </p:sp>
    </p:spTree>
    <p:extLst>
      <p:ext uri="{BB962C8B-B14F-4D97-AF65-F5344CB8AC3E}">
        <p14:creationId xmlns:p14="http://schemas.microsoft.com/office/powerpoint/2010/main" val="502494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15</a:t>
            </a:fld>
            <a:endParaRPr kumimoji="1" lang="ja-JP" altLang="en-US"/>
          </a:p>
        </p:txBody>
      </p:sp>
    </p:spTree>
    <p:extLst>
      <p:ext uri="{BB962C8B-B14F-4D97-AF65-F5344CB8AC3E}">
        <p14:creationId xmlns:p14="http://schemas.microsoft.com/office/powerpoint/2010/main" val="3400767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16</a:t>
            </a:fld>
            <a:endParaRPr kumimoji="1" lang="ja-JP" altLang="en-US"/>
          </a:p>
        </p:txBody>
      </p:sp>
    </p:spTree>
    <p:extLst>
      <p:ext uri="{BB962C8B-B14F-4D97-AF65-F5344CB8AC3E}">
        <p14:creationId xmlns:p14="http://schemas.microsoft.com/office/powerpoint/2010/main" val="220643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17</a:t>
            </a:fld>
            <a:endParaRPr kumimoji="1" lang="ja-JP" altLang="en-US"/>
          </a:p>
        </p:txBody>
      </p:sp>
    </p:spTree>
    <p:extLst>
      <p:ext uri="{BB962C8B-B14F-4D97-AF65-F5344CB8AC3E}">
        <p14:creationId xmlns:p14="http://schemas.microsoft.com/office/powerpoint/2010/main" val="1319465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18</a:t>
            </a:fld>
            <a:endParaRPr kumimoji="1" lang="ja-JP" altLang="en-US"/>
          </a:p>
        </p:txBody>
      </p:sp>
    </p:spTree>
    <p:extLst>
      <p:ext uri="{BB962C8B-B14F-4D97-AF65-F5344CB8AC3E}">
        <p14:creationId xmlns:p14="http://schemas.microsoft.com/office/powerpoint/2010/main" val="2875053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1/30/2018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19</a:t>
            </a:fld>
            <a:endParaRPr lang="en-US" dirty="0"/>
          </a:p>
        </p:txBody>
      </p:sp>
    </p:spTree>
    <p:extLst>
      <p:ext uri="{BB962C8B-B14F-4D97-AF65-F5344CB8AC3E}">
        <p14:creationId xmlns:p14="http://schemas.microsoft.com/office/powerpoint/2010/main" val="1480928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a:ln/>
        </p:spPr>
      </p:sp>
      <p:sp>
        <p:nvSpPr>
          <p:cNvPr id="51203" name="ノート プレースホルダ 2"/>
          <p:cNvSpPr>
            <a:spLocks noGrp="1"/>
          </p:cNvSpPr>
          <p:nvPr>
            <p:ph type="body" idx="1"/>
          </p:nvPr>
        </p:nvSpPr>
        <p:spPr>
          <a:noFill/>
          <a:ln/>
        </p:spPr>
        <p:txBody>
          <a:bodyPr/>
          <a:lstStyle/>
          <a:p>
            <a:endParaRPr lang="ja-JP" altLang="en-US">
              <a:latin typeface="Arial" pitchFamily="34" charset="0"/>
              <a:ea typeface="ヒラギノ角ゴ Pro W3" charset="-128"/>
            </a:endParaRPr>
          </a:p>
        </p:txBody>
      </p:sp>
      <p:sp>
        <p:nvSpPr>
          <p:cNvPr id="51204" name="スライド番号プレースホルダ 3"/>
          <p:cNvSpPr>
            <a:spLocks noGrp="1"/>
          </p:cNvSpPr>
          <p:nvPr>
            <p:ph type="sldNum" sz="quarter" idx="5"/>
          </p:nvPr>
        </p:nvSpPr>
        <p:spPr>
          <a:noFill/>
        </p:spPr>
        <p:txBody>
          <a:bodyPr/>
          <a:lstStyle/>
          <a:p>
            <a:pPr defTabSz="973145"/>
            <a:fld id="{5B263264-3FF7-4461-AA42-1D5008D23238}" type="slidenum">
              <a:rPr lang="en-US" altLang="ja-JP" smtClean="0"/>
              <a:pPr defTabSz="973145"/>
              <a:t>20</a:t>
            </a:fld>
            <a:endParaRPr lang="en-US" altLang="ja-JP"/>
          </a:p>
        </p:txBody>
      </p:sp>
    </p:spTree>
    <p:extLst>
      <p:ext uri="{BB962C8B-B14F-4D97-AF65-F5344CB8AC3E}">
        <p14:creationId xmlns:p14="http://schemas.microsoft.com/office/powerpoint/2010/main" val="407932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1/30/2018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2</a:t>
            </a:fld>
            <a:endParaRPr lang="en-US" dirty="0"/>
          </a:p>
        </p:txBody>
      </p:sp>
    </p:spTree>
    <p:extLst>
      <p:ext uri="{BB962C8B-B14F-4D97-AF65-F5344CB8AC3E}">
        <p14:creationId xmlns:p14="http://schemas.microsoft.com/office/powerpoint/2010/main" val="4259710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3</a:t>
            </a:fld>
            <a:endParaRPr kumimoji="1" lang="ja-JP" altLang="en-US"/>
          </a:p>
        </p:txBody>
      </p:sp>
    </p:spTree>
    <p:extLst>
      <p:ext uri="{BB962C8B-B14F-4D97-AF65-F5344CB8AC3E}">
        <p14:creationId xmlns:p14="http://schemas.microsoft.com/office/powerpoint/2010/main" val="829174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4</a:t>
            </a:fld>
            <a:endParaRPr kumimoji="1" lang="ja-JP" altLang="en-US"/>
          </a:p>
        </p:txBody>
      </p:sp>
    </p:spTree>
    <p:extLst>
      <p:ext uri="{BB962C8B-B14F-4D97-AF65-F5344CB8AC3E}">
        <p14:creationId xmlns:p14="http://schemas.microsoft.com/office/powerpoint/2010/main" val="4111095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1/30/2018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7</a:t>
            </a:fld>
            <a:endParaRPr lang="en-US" dirty="0"/>
          </a:p>
        </p:txBody>
      </p:sp>
    </p:spTree>
    <p:extLst>
      <p:ext uri="{BB962C8B-B14F-4D97-AF65-F5344CB8AC3E}">
        <p14:creationId xmlns:p14="http://schemas.microsoft.com/office/powerpoint/2010/main" val="895818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1/30/2018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10</a:t>
            </a:fld>
            <a:endParaRPr lang="en-US" dirty="0"/>
          </a:p>
        </p:txBody>
      </p:sp>
    </p:spTree>
    <p:extLst>
      <p:ext uri="{BB962C8B-B14F-4D97-AF65-F5344CB8AC3E}">
        <p14:creationId xmlns:p14="http://schemas.microsoft.com/office/powerpoint/2010/main" val="994775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1/30/2018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12</a:t>
            </a:fld>
            <a:endParaRPr lang="en-US" dirty="0"/>
          </a:p>
        </p:txBody>
      </p:sp>
    </p:spTree>
    <p:extLst>
      <p:ext uri="{BB962C8B-B14F-4D97-AF65-F5344CB8AC3E}">
        <p14:creationId xmlns:p14="http://schemas.microsoft.com/office/powerpoint/2010/main" val="4096300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13</a:t>
            </a:fld>
            <a:endParaRPr kumimoji="1" lang="ja-JP" altLang="en-US"/>
          </a:p>
        </p:txBody>
      </p:sp>
    </p:spTree>
    <p:extLst>
      <p:ext uri="{BB962C8B-B14F-4D97-AF65-F5344CB8AC3E}">
        <p14:creationId xmlns:p14="http://schemas.microsoft.com/office/powerpoint/2010/main" val="3537988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14</a:t>
            </a:fld>
            <a:endParaRPr kumimoji="1" lang="ja-JP" altLang="en-US"/>
          </a:p>
        </p:txBody>
      </p:sp>
    </p:spTree>
    <p:extLst>
      <p:ext uri="{BB962C8B-B14F-4D97-AF65-F5344CB8AC3E}">
        <p14:creationId xmlns:p14="http://schemas.microsoft.com/office/powerpoint/2010/main" val="3537988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2819400"/>
            <a:ext cx="9144000" cy="838200"/>
          </a:xfrm>
          <a:prstGeom prst="rect">
            <a:avLst/>
          </a:prstGeom>
          <a:noFill/>
          <a:effectLst/>
        </p:spPr>
        <p:txBody>
          <a:bodyPr lIns="91440" tIns="45720" rIns="91440" bIns="45720" anchor="t" anchorCtr="0">
            <a:noAutofit/>
          </a:bodyPr>
          <a:lstStyle>
            <a:lvl1pPr algn="ctr">
              <a:defRPr sz="4400" b="1" i="0">
                <a:solidFill>
                  <a:schemeClr val="bg1"/>
                </a:solidFill>
                <a:latin typeface="Arial Narrow"/>
                <a:cs typeface="Arial Narrow"/>
              </a:defRPr>
            </a:lvl1pPr>
          </a:lstStyle>
          <a:p>
            <a:r>
              <a:rPr lang="en-US" dirty="0"/>
              <a:t>CLICK TO EDIT MASTER TITLE STYLE</a:t>
            </a:r>
          </a:p>
        </p:txBody>
      </p:sp>
    </p:spTree>
    <p:extLst>
      <p:ext uri="{BB962C8B-B14F-4D97-AF65-F5344CB8AC3E}">
        <p14:creationId xmlns:p14="http://schemas.microsoft.com/office/powerpoint/2010/main" val="73602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535113"/>
            <a:ext cx="4040188"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45025" y="1535113"/>
            <a:ext cx="4041775"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170197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68893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ヒラギノ角ゴ Pro W3" charset="0"/>
              <a:cs typeface="ヒラギノ角ゴ Pro W3" charset="0"/>
            </a:endParaRPr>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タイトル 5"/>
          <p:cNvSpPr>
            <a:spLocks noGrp="1"/>
          </p:cNvSpPr>
          <p:nvPr>
            <p:ph type="title"/>
          </p:nvPr>
        </p:nvSpPr>
        <p:spPr>
          <a:xfrm>
            <a:off x="457200" y="274638"/>
            <a:ext cx="8229600" cy="1143000"/>
          </a:xfrm>
          <a:prstGeom prst="rect">
            <a:avLst/>
          </a:prstGeom>
        </p:spPr>
        <p:txBody>
          <a:bodyPr/>
          <a:lstStyle>
            <a:lvl1pPr>
              <a:defRPr>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14108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5163672" y="6250164"/>
            <a:ext cx="378669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pPr/>
              <a:t>‹#›</a:t>
            </a:fld>
            <a:endParaRPr kumimoji="1" lang="ja-JP" altLang="en-US"/>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a:xfrm>
            <a:off x="5163672" y="6250164"/>
            <a:ext cx="3786690" cy="365125"/>
          </a:xfrm>
          <a:prstGeom prst="rect">
            <a:avLst/>
          </a:prstGeom>
        </p:spPr>
        <p:txBody>
          <a:bodyPr/>
          <a:lstStyle/>
          <a:p>
            <a:endParaRPr kumimoji="1" lang="ja-JP" altLang="en-US"/>
          </a:p>
        </p:txBody>
      </p:sp>
      <p:sp>
        <p:nvSpPr>
          <p:cNvPr id="4" name="Footer Placeholder 3"/>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895600" y="6172200"/>
            <a:ext cx="6019800" cy="17526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CHOOSE ONE: TAKE ACTION, EXCHANGE</a:t>
            </a:r>
          </a:p>
        </p:txBody>
      </p:sp>
      <p:sp>
        <p:nvSpPr>
          <p:cNvPr id="4"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050843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173661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457200" y="274638"/>
            <a:ext cx="73914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r>
              <a:rPr lang="en-US" dirty="0">
                <a:solidFill>
                  <a:schemeClr val="bg1"/>
                </a:solidFill>
              </a:rPr>
              <a:t>CLICK TO EDIT MASTER TITLE STYLE</a:t>
            </a:r>
          </a:p>
        </p:txBody>
      </p:sp>
    </p:spTree>
    <p:extLst>
      <p:ext uri="{BB962C8B-B14F-4D97-AF65-F5344CB8AC3E}">
        <p14:creationId xmlns:p14="http://schemas.microsoft.com/office/powerpoint/2010/main" val="420917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96825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535113"/>
            <a:ext cx="4040188"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45025" y="1535113"/>
            <a:ext cx="4041775"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186431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tx2"/>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587384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696093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97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57200" y="3505200"/>
            <a:ext cx="8686800" cy="1828800"/>
          </a:xfrm>
          <a:prstGeom prst="rect">
            <a:avLst/>
          </a:prstGeom>
          <a:noFill/>
          <a:effectLst/>
        </p:spPr>
        <p:txBody>
          <a:bodyPr lIns="0" tIns="0" rIns="0" bIns="0" anchor="t" anchorCtr="0">
            <a:noAutofit/>
          </a:bodyPr>
          <a:lstStyle>
            <a:lvl1pPr algn="l">
              <a:defRPr sz="3600" b="1" i="0">
                <a:solidFill>
                  <a:srgbClr val="17458F"/>
                </a:solidFill>
                <a:latin typeface="Arial Narrow"/>
                <a:cs typeface="Arial Narrow"/>
              </a:defRPr>
            </a:lvl1pPr>
          </a:lstStyle>
          <a:p>
            <a:r>
              <a:rPr lang="en-US" dirty="0"/>
              <a:t>CLICK TO EDIT MASTER SECTION BREAK</a:t>
            </a:r>
          </a:p>
        </p:txBody>
      </p:sp>
      <p:sp>
        <p:nvSpPr>
          <p:cNvPr id="10" name="Subtitle 2"/>
          <p:cNvSpPr>
            <a:spLocks noGrp="1"/>
          </p:cNvSpPr>
          <p:nvPr>
            <p:ph type="subTitle" idx="1" hasCustomPrompt="1"/>
          </p:nvPr>
        </p:nvSpPr>
        <p:spPr>
          <a:xfrm>
            <a:off x="2895600" y="6248400"/>
            <a:ext cx="6019800" cy="5334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100 YEARS OF DOING GOOD IN THE WORLD</a:t>
            </a:r>
          </a:p>
        </p:txBody>
      </p:sp>
    </p:spTree>
    <p:extLst>
      <p:ext uri="{BB962C8B-B14F-4D97-AF65-F5344CB8AC3E}">
        <p14:creationId xmlns:p14="http://schemas.microsoft.com/office/powerpoint/2010/main" val="361563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6629400" cy="487362"/>
          </a:xfrm>
          <a:prstGeom prst="rect">
            <a:avLst/>
          </a:prstGeom>
        </p:spPr>
        <p:txBody>
          <a:bodyPr/>
          <a:lstStyle/>
          <a:p>
            <a:r>
              <a:rPr lang="en-US" dirty="0"/>
              <a:t>CLICK TO EDIT MASTER TITLE STYLE</a:t>
            </a:r>
          </a:p>
        </p:txBody>
      </p:sp>
      <p:sp>
        <p:nvSpPr>
          <p:cNvPr id="4" name="Subtitle 2"/>
          <p:cNvSpPr>
            <a:spLocks noGrp="1"/>
          </p:cNvSpPr>
          <p:nvPr>
            <p:ph type="subTitle" idx="1" hasCustomPrompt="1"/>
          </p:nvPr>
        </p:nvSpPr>
        <p:spPr>
          <a:xfrm>
            <a:off x="2895600" y="6248400"/>
            <a:ext cx="6019800" cy="5334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100 YEARS OF DOING GOOD IN THE WORLD</a:t>
            </a:r>
          </a:p>
        </p:txBody>
      </p:sp>
    </p:spTree>
    <p:extLst>
      <p:ext uri="{BB962C8B-B14F-4D97-AF65-F5344CB8AC3E}">
        <p14:creationId xmlns:p14="http://schemas.microsoft.com/office/powerpoint/2010/main" val="2729744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772094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2606444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457200" y="274638"/>
            <a:ext cx="73914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51095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2282246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2.png"/><Relationship Id="rId5" Type="http://schemas.openxmlformats.org/officeDocument/2006/relationships/slideLayout" Target="../slideLayouts/slideLayout10.xml"/><Relationship Id="rId10" Type="http://schemas.openxmlformats.org/officeDocument/2006/relationships/theme" Target="../theme/theme3.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17.xml"/><Relationship Id="rId7"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TRF100_lockup_R.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33400" y="5715000"/>
            <a:ext cx="3581261" cy="838201"/>
          </a:xfrm>
          <a:prstGeom prst="rect">
            <a:avLst/>
          </a:prstGeom>
        </p:spPr>
      </p:pic>
      <p:sp>
        <p:nvSpPr>
          <p:cNvPr id="4" name="Rectangle 3"/>
          <p:cNvSpPr/>
          <p:nvPr userDrawn="1"/>
        </p:nvSpPr>
        <p:spPr>
          <a:xfrm>
            <a:off x="0" y="2286000"/>
            <a:ext cx="9144000" cy="19050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a:solidFill>
                <a:srgbClr val="E7E7E8"/>
              </a:solidFill>
            </a:endParaRPr>
          </a:p>
        </p:txBody>
      </p:sp>
    </p:spTree>
    <p:extLst>
      <p:ext uri="{BB962C8B-B14F-4D97-AF65-F5344CB8AC3E}">
        <p14:creationId xmlns:p14="http://schemas.microsoft.com/office/powerpoint/2010/main" val="1619940863"/>
      </p:ext>
    </p:extLst>
  </p:cSld>
  <p:clrMap bg1="lt1" tx1="dk1" bg2="lt2" tx2="dk2" accent1="accent1" accent2="accent2" accent3="accent3" accent4="accent4" accent5="accent5" accent6="accent6" hlink="hlink" folHlink="folHlink"/>
  <p:sldLayoutIdLst>
    <p:sldLayoutId id="2147483853" r:id="rId1"/>
    <p:sldLayoutId id="2147483861" r:id="rId2"/>
    <p:sldLayoutId id="2147483863"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9144000" cy="59436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a:solidFill>
                <a:srgbClr val="E7E7E8"/>
              </a:solidFill>
            </a:endParaRPr>
          </a:p>
        </p:txBody>
      </p:sp>
      <p:pic>
        <p:nvPicPr>
          <p:cNvPr id="2" name="Picture 1" descr="TRF100_lockup_R.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7200" y="6172201"/>
            <a:ext cx="1953413" cy="457200"/>
          </a:xfrm>
          <a:prstGeom prst="rect">
            <a:avLst/>
          </a:prstGeom>
        </p:spPr>
      </p:pic>
    </p:spTree>
    <p:extLst>
      <p:ext uri="{BB962C8B-B14F-4D97-AF65-F5344CB8AC3E}">
        <p14:creationId xmlns:p14="http://schemas.microsoft.com/office/powerpoint/2010/main" val="2696800572"/>
      </p:ext>
    </p:extLst>
  </p:cSld>
  <p:clrMap bg1="lt1" tx1="dk1" bg2="lt2" tx2="dk2" accent1="accent1" accent2="accent2" accent3="accent3" accent4="accent4" accent5="accent5" accent6="accent6" hlink="hlink" folHlink="folHlink"/>
  <p:sldLayoutIdLst>
    <p:sldLayoutId id="2147483763" r:id="rId1"/>
    <p:sldLayoutId id="2147483764" r:id="rId2"/>
  </p:sldLayoutIdLst>
  <p:hf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b="1" i="0" kern="1200">
          <a:solidFill>
            <a:srgbClr val="16316B"/>
          </a:solidFill>
          <a:latin typeface="Arial Narrow"/>
          <a:ea typeface="+mn-ea"/>
          <a:cs typeface="Arial Narrow"/>
        </a:defRPr>
      </a:lvl1pPr>
      <a:lvl2pPr marL="742950" indent="-285750" algn="l" defTabSz="457200" rtl="0" eaLnBrk="1" latinLnBrk="0" hangingPunct="1">
        <a:spcBef>
          <a:spcPct val="20000"/>
        </a:spcBef>
        <a:buFont typeface="Arial"/>
        <a:buChar char="–"/>
        <a:defRPr sz="2800" b="1" i="0" kern="1200">
          <a:solidFill>
            <a:srgbClr val="16316B"/>
          </a:solidFill>
          <a:latin typeface="Arial Narrow"/>
          <a:ea typeface="+mn-ea"/>
          <a:cs typeface="Arial Narrow"/>
        </a:defRPr>
      </a:lvl2pPr>
      <a:lvl3pPr marL="1143000" indent="-228600" algn="l" defTabSz="457200" rtl="0" eaLnBrk="1" latinLnBrk="0" hangingPunct="1">
        <a:spcBef>
          <a:spcPct val="20000"/>
        </a:spcBef>
        <a:buFont typeface="Arial"/>
        <a:buChar char="•"/>
        <a:defRPr sz="2400" b="1" i="0" kern="1200">
          <a:solidFill>
            <a:srgbClr val="16316B"/>
          </a:solidFill>
          <a:latin typeface="Arial Narrow"/>
          <a:ea typeface="+mn-ea"/>
          <a:cs typeface="Arial Narrow"/>
        </a:defRPr>
      </a:lvl3pPr>
      <a:lvl4pPr marL="1600200" indent="-228600" algn="l" defTabSz="457200" rtl="0" eaLnBrk="1" latinLnBrk="0" hangingPunct="1">
        <a:spcBef>
          <a:spcPct val="20000"/>
        </a:spcBef>
        <a:buFont typeface="Arial"/>
        <a:buChar char="–"/>
        <a:defRPr sz="2000" b="1" i="0" kern="1200">
          <a:solidFill>
            <a:srgbClr val="16316B"/>
          </a:solidFill>
          <a:latin typeface="Arial Narrow"/>
          <a:ea typeface="+mn-ea"/>
          <a:cs typeface="Arial Narrow"/>
        </a:defRPr>
      </a:lvl4pPr>
      <a:lvl5pPr marL="2057400" indent="-228600" algn="l" defTabSz="457200" rtl="0" eaLnBrk="1" latinLnBrk="0" hangingPunct="1">
        <a:spcBef>
          <a:spcPct val="20000"/>
        </a:spcBef>
        <a:buFont typeface="Arial"/>
        <a:buChar char="»"/>
        <a:defRPr sz="2000" b="1" i="0" kern="1200">
          <a:solidFill>
            <a:srgbClr val="16316B"/>
          </a:solidFill>
          <a:latin typeface="Arial Narrow"/>
          <a:ea typeface="+mn-ea"/>
          <a:cs typeface="Arial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9144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a:solidFill>
                <a:srgbClr val="E7E7E8"/>
              </a:solidFill>
            </a:endParaRPr>
          </a:p>
        </p:txBody>
      </p:sp>
      <p:sp>
        <p:nvSpPr>
          <p:cNvPr id="7" name="Text Placeholder 2"/>
          <p:cNvSpPr>
            <a:spLocks noGrp="1"/>
          </p:cNvSpPr>
          <p:nvPr>
            <p:ph type="body" idx="1"/>
          </p:nvPr>
        </p:nvSpPr>
        <p:spPr>
          <a:xfrm>
            <a:off x="457200" y="1600201"/>
            <a:ext cx="82296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Narrow"/>
                <a:cs typeface="Arial Narrow"/>
              </a:defRPr>
            </a:lvl1pPr>
          </a:lstStyle>
          <a:p>
            <a:fld id="{CAB2FCF9-CE33-3847-9706-1046D2EB27A1}" type="slidenum">
              <a:rPr lang="en-US" smtClean="0"/>
              <a:pPr/>
              <a:t>‹#›</a:t>
            </a:fld>
            <a:endParaRPr lang="en-US" dirty="0"/>
          </a:p>
        </p:txBody>
      </p:sp>
      <p:pic>
        <p:nvPicPr>
          <p:cNvPr id="11" name="Picture 10" descr="TRF100_lockup_R.pn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57200" y="6172201"/>
            <a:ext cx="1953413" cy="457200"/>
          </a:xfrm>
          <a:prstGeom prst="rect">
            <a:avLst/>
          </a:prstGeom>
        </p:spPr>
      </p:pic>
    </p:spTree>
    <p:extLst>
      <p:ext uri="{BB962C8B-B14F-4D97-AF65-F5344CB8AC3E}">
        <p14:creationId xmlns:p14="http://schemas.microsoft.com/office/powerpoint/2010/main" val="1999358288"/>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62" r:id="rId7"/>
    <p:sldLayoutId id="2147483865" r:id="rId8"/>
    <p:sldLayoutId id="2147483866" r:id="rId9"/>
  </p:sldLayoutIdLst>
  <p:hf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rgbClr val="005DAA"/>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rgbClr val="005DAA"/>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rgbClr val="005DAA"/>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9144000" cy="58674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a:solidFill>
                <a:srgbClr val="E7E7E8"/>
              </a:solidFill>
            </a:endParaRPr>
          </a:p>
        </p:txBody>
      </p:sp>
      <p:sp>
        <p:nvSpPr>
          <p:cNvPr id="7" name="Text Placeholder 2"/>
          <p:cNvSpPr>
            <a:spLocks noGrp="1"/>
          </p:cNvSpPr>
          <p:nvPr>
            <p:ph type="body" idx="1"/>
          </p:nvPr>
        </p:nvSpPr>
        <p:spPr>
          <a:xfrm>
            <a:off x="457200" y="1600201"/>
            <a:ext cx="82296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pic>
        <p:nvPicPr>
          <p:cNvPr id="6" name="Picture 5" descr="IC16-Seoul_lockup_PMS_C.eps"/>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57200" y="6172200"/>
            <a:ext cx="2088000" cy="433175"/>
          </a:xfrm>
          <a:prstGeom prst="rect">
            <a:avLst/>
          </a:prstGeom>
        </p:spPr>
      </p:pic>
    </p:spTree>
    <p:extLst>
      <p:ext uri="{BB962C8B-B14F-4D97-AF65-F5344CB8AC3E}">
        <p14:creationId xmlns:p14="http://schemas.microsoft.com/office/powerpoint/2010/main" val="2299458886"/>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Lst>
  <p:hf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chemeClr val="bg1"/>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chemeClr val="bg1"/>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chemeClr val="bg1"/>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chemeClr val="bg1"/>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サブタイトル 5"/>
          <p:cNvSpPr>
            <a:spLocks noGrp="1"/>
          </p:cNvSpPr>
          <p:nvPr>
            <p:ph type="subTitle" idx="1"/>
          </p:nvPr>
        </p:nvSpPr>
        <p:spPr>
          <a:xfrm>
            <a:off x="1295400" y="4371439"/>
            <a:ext cx="7696200" cy="1143000"/>
          </a:xfrm>
        </p:spPr>
        <p:txBody>
          <a:bodyPr>
            <a:normAutofit/>
          </a:bodyPr>
          <a:lstStyle/>
          <a:p>
            <a:pPr>
              <a:defRPr/>
            </a:pPr>
            <a:r>
              <a:rPr lang="en-US" altLang="ja-JP" sz="2800" b="1" dirty="0">
                <a:latin typeface="+mj-ea"/>
                <a:ea typeface="+mj-ea"/>
              </a:rPr>
              <a:t>17-18</a:t>
            </a:r>
            <a:r>
              <a:rPr lang="ja-JP" altLang="en-US" sz="2800" b="1" dirty="0">
                <a:latin typeface="+mj-ea"/>
                <a:ea typeface="+mj-ea"/>
              </a:rPr>
              <a:t>年度 財団委員会　</a:t>
            </a:r>
            <a:endParaRPr lang="en-US" altLang="ja-JP" sz="2800" b="1" dirty="0">
              <a:latin typeface="+mj-ea"/>
              <a:ea typeface="+mj-ea"/>
            </a:endParaRPr>
          </a:p>
          <a:p>
            <a:pPr>
              <a:defRPr/>
            </a:pPr>
            <a:r>
              <a:rPr lang="ja-JP" altLang="en-US" sz="2800" b="1" dirty="0">
                <a:latin typeface="+mj-ea"/>
                <a:ea typeface="+mj-ea"/>
              </a:rPr>
              <a:t>資金管理小委員長　嘉納治郎右衞門（大阪</a:t>
            </a:r>
            <a:r>
              <a:rPr lang="en-US" altLang="ja-JP" sz="2800" b="1" dirty="0">
                <a:latin typeface="+mj-ea"/>
                <a:ea typeface="+mj-ea"/>
              </a:rPr>
              <a:t>RC</a:t>
            </a:r>
            <a:r>
              <a:rPr lang="ja-JP" altLang="en-US" sz="2800" b="1" dirty="0">
                <a:latin typeface="+mj-ea"/>
                <a:ea typeface="+mj-ea"/>
              </a:rPr>
              <a:t>）</a:t>
            </a:r>
          </a:p>
        </p:txBody>
      </p:sp>
      <p:sp>
        <p:nvSpPr>
          <p:cNvPr id="5" name="タイトル 4"/>
          <p:cNvSpPr>
            <a:spLocks noGrp="1"/>
          </p:cNvSpPr>
          <p:nvPr>
            <p:ph type="ctrTitle" idx="4294967295"/>
          </p:nvPr>
        </p:nvSpPr>
        <p:spPr>
          <a:xfrm>
            <a:off x="0" y="2819400"/>
            <a:ext cx="9296400" cy="990600"/>
          </a:xfrm>
          <a:prstGeom prst="rect">
            <a:avLst/>
          </a:prstGeom>
        </p:spPr>
        <p:txBody>
          <a:bodyPr/>
          <a:lstStyle/>
          <a:p>
            <a:pPr>
              <a:defRPr/>
            </a:pPr>
            <a:r>
              <a:rPr lang="ja-JP" altLang="en-US" sz="4000" dirty="0">
                <a:solidFill>
                  <a:schemeClr val="bg1"/>
                </a:solidFill>
              </a:rPr>
              <a:t>　</a:t>
            </a:r>
          </a:p>
        </p:txBody>
      </p:sp>
      <p:sp>
        <p:nvSpPr>
          <p:cNvPr id="17412" name="タイトル 2"/>
          <p:cNvSpPr txBox="1">
            <a:spLocks/>
          </p:cNvSpPr>
          <p:nvPr/>
        </p:nvSpPr>
        <p:spPr bwMode="auto">
          <a:xfrm>
            <a:off x="152400" y="381000"/>
            <a:ext cx="6705600" cy="1600200"/>
          </a:xfrm>
          <a:prstGeom prst="rect">
            <a:avLst/>
          </a:prstGeom>
          <a:noFill/>
          <a:ln w="9525">
            <a:noFill/>
            <a:miter lim="800000"/>
            <a:headEnd/>
            <a:tailEnd/>
          </a:ln>
        </p:spPr>
        <p:txBody>
          <a:bodyPr anchor="ctr"/>
          <a:lstStyle/>
          <a:p>
            <a:pPr>
              <a:spcAft>
                <a:spcPts val="1200"/>
              </a:spcAft>
            </a:pPr>
            <a:r>
              <a:rPr lang="en-US" altLang="ja-JP" b="1" dirty="0" smtClean="0">
                <a:solidFill>
                  <a:schemeClr val="tx2"/>
                </a:solidFill>
                <a:latin typeface="+mj-ea"/>
                <a:ea typeface="+mj-ea"/>
                <a:cs typeface="Meiryo UI" pitchFamily="50" charset="-128"/>
              </a:rPr>
              <a:t>2018</a:t>
            </a:r>
            <a:r>
              <a:rPr lang="ja-JP" altLang="en-US" b="1" dirty="0" smtClean="0">
                <a:solidFill>
                  <a:schemeClr val="tx2"/>
                </a:solidFill>
                <a:latin typeface="+mj-ea"/>
                <a:ea typeface="+mj-ea"/>
                <a:cs typeface="Meiryo UI" pitchFamily="50" charset="-128"/>
              </a:rPr>
              <a:t>年</a:t>
            </a:r>
            <a:r>
              <a:rPr lang="en-US" altLang="ja-JP" b="1" dirty="0">
                <a:solidFill>
                  <a:schemeClr val="tx2"/>
                </a:solidFill>
                <a:latin typeface="+mj-ea"/>
                <a:ea typeface="+mj-ea"/>
                <a:cs typeface="Meiryo UI" pitchFamily="50" charset="-128"/>
              </a:rPr>
              <a:t>2</a:t>
            </a:r>
            <a:r>
              <a:rPr lang="ja-JP" altLang="en-US" b="1" dirty="0" smtClean="0">
                <a:solidFill>
                  <a:schemeClr val="tx2"/>
                </a:solidFill>
                <a:latin typeface="+mj-ea"/>
                <a:ea typeface="+mj-ea"/>
                <a:cs typeface="Meiryo UI" pitchFamily="50" charset="-128"/>
              </a:rPr>
              <a:t>月</a:t>
            </a:r>
            <a:r>
              <a:rPr lang="en-US" altLang="ja-JP" b="1" dirty="0">
                <a:solidFill>
                  <a:schemeClr val="tx2"/>
                </a:solidFill>
                <a:latin typeface="+mj-ea"/>
                <a:ea typeface="+mj-ea"/>
                <a:cs typeface="Meiryo UI" pitchFamily="50" charset="-128"/>
              </a:rPr>
              <a:t>3</a:t>
            </a:r>
            <a:r>
              <a:rPr lang="ja-JP" altLang="en-US" b="1" dirty="0" smtClean="0">
                <a:solidFill>
                  <a:schemeClr val="tx2"/>
                </a:solidFill>
                <a:latin typeface="+mj-ea"/>
                <a:ea typeface="+mj-ea"/>
                <a:cs typeface="Meiryo UI" pitchFamily="50" charset="-128"/>
              </a:rPr>
              <a:t>日</a:t>
            </a:r>
            <a:endParaRPr lang="en-US" altLang="ja-JP" b="1" dirty="0">
              <a:solidFill>
                <a:schemeClr val="tx2"/>
              </a:solidFill>
              <a:latin typeface="+mj-ea"/>
              <a:ea typeface="+mj-ea"/>
              <a:cs typeface="Meiryo UI" pitchFamily="50" charset="-128"/>
            </a:endParaRPr>
          </a:p>
          <a:p>
            <a:r>
              <a:rPr lang="en-US" altLang="ja-JP" sz="3200" b="1" dirty="0">
                <a:solidFill>
                  <a:schemeClr val="tx2"/>
                </a:solidFill>
                <a:latin typeface="+mj-ea"/>
                <a:ea typeface="+mj-ea"/>
                <a:cs typeface="Meiryo UI" pitchFamily="50" charset="-128"/>
              </a:rPr>
              <a:t>RI2660</a:t>
            </a:r>
            <a:r>
              <a:rPr lang="ja-JP" altLang="en-US" sz="3200" b="1" dirty="0">
                <a:solidFill>
                  <a:schemeClr val="tx2"/>
                </a:solidFill>
                <a:latin typeface="+mj-ea"/>
                <a:ea typeface="+mj-ea"/>
                <a:cs typeface="Meiryo UI" pitchFamily="50" charset="-128"/>
              </a:rPr>
              <a:t>地区</a:t>
            </a:r>
            <a:endParaRPr lang="en-US" altLang="ja-JP" sz="3200" b="1" dirty="0">
              <a:solidFill>
                <a:schemeClr val="tx2"/>
              </a:solidFill>
              <a:latin typeface="+mj-ea"/>
              <a:ea typeface="+mj-ea"/>
              <a:cs typeface="Meiryo UI" pitchFamily="50" charset="-128"/>
            </a:endParaRPr>
          </a:p>
          <a:p>
            <a:r>
              <a:rPr lang="ja-JP" altLang="en-US" sz="3200" b="1" dirty="0">
                <a:solidFill>
                  <a:schemeClr val="tx2"/>
                </a:solidFill>
                <a:latin typeface="+mj-ea"/>
                <a:ea typeface="+mj-ea"/>
                <a:cs typeface="Meiryo UI" pitchFamily="50" charset="-128"/>
              </a:rPr>
              <a:t>地区</a:t>
            </a:r>
            <a:r>
              <a:rPr lang="ja-JP" altLang="en-US" sz="3200" b="1" dirty="0" smtClean="0">
                <a:solidFill>
                  <a:schemeClr val="tx2"/>
                </a:solidFill>
                <a:latin typeface="+mj-ea"/>
                <a:ea typeface="+mj-ea"/>
                <a:cs typeface="Meiryo UI" pitchFamily="50" charset="-128"/>
              </a:rPr>
              <a:t>財団補助金管理セミナー</a:t>
            </a:r>
            <a:endParaRPr lang="ja-JP" altLang="en-US" sz="3200" b="1" dirty="0">
              <a:solidFill>
                <a:schemeClr val="tx2"/>
              </a:solidFill>
              <a:latin typeface="+mj-ea"/>
              <a:ea typeface="+mj-ea"/>
              <a:cs typeface="Meiryo UI" pitchFamily="50" charset="-128"/>
            </a:endParaRPr>
          </a:p>
        </p:txBody>
      </p:sp>
      <p:sp>
        <p:nvSpPr>
          <p:cNvPr id="6" name="正方形/長方形 5"/>
          <p:cNvSpPr/>
          <p:nvPr/>
        </p:nvSpPr>
        <p:spPr>
          <a:xfrm>
            <a:off x="-6531" y="2692063"/>
            <a:ext cx="8763000" cy="1015663"/>
          </a:xfrm>
          <a:prstGeom prst="rect">
            <a:avLst/>
          </a:prstGeom>
        </p:spPr>
        <p:txBody>
          <a:bodyPr wrap="square">
            <a:spAutoFit/>
          </a:bodyPr>
          <a:lstStyle/>
          <a:p>
            <a:pPr algn="ctr"/>
            <a:r>
              <a:rPr lang="ja-JP" altLang="en-US" sz="6000" dirty="0">
                <a:solidFill>
                  <a:schemeClr val="bg1"/>
                </a:solidFill>
                <a:latin typeface="+mj-ea"/>
                <a:ea typeface="+mj-ea"/>
              </a:rPr>
              <a:t>財団補助金管理</a:t>
            </a: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411" y="5486400"/>
            <a:ext cx="5667378" cy="1295400"/>
          </a:xfrm>
          <a:prstGeom prst="rect">
            <a:avLst/>
          </a:prstGeom>
        </p:spPr>
      </p:pic>
    </p:spTree>
    <p:extLst>
      <p:ext uri="{BB962C8B-B14F-4D97-AF65-F5344CB8AC3E}">
        <p14:creationId xmlns:p14="http://schemas.microsoft.com/office/powerpoint/2010/main" val="53179132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8707104" y="6492875"/>
            <a:ext cx="436896" cy="365125"/>
          </a:xfrm>
        </p:spPr>
        <p:txBody>
          <a:bodyPr/>
          <a:lstStyle/>
          <a:p>
            <a:fld id="{48296678-7821-497A-A94A-DDC763C0106C}" type="slidenum">
              <a:rPr kumimoji="1" lang="ja-JP" altLang="en-US" smtClean="0"/>
              <a:pPr/>
              <a:t>10</a:t>
            </a:fld>
            <a:endParaRPr kumimoji="1" lang="ja-JP" altLang="en-US"/>
          </a:p>
        </p:txBody>
      </p:sp>
      <p:sp>
        <p:nvSpPr>
          <p:cNvPr id="4" name="正方形/長方形 3"/>
          <p:cNvSpPr/>
          <p:nvPr/>
        </p:nvSpPr>
        <p:spPr>
          <a:xfrm>
            <a:off x="139155" y="1219200"/>
            <a:ext cx="8839200" cy="4647426"/>
          </a:xfrm>
          <a:prstGeom prst="rect">
            <a:avLst/>
          </a:prstGeom>
          <a:ln>
            <a:solidFill>
              <a:srgbClr val="002060"/>
            </a:solidFill>
          </a:ln>
        </p:spPr>
        <p:txBody>
          <a:bodyPr wrap="square">
            <a:spAutoFit/>
          </a:bodyPr>
          <a:lstStyle/>
          <a:p>
            <a:pPr>
              <a:lnSpc>
                <a:spcPct val="150000"/>
              </a:lnSpc>
            </a:pPr>
            <a:r>
              <a:rPr lang="en-US" altLang="ja-JP" dirty="0">
                <a:solidFill>
                  <a:srgbClr val="16316B"/>
                </a:solidFill>
                <a:latin typeface="+mj-ea"/>
                <a:ea typeface="+mj-ea"/>
              </a:rPr>
              <a:t>【</a:t>
            </a:r>
            <a:r>
              <a:rPr lang="ja-JP" altLang="en-US" dirty="0">
                <a:solidFill>
                  <a:srgbClr val="16316B"/>
                </a:solidFill>
                <a:latin typeface="+mj-ea"/>
                <a:ea typeface="+mj-ea"/>
              </a:rPr>
              <a:t>地区補助金と</a:t>
            </a:r>
            <a:r>
              <a:rPr lang="en-US" altLang="ja-JP" dirty="0">
                <a:solidFill>
                  <a:srgbClr val="16316B"/>
                </a:solidFill>
                <a:latin typeface="+mj-ea"/>
                <a:ea typeface="+mj-ea"/>
              </a:rPr>
              <a:t>RI </a:t>
            </a:r>
            <a:r>
              <a:rPr lang="ja-JP" altLang="en-US" dirty="0">
                <a:solidFill>
                  <a:srgbClr val="16316B"/>
                </a:solidFill>
                <a:latin typeface="+mj-ea"/>
                <a:ea typeface="+mj-ea"/>
              </a:rPr>
              <a:t>為替レート（ロータリー・レート）</a:t>
            </a:r>
            <a:r>
              <a:rPr lang="en-US" altLang="ja-JP" dirty="0">
                <a:solidFill>
                  <a:srgbClr val="16316B"/>
                </a:solidFill>
                <a:latin typeface="+mj-ea"/>
                <a:ea typeface="+mj-ea"/>
              </a:rPr>
              <a:t>】</a:t>
            </a:r>
            <a:endParaRPr lang="ja-JP" altLang="en-US" dirty="0">
              <a:solidFill>
                <a:srgbClr val="16316B"/>
              </a:solidFill>
              <a:latin typeface="+mj-ea"/>
              <a:ea typeface="+mj-ea"/>
            </a:endParaRPr>
          </a:p>
          <a:p>
            <a:pPr>
              <a:lnSpc>
                <a:spcPct val="150000"/>
              </a:lnSpc>
            </a:pPr>
            <a:r>
              <a:rPr lang="ja-JP" altLang="en-US" sz="2000" dirty="0">
                <a:solidFill>
                  <a:schemeClr val="bg2">
                    <a:lumMod val="10000"/>
                  </a:schemeClr>
                </a:solidFill>
                <a:latin typeface="+mj-ea"/>
                <a:ea typeface="+mj-ea"/>
              </a:rPr>
              <a:t>補助金の申請と支払を含む全ての資金のやりとりは、その時点の</a:t>
            </a:r>
            <a:r>
              <a:rPr lang="en-US" altLang="ja-JP" sz="2000" dirty="0">
                <a:solidFill>
                  <a:schemeClr val="bg2">
                    <a:lumMod val="10000"/>
                  </a:schemeClr>
                </a:solidFill>
                <a:latin typeface="+mj-ea"/>
                <a:ea typeface="+mj-ea"/>
              </a:rPr>
              <a:t>RI </a:t>
            </a:r>
            <a:r>
              <a:rPr lang="ja-JP" altLang="en-US" sz="2000" dirty="0">
                <a:solidFill>
                  <a:schemeClr val="bg2">
                    <a:lumMod val="10000"/>
                  </a:schemeClr>
                </a:solidFill>
                <a:latin typeface="+mj-ea"/>
                <a:ea typeface="+mj-ea"/>
              </a:rPr>
              <a:t>為替レートを使用します。クラブへの補助金支払いは、地区が財団から一括して地区補助金を受領した時点における</a:t>
            </a:r>
            <a:r>
              <a:rPr lang="en-US" altLang="ja-JP" sz="2000" dirty="0">
                <a:solidFill>
                  <a:schemeClr val="bg2">
                    <a:lumMod val="10000"/>
                  </a:schemeClr>
                </a:solidFill>
                <a:latin typeface="+mj-ea"/>
                <a:ea typeface="+mj-ea"/>
              </a:rPr>
              <a:t>RI </a:t>
            </a:r>
            <a:r>
              <a:rPr lang="ja-JP" altLang="en-US" sz="2000" dirty="0">
                <a:solidFill>
                  <a:schemeClr val="bg2">
                    <a:lumMod val="10000"/>
                  </a:schemeClr>
                </a:solidFill>
                <a:latin typeface="+mj-ea"/>
                <a:ea typeface="+mj-ea"/>
              </a:rPr>
              <a:t>為替レートで支払われます。補助金承認時から為替レートが変動した場合、クラブは為替損益に以下の方法で対応してください。</a:t>
            </a:r>
            <a:endParaRPr lang="en-US" altLang="ja-JP" sz="2000" dirty="0">
              <a:solidFill>
                <a:schemeClr val="bg2">
                  <a:lumMod val="10000"/>
                </a:schemeClr>
              </a:solidFill>
              <a:latin typeface="+mj-ea"/>
              <a:ea typeface="+mj-ea"/>
            </a:endParaRPr>
          </a:p>
          <a:p>
            <a:pPr>
              <a:lnSpc>
                <a:spcPct val="150000"/>
              </a:lnSpc>
            </a:pPr>
            <a:endParaRPr lang="en-US" altLang="ja-JP" sz="2000" dirty="0">
              <a:solidFill>
                <a:schemeClr val="bg2">
                  <a:lumMod val="10000"/>
                </a:schemeClr>
              </a:solidFill>
              <a:latin typeface="+mj-ea"/>
              <a:ea typeface="+mj-ea"/>
            </a:endParaRPr>
          </a:p>
          <a:p>
            <a:pPr>
              <a:lnSpc>
                <a:spcPct val="250000"/>
              </a:lnSpc>
            </a:pPr>
            <a:r>
              <a:rPr lang="ja-JP" altLang="en-US" sz="2000" dirty="0">
                <a:solidFill>
                  <a:schemeClr val="bg2">
                    <a:lumMod val="10000"/>
                  </a:schemeClr>
                </a:solidFill>
                <a:latin typeface="+mj-ea"/>
                <a:ea typeface="+mj-ea"/>
              </a:rPr>
              <a:t>＊</a:t>
            </a:r>
            <a:r>
              <a:rPr lang="ja-JP" altLang="en-US" sz="2000" dirty="0">
                <a:solidFill>
                  <a:srgbClr val="FF0000"/>
                </a:solidFill>
                <a:latin typeface="+mj-ea"/>
                <a:ea typeface="+mj-ea"/>
              </a:rPr>
              <a:t>為替差損</a:t>
            </a:r>
            <a:r>
              <a:rPr lang="ja-JP" altLang="en-US" sz="2000" dirty="0">
                <a:solidFill>
                  <a:schemeClr val="bg2">
                    <a:lumMod val="10000"/>
                  </a:schemeClr>
                </a:solidFill>
                <a:latin typeface="+mj-ea"/>
                <a:ea typeface="+mj-ea"/>
              </a:rPr>
              <a:t>・・・クラブは</a:t>
            </a:r>
            <a:r>
              <a:rPr lang="ja-JP" altLang="en-US" sz="2000" dirty="0">
                <a:solidFill>
                  <a:srgbClr val="FF0000"/>
                </a:solidFill>
                <a:latin typeface="+mj-ea"/>
                <a:ea typeface="+mj-ea"/>
              </a:rPr>
              <a:t>拠出金を増額</a:t>
            </a:r>
            <a:r>
              <a:rPr lang="ja-JP" altLang="en-US" sz="2000" dirty="0">
                <a:solidFill>
                  <a:schemeClr val="bg2">
                    <a:lumMod val="10000"/>
                  </a:schemeClr>
                </a:solidFill>
                <a:latin typeface="+mj-ea"/>
                <a:ea typeface="+mj-ea"/>
              </a:rPr>
              <a:t>する、または活動の</a:t>
            </a:r>
            <a:r>
              <a:rPr lang="ja-JP" altLang="en-US" sz="2000" dirty="0">
                <a:solidFill>
                  <a:srgbClr val="FF0000"/>
                </a:solidFill>
                <a:latin typeface="+mj-ea"/>
                <a:ea typeface="+mj-ea"/>
              </a:rPr>
              <a:t>規模を縮小</a:t>
            </a:r>
            <a:r>
              <a:rPr lang="ja-JP" altLang="en-US" sz="2000" dirty="0">
                <a:solidFill>
                  <a:schemeClr val="bg2">
                    <a:lumMod val="10000"/>
                  </a:schemeClr>
                </a:solidFill>
                <a:latin typeface="+mj-ea"/>
                <a:ea typeface="+mj-ea"/>
              </a:rPr>
              <a:t>するなど</a:t>
            </a:r>
            <a:endParaRPr lang="en-US" altLang="ja-JP" sz="2000" dirty="0">
              <a:solidFill>
                <a:schemeClr val="bg2">
                  <a:lumMod val="10000"/>
                </a:schemeClr>
              </a:solidFill>
              <a:latin typeface="+mj-ea"/>
              <a:ea typeface="+mj-ea"/>
            </a:endParaRPr>
          </a:p>
          <a:p>
            <a:r>
              <a:rPr lang="ja-JP" altLang="en-US" sz="2000" dirty="0">
                <a:solidFill>
                  <a:schemeClr val="bg2">
                    <a:lumMod val="10000"/>
                  </a:schemeClr>
                </a:solidFill>
                <a:latin typeface="+mj-ea"/>
                <a:ea typeface="+mj-ea"/>
              </a:rPr>
              <a:t>＊為替差益・・・クラブは補給品を増量したり上位品種に変更する、または</a:t>
            </a:r>
            <a:r>
              <a:rPr lang="en-US" altLang="ja-JP" sz="2000" dirty="0">
                <a:solidFill>
                  <a:schemeClr val="bg2">
                    <a:lumMod val="10000"/>
                  </a:schemeClr>
                </a:solidFill>
                <a:latin typeface="+mj-ea"/>
                <a:ea typeface="+mj-ea"/>
              </a:rPr>
              <a:t>20</a:t>
            </a:r>
            <a:r>
              <a:rPr lang="ja-JP" altLang="en-US" sz="2000" dirty="0">
                <a:solidFill>
                  <a:schemeClr val="bg2">
                    <a:lumMod val="10000"/>
                  </a:schemeClr>
                </a:solidFill>
                <a:latin typeface="+mj-ea"/>
                <a:ea typeface="+mj-ea"/>
              </a:rPr>
              <a:t>万円</a:t>
            </a:r>
            <a:endParaRPr lang="en-US" altLang="ja-JP" sz="2000" dirty="0">
              <a:solidFill>
                <a:schemeClr val="bg2">
                  <a:lumMod val="10000"/>
                </a:schemeClr>
              </a:solidFill>
              <a:latin typeface="+mj-ea"/>
              <a:ea typeface="+mj-ea"/>
            </a:endParaRPr>
          </a:p>
          <a:p>
            <a:r>
              <a:rPr lang="en-US" altLang="ja-JP" sz="2000" dirty="0">
                <a:solidFill>
                  <a:schemeClr val="bg2">
                    <a:lumMod val="10000"/>
                  </a:schemeClr>
                </a:solidFill>
                <a:latin typeface="+mj-ea"/>
                <a:ea typeface="+mj-ea"/>
              </a:rPr>
              <a:t>                    </a:t>
            </a:r>
            <a:r>
              <a:rPr lang="ja-JP" altLang="en-US" sz="2000" dirty="0">
                <a:solidFill>
                  <a:schemeClr val="bg2">
                    <a:lumMod val="10000"/>
                  </a:schemeClr>
                </a:solidFill>
                <a:latin typeface="+mj-ea"/>
                <a:ea typeface="+mj-ea"/>
              </a:rPr>
              <a:t>　を下回らない範囲でクラブ拠出金を減額するなど</a:t>
            </a:r>
            <a:endParaRPr lang="en-US" altLang="ja-JP" sz="2000" dirty="0">
              <a:solidFill>
                <a:schemeClr val="bg2">
                  <a:lumMod val="10000"/>
                </a:schemeClr>
              </a:solidFill>
              <a:latin typeface="+mj-ea"/>
              <a:ea typeface="+mj-ea"/>
            </a:endParaRPr>
          </a:p>
          <a:p>
            <a:endParaRPr lang="ja-JP" altLang="en-US" sz="2000" dirty="0">
              <a:solidFill>
                <a:schemeClr val="bg2">
                  <a:lumMod val="10000"/>
                </a:schemeClr>
              </a:solidFill>
              <a:latin typeface="MS-Mincho"/>
            </a:endParaRPr>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43509"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0" y="141543"/>
            <a:ext cx="6696744" cy="584775"/>
          </a:xfrm>
          <a:prstGeom prst="rect">
            <a:avLst/>
          </a:prstGeom>
          <a:noFill/>
        </p:spPr>
        <p:txBody>
          <a:bodyPr wrap="square" rtlCol="0">
            <a:spAutoFit/>
          </a:bodyPr>
          <a:lstStyle/>
          <a:p>
            <a:r>
              <a:rPr lang="ja-JP" altLang="en-US" sz="3200" b="1" dirty="0">
                <a:solidFill>
                  <a:schemeClr val="bg1"/>
                </a:solidFill>
                <a:latin typeface="+mj-ea"/>
                <a:ea typeface="+mj-ea"/>
              </a:rPr>
              <a:t>地区補助金のＲＩ</a:t>
            </a:r>
            <a:r>
              <a:rPr kumimoji="1" lang="ja-JP" altLang="en-US" sz="3200" b="1" dirty="0">
                <a:solidFill>
                  <a:schemeClr val="bg1"/>
                </a:solidFill>
                <a:latin typeface="+mj-ea"/>
                <a:ea typeface="+mj-ea"/>
              </a:rPr>
              <a:t>為替レート</a:t>
            </a:r>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054601"/>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4048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8707104" y="6492875"/>
            <a:ext cx="436896" cy="365125"/>
          </a:xfrm>
        </p:spPr>
        <p:txBody>
          <a:bodyPr/>
          <a:lstStyle/>
          <a:p>
            <a:fld id="{48296678-7821-497A-A94A-DDC763C0106C}" type="slidenum">
              <a:rPr kumimoji="1" lang="ja-JP" altLang="en-US" smtClean="0"/>
              <a:pPr/>
              <a:t>11</a:t>
            </a:fld>
            <a:endParaRPr kumimoji="1" lang="ja-JP" altLang="en-US"/>
          </a:p>
        </p:txBody>
      </p:sp>
      <p:sp>
        <p:nvSpPr>
          <p:cNvPr id="4" name="正方形/長方形 3"/>
          <p:cNvSpPr/>
          <p:nvPr/>
        </p:nvSpPr>
        <p:spPr>
          <a:xfrm>
            <a:off x="228600" y="1447800"/>
            <a:ext cx="8563595" cy="4062651"/>
          </a:xfrm>
          <a:prstGeom prst="rect">
            <a:avLst/>
          </a:prstGeom>
          <a:ln>
            <a:solidFill>
              <a:srgbClr val="002060"/>
            </a:solidFill>
          </a:ln>
        </p:spPr>
        <p:txBody>
          <a:bodyPr wrap="square">
            <a:spAutoFit/>
          </a:bodyPr>
          <a:lstStyle/>
          <a:p>
            <a:pPr>
              <a:lnSpc>
                <a:spcPct val="150000"/>
              </a:lnSpc>
            </a:pPr>
            <a:r>
              <a:rPr lang="en-US" altLang="ja-JP" sz="2800" dirty="0">
                <a:solidFill>
                  <a:srgbClr val="16316B"/>
                </a:solidFill>
                <a:latin typeface="+mj-ea"/>
                <a:ea typeface="+mj-ea"/>
              </a:rPr>
              <a:t>【</a:t>
            </a:r>
            <a:r>
              <a:rPr lang="ja-JP" altLang="en-US" sz="2800" dirty="0">
                <a:solidFill>
                  <a:srgbClr val="16316B"/>
                </a:solidFill>
                <a:latin typeface="+mj-ea"/>
                <a:ea typeface="+mj-ea"/>
              </a:rPr>
              <a:t>未使用の地区補助金</a:t>
            </a:r>
            <a:r>
              <a:rPr lang="en-US" altLang="ja-JP" sz="2800" dirty="0">
                <a:solidFill>
                  <a:srgbClr val="16316B"/>
                </a:solidFill>
                <a:latin typeface="+mj-ea"/>
                <a:ea typeface="+mj-ea"/>
              </a:rPr>
              <a:t>】</a:t>
            </a:r>
            <a:endParaRPr lang="ja-JP" altLang="en-US" sz="2800" dirty="0">
              <a:solidFill>
                <a:srgbClr val="16316B"/>
              </a:solidFill>
              <a:latin typeface="+mj-ea"/>
              <a:ea typeface="+mj-ea"/>
            </a:endParaRPr>
          </a:p>
          <a:p>
            <a:pPr>
              <a:lnSpc>
                <a:spcPct val="150000"/>
              </a:lnSpc>
            </a:pPr>
            <a:r>
              <a:rPr lang="ja-JP" altLang="en-US" dirty="0">
                <a:solidFill>
                  <a:schemeClr val="bg2">
                    <a:lumMod val="10000"/>
                  </a:schemeClr>
                </a:solidFill>
                <a:latin typeface="+mj-ea"/>
                <a:ea typeface="+mj-ea"/>
              </a:rPr>
              <a:t>プロジェクト完了後に補助金の資金が残っている場合、あるいは為替差益による増額分はなるべくプロジェクト関連費（プロジェクトのための追加の補給品など）に使用して下さい。</a:t>
            </a:r>
            <a:endParaRPr lang="en-US" altLang="ja-JP" dirty="0">
              <a:solidFill>
                <a:schemeClr val="bg2">
                  <a:lumMod val="10000"/>
                </a:schemeClr>
              </a:solidFill>
              <a:latin typeface="+mj-ea"/>
              <a:ea typeface="+mj-ea"/>
            </a:endParaRPr>
          </a:p>
          <a:p>
            <a:pPr>
              <a:lnSpc>
                <a:spcPct val="150000"/>
              </a:lnSpc>
            </a:pPr>
            <a:r>
              <a:rPr lang="ja-JP" altLang="en-US" dirty="0">
                <a:solidFill>
                  <a:schemeClr val="bg2">
                    <a:lumMod val="10000"/>
                  </a:schemeClr>
                </a:solidFill>
                <a:latin typeface="+mj-ea"/>
                <a:ea typeface="+mj-ea"/>
              </a:rPr>
              <a:t>未使用の補助金は金額の多寡に関わらず、速やかに地区に返金しなければなりません。</a:t>
            </a:r>
            <a:endParaRPr lang="en-US" altLang="ja-JP" dirty="0">
              <a:solidFill>
                <a:schemeClr val="bg2">
                  <a:lumMod val="10000"/>
                </a:schemeClr>
              </a:solidFill>
              <a:latin typeface="+mj-ea"/>
              <a:ea typeface="+mj-ea"/>
            </a:endParaRPr>
          </a:p>
          <a:p>
            <a:pPr>
              <a:lnSpc>
                <a:spcPct val="150000"/>
              </a:lnSpc>
            </a:pPr>
            <a:r>
              <a:rPr lang="en-US" altLang="ja-JP" dirty="0">
                <a:solidFill>
                  <a:schemeClr val="bg2">
                    <a:lumMod val="10000"/>
                  </a:schemeClr>
                </a:solidFill>
                <a:latin typeface="+mj-ea"/>
                <a:ea typeface="+mj-ea"/>
              </a:rPr>
              <a:t>(</a:t>
            </a:r>
            <a:r>
              <a:rPr lang="ja-JP" altLang="en-US" dirty="0">
                <a:solidFill>
                  <a:schemeClr val="bg2">
                    <a:lumMod val="10000"/>
                  </a:schemeClr>
                </a:solidFill>
                <a:latin typeface="+mj-ea"/>
                <a:ea typeface="+mj-ea"/>
              </a:rPr>
              <a:t>振込の場合、銀行手数料はクラブ負担）</a:t>
            </a:r>
            <a:endParaRPr lang="en-US" altLang="ja-JP" dirty="0">
              <a:solidFill>
                <a:schemeClr val="bg2">
                  <a:lumMod val="10000"/>
                </a:schemeClr>
              </a:solidFill>
              <a:latin typeface="+mj-ea"/>
              <a:ea typeface="+mj-ea"/>
            </a:endParaRPr>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43509"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0" y="141543"/>
            <a:ext cx="6696744" cy="584775"/>
          </a:xfrm>
          <a:prstGeom prst="rect">
            <a:avLst/>
          </a:prstGeom>
          <a:noFill/>
        </p:spPr>
        <p:txBody>
          <a:bodyPr wrap="square" rtlCol="0">
            <a:spAutoFit/>
          </a:bodyPr>
          <a:lstStyle/>
          <a:p>
            <a:r>
              <a:rPr lang="ja-JP" altLang="en-US" sz="3200" b="1" dirty="0">
                <a:solidFill>
                  <a:schemeClr val="bg1"/>
                </a:solidFill>
                <a:latin typeface="+mj-ea"/>
                <a:ea typeface="+mj-ea"/>
              </a:rPr>
              <a:t>地区補助金の</a:t>
            </a:r>
            <a:r>
              <a:rPr kumimoji="1" lang="ja-JP" altLang="en-US" sz="3200" b="1" dirty="0">
                <a:solidFill>
                  <a:schemeClr val="bg1"/>
                </a:solidFill>
                <a:latin typeface="+mj-ea"/>
                <a:ea typeface="+mj-ea"/>
              </a:rPr>
              <a:t>余剰金</a:t>
            </a:r>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5057" y="6121072"/>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48144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8707104" y="6492875"/>
            <a:ext cx="436896" cy="365125"/>
          </a:xfrm>
        </p:spPr>
        <p:txBody>
          <a:bodyPr/>
          <a:lstStyle/>
          <a:p>
            <a:fld id="{48296678-7821-497A-A94A-DDC763C0106C}" type="slidenum">
              <a:rPr kumimoji="1" lang="ja-JP" altLang="en-US" smtClean="0"/>
              <a:pPr/>
              <a:t>12</a:t>
            </a:fld>
            <a:endParaRPr kumimoji="1" lang="ja-JP" altLang="en-US"/>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52400" y="1143000"/>
            <a:ext cx="8839200" cy="4339650"/>
          </a:xfrm>
          <a:prstGeom prst="rect">
            <a:avLst/>
          </a:prstGeom>
        </p:spPr>
        <p:txBody>
          <a:bodyPr wrap="square">
            <a:spAutoFit/>
          </a:bodyPr>
          <a:lstStyle/>
          <a:p>
            <a:r>
              <a:rPr lang="en-US" altLang="ja-JP" sz="2800" dirty="0">
                <a:solidFill>
                  <a:schemeClr val="tx2">
                    <a:lumMod val="50000"/>
                  </a:schemeClr>
                </a:solidFill>
                <a:latin typeface="+mj-ea"/>
                <a:ea typeface="+mj-ea"/>
              </a:rPr>
              <a:t>【</a:t>
            </a:r>
            <a:r>
              <a:rPr lang="ja-JP" altLang="en-US" sz="2800" dirty="0">
                <a:solidFill>
                  <a:schemeClr val="tx2">
                    <a:lumMod val="50000"/>
                  </a:schemeClr>
                </a:solidFill>
                <a:latin typeface="+mj-ea"/>
                <a:ea typeface="+mj-ea"/>
              </a:rPr>
              <a:t>報告要件</a:t>
            </a:r>
            <a:r>
              <a:rPr lang="en-US" altLang="ja-JP" sz="2800" dirty="0">
                <a:solidFill>
                  <a:schemeClr val="tx2">
                    <a:lumMod val="50000"/>
                  </a:schemeClr>
                </a:solidFill>
                <a:latin typeface="+mj-ea"/>
                <a:ea typeface="+mj-ea"/>
              </a:rPr>
              <a:t>】</a:t>
            </a:r>
          </a:p>
          <a:p>
            <a:r>
              <a:rPr lang="ja-JP" altLang="en-US" b="1" dirty="0">
                <a:solidFill>
                  <a:schemeClr val="tx2">
                    <a:lumMod val="50000"/>
                  </a:schemeClr>
                </a:solidFill>
                <a:latin typeface="+mj-ea"/>
                <a:ea typeface="+mj-ea"/>
              </a:rPr>
              <a:t>　　</a:t>
            </a:r>
            <a:r>
              <a:rPr lang="ja-JP" altLang="en-US" dirty="0">
                <a:solidFill>
                  <a:schemeClr val="tx2">
                    <a:lumMod val="50000"/>
                  </a:schemeClr>
                </a:solidFill>
                <a:latin typeface="+mj-ea"/>
                <a:ea typeface="+mj-ea"/>
              </a:rPr>
              <a:t>　・・・申請書同様、ロータリー財団へオンラインで提出</a:t>
            </a:r>
            <a:endParaRPr lang="en-US" altLang="ja-JP" dirty="0">
              <a:solidFill>
                <a:schemeClr val="tx2">
                  <a:lumMod val="50000"/>
                </a:schemeClr>
              </a:solidFill>
              <a:latin typeface="+mj-ea"/>
              <a:ea typeface="+mj-ea"/>
            </a:endParaRPr>
          </a:p>
          <a:p>
            <a:r>
              <a:rPr lang="ja-JP" altLang="en-US" sz="1800" dirty="0">
                <a:solidFill>
                  <a:schemeClr val="tx2">
                    <a:lumMod val="50000"/>
                  </a:schemeClr>
                </a:solidFill>
                <a:latin typeface="+mj-ea"/>
                <a:ea typeface="+mj-ea"/>
              </a:rPr>
              <a:t>　</a:t>
            </a:r>
            <a:endParaRPr lang="en-US" altLang="ja-JP" sz="1800" dirty="0">
              <a:solidFill>
                <a:schemeClr val="tx2">
                  <a:lumMod val="50000"/>
                </a:schemeClr>
              </a:solidFill>
              <a:latin typeface="+mj-ea"/>
              <a:ea typeface="+mj-ea"/>
            </a:endParaRPr>
          </a:p>
          <a:p>
            <a:endParaRPr lang="en-US" altLang="ja-JP" sz="1800"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a:t>
            </a:r>
            <a:r>
              <a:rPr lang="ja-JP" altLang="en-US" dirty="0">
                <a:latin typeface="+mj-ea"/>
                <a:ea typeface="+mj-ea"/>
              </a:rPr>
              <a:t>補助金の最初の支給を受けてから</a:t>
            </a:r>
            <a:r>
              <a:rPr lang="en-US" altLang="ja-JP" dirty="0">
                <a:solidFill>
                  <a:srgbClr val="FF0000"/>
                </a:solidFill>
                <a:latin typeface="+mj-ea"/>
                <a:ea typeface="+mj-ea"/>
              </a:rPr>
              <a:t>12 </a:t>
            </a:r>
            <a:r>
              <a:rPr lang="ja-JP" altLang="en-US" dirty="0">
                <a:solidFill>
                  <a:srgbClr val="FF0000"/>
                </a:solidFill>
                <a:latin typeface="+mj-ea"/>
                <a:ea typeface="+mj-ea"/>
              </a:rPr>
              <a:t>カ月以内に提出</a:t>
            </a:r>
            <a:endParaRPr lang="en-US" altLang="ja-JP" dirty="0">
              <a:solidFill>
                <a:srgbClr val="FF0000"/>
              </a:solidFill>
              <a:latin typeface="+mj-ea"/>
              <a:ea typeface="+mj-ea"/>
            </a:endParaRPr>
          </a:p>
          <a:p>
            <a:r>
              <a:rPr lang="ja-JP" altLang="en-US" dirty="0">
                <a:solidFill>
                  <a:srgbClr val="FF0000"/>
                </a:solidFill>
                <a:latin typeface="+mj-ea"/>
                <a:ea typeface="+mj-ea"/>
              </a:rPr>
              <a:t>　　</a:t>
            </a:r>
            <a:r>
              <a:rPr lang="ja-JP" altLang="en-US" dirty="0">
                <a:latin typeface="+mj-ea"/>
                <a:ea typeface="+mj-ea"/>
              </a:rPr>
              <a:t>（その後もプロジェクト完了まで、</a:t>
            </a:r>
            <a:r>
              <a:rPr lang="en-US" altLang="ja-JP" dirty="0">
                <a:latin typeface="+mj-ea"/>
                <a:ea typeface="+mj-ea"/>
              </a:rPr>
              <a:t>12 </a:t>
            </a:r>
            <a:r>
              <a:rPr lang="ja-JP" altLang="en-US" dirty="0">
                <a:latin typeface="+mj-ea"/>
                <a:ea typeface="+mj-ea"/>
              </a:rPr>
              <a:t>ヵ月毎に 提出）</a:t>
            </a:r>
            <a:endParaRPr lang="en-US" altLang="ja-JP" dirty="0">
              <a:latin typeface="+mj-ea"/>
              <a:ea typeface="+mj-ea"/>
            </a:endParaRPr>
          </a:p>
          <a:p>
            <a:endParaRPr lang="en-US" altLang="ja-JP" dirty="0">
              <a:latin typeface="+mj-ea"/>
              <a:ea typeface="+mj-ea"/>
            </a:endParaRPr>
          </a:p>
          <a:p>
            <a:endParaRPr lang="en-US" altLang="ja-JP" dirty="0">
              <a:latin typeface="+mj-ea"/>
              <a:ea typeface="+mj-ea"/>
            </a:endParaRPr>
          </a:p>
          <a:p>
            <a:endParaRPr lang="ja-JP" altLang="en-US" sz="2000" dirty="0">
              <a:solidFill>
                <a:schemeClr val="tx2">
                  <a:lumMod val="50000"/>
                </a:schemeClr>
              </a:solidFill>
              <a:latin typeface="+mj-ea"/>
              <a:ea typeface="+mj-ea"/>
            </a:endParaRPr>
          </a:p>
          <a:p>
            <a:r>
              <a:rPr lang="ja-JP" altLang="en-US" dirty="0">
                <a:solidFill>
                  <a:schemeClr val="tx2">
                    <a:lumMod val="50000"/>
                  </a:schemeClr>
                </a:solidFill>
                <a:latin typeface="+mj-ea"/>
                <a:ea typeface="+mj-ea"/>
              </a:rPr>
              <a:t>＊</a:t>
            </a:r>
            <a:r>
              <a:rPr lang="ja-JP" altLang="en-US" dirty="0">
                <a:latin typeface="+mj-ea"/>
                <a:ea typeface="+mj-ea"/>
              </a:rPr>
              <a:t>プロジェクト完了後</a:t>
            </a:r>
            <a:r>
              <a:rPr lang="en-US" altLang="ja-JP" dirty="0">
                <a:solidFill>
                  <a:srgbClr val="FF0000"/>
                </a:solidFill>
                <a:latin typeface="+mj-ea"/>
                <a:ea typeface="+mj-ea"/>
              </a:rPr>
              <a:t>2 </a:t>
            </a:r>
            <a:r>
              <a:rPr lang="ja-JP" altLang="en-US" dirty="0">
                <a:solidFill>
                  <a:srgbClr val="FF0000"/>
                </a:solidFill>
                <a:latin typeface="+mj-ea"/>
                <a:ea typeface="+mj-ea"/>
              </a:rPr>
              <a:t>ヵ月以内に提出</a:t>
            </a:r>
            <a:endParaRPr lang="ja-JP" altLang="en-US" sz="2000" dirty="0">
              <a:solidFill>
                <a:schemeClr val="tx2">
                  <a:lumMod val="50000"/>
                </a:schemeClr>
              </a:solidFill>
              <a:latin typeface="+mj-ea"/>
              <a:ea typeface="+mj-ea"/>
            </a:endParaRPr>
          </a:p>
        </p:txBody>
      </p:sp>
      <p:sp>
        <p:nvSpPr>
          <p:cNvPr id="2" name="テキスト ボックス 1"/>
          <p:cNvSpPr txBox="1"/>
          <p:nvPr/>
        </p:nvSpPr>
        <p:spPr>
          <a:xfrm>
            <a:off x="152400" y="152400"/>
            <a:ext cx="5716488" cy="584775"/>
          </a:xfrm>
          <a:prstGeom prst="rect">
            <a:avLst/>
          </a:prstGeom>
          <a:noFill/>
        </p:spPr>
        <p:txBody>
          <a:bodyPr wrap="square" rtlCol="0">
            <a:spAutoFit/>
          </a:bodyPr>
          <a:lstStyle/>
          <a:p>
            <a:r>
              <a:rPr kumimoji="1" lang="ja-JP" altLang="en-US" sz="3200" b="1" dirty="0">
                <a:solidFill>
                  <a:schemeClr val="bg1"/>
                </a:solidFill>
                <a:latin typeface="+mj-ea"/>
                <a:ea typeface="+mj-ea"/>
              </a:rPr>
              <a:t>グローバル補助金の報告書</a:t>
            </a:r>
          </a:p>
        </p:txBody>
      </p:sp>
      <p:pic>
        <p:nvPicPr>
          <p:cNvPr id="1126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281" y="6040558"/>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正方形/長方形 3">
            <a:extLst>
              <a:ext uri="{FF2B5EF4-FFF2-40B4-BE49-F238E27FC236}">
                <a16:creationId xmlns="" xmlns:a16="http://schemas.microsoft.com/office/drawing/2014/main" id="{80357B4A-B12D-46A8-A3F9-7DEC85FC044C}"/>
              </a:ext>
            </a:extLst>
          </p:cNvPr>
          <p:cNvSpPr/>
          <p:nvPr/>
        </p:nvSpPr>
        <p:spPr>
          <a:xfrm>
            <a:off x="328562" y="2462054"/>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bg1"/>
                </a:solidFill>
                <a:latin typeface="+mj-ea"/>
                <a:ea typeface="+mj-ea"/>
              </a:rPr>
              <a:t>中間報告書</a:t>
            </a:r>
          </a:p>
        </p:txBody>
      </p:sp>
      <p:sp>
        <p:nvSpPr>
          <p:cNvPr id="8" name="正方形/長方形 7">
            <a:extLst>
              <a:ext uri="{FF2B5EF4-FFF2-40B4-BE49-F238E27FC236}">
                <a16:creationId xmlns="" xmlns:a16="http://schemas.microsoft.com/office/drawing/2014/main" id="{FF78A288-0FCB-48AF-8032-E2D19CF50EBB}"/>
              </a:ext>
            </a:extLst>
          </p:cNvPr>
          <p:cNvSpPr/>
          <p:nvPr/>
        </p:nvSpPr>
        <p:spPr>
          <a:xfrm>
            <a:off x="328562" y="4267200"/>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mj-ea"/>
                <a:ea typeface="+mj-ea"/>
              </a:rPr>
              <a:t>最終</a:t>
            </a:r>
            <a:r>
              <a:rPr kumimoji="1" lang="ja-JP" altLang="en-US" dirty="0">
                <a:solidFill>
                  <a:schemeClr val="bg1"/>
                </a:solidFill>
                <a:latin typeface="+mj-ea"/>
                <a:ea typeface="+mj-ea"/>
              </a:rPr>
              <a:t>報告書</a:t>
            </a:r>
          </a:p>
        </p:txBody>
      </p:sp>
    </p:spTree>
    <p:extLst>
      <p:ext uri="{BB962C8B-B14F-4D97-AF65-F5344CB8AC3E}">
        <p14:creationId xmlns:p14="http://schemas.microsoft.com/office/powerpoint/2010/main" val="4131634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40322" y="1142999"/>
            <a:ext cx="8179246" cy="4796246"/>
          </a:xfrm>
          <a:ln>
            <a:solidFill>
              <a:srgbClr val="002060"/>
            </a:solidFill>
          </a:ln>
        </p:spPr>
        <p:txBody>
          <a:bodyPr>
            <a:noAutofit/>
          </a:bodyPr>
          <a:lstStyle/>
          <a:p>
            <a:pPr marL="0" indent="0">
              <a:lnSpc>
                <a:spcPct val="200000"/>
              </a:lnSpc>
              <a:buNone/>
            </a:pPr>
            <a:r>
              <a:rPr lang="ja-JP" altLang="en-US" sz="2400" dirty="0">
                <a:solidFill>
                  <a:schemeClr val="bg2">
                    <a:lumMod val="10000"/>
                  </a:schemeClr>
                </a:solidFill>
                <a:latin typeface="+mj-ea"/>
                <a:ea typeface="+mj-ea"/>
              </a:rPr>
              <a:t>①クラブ拠出金を補助金口座に入金せず。</a:t>
            </a:r>
            <a:endParaRPr lang="en-US" altLang="ja-JP" sz="2400" dirty="0">
              <a:solidFill>
                <a:schemeClr val="bg2">
                  <a:lumMod val="10000"/>
                </a:schemeClr>
              </a:solidFill>
              <a:latin typeface="+mj-ea"/>
              <a:ea typeface="+mj-ea"/>
            </a:endParaRPr>
          </a:p>
          <a:p>
            <a:pPr marL="0" indent="0">
              <a:lnSpc>
                <a:spcPct val="200000"/>
              </a:lnSpc>
              <a:buNone/>
            </a:pPr>
            <a:r>
              <a:rPr lang="ja-JP" altLang="en-US" sz="2400" dirty="0">
                <a:solidFill>
                  <a:schemeClr val="bg2">
                    <a:lumMod val="10000"/>
                  </a:schemeClr>
                </a:solidFill>
                <a:latin typeface="+mj-ea"/>
                <a:ea typeface="+mj-ea"/>
              </a:rPr>
              <a:t>②補助金口座が残高０になっていなかった。</a:t>
            </a:r>
            <a:r>
              <a:rPr lang="en-US" altLang="ja-JP" sz="2400" dirty="0">
                <a:solidFill>
                  <a:schemeClr val="bg2">
                    <a:lumMod val="10000"/>
                  </a:schemeClr>
                </a:solidFill>
                <a:latin typeface="+mj-ea"/>
                <a:ea typeface="+mj-ea"/>
              </a:rPr>
              <a:t> </a:t>
            </a:r>
          </a:p>
          <a:p>
            <a:pPr marL="0" indent="0">
              <a:lnSpc>
                <a:spcPct val="200000"/>
              </a:lnSpc>
              <a:buNone/>
            </a:pPr>
            <a:r>
              <a:rPr lang="ja-JP" altLang="en-US" sz="2400" dirty="0">
                <a:solidFill>
                  <a:schemeClr val="bg2">
                    <a:lumMod val="10000"/>
                  </a:schemeClr>
                </a:solidFill>
                <a:latin typeface="+mj-ea"/>
                <a:ea typeface="+mj-ea"/>
              </a:rPr>
              <a:t>③利子を計上し忘れ。 </a:t>
            </a:r>
            <a:endParaRPr lang="en-US" altLang="ja-JP" sz="2400" dirty="0">
              <a:solidFill>
                <a:schemeClr val="bg2">
                  <a:lumMod val="10000"/>
                </a:schemeClr>
              </a:solidFill>
              <a:latin typeface="+mj-ea"/>
              <a:ea typeface="+mj-ea"/>
            </a:endParaRPr>
          </a:p>
          <a:p>
            <a:pPr marL="0" indent="0">
              <a:lnSpc>
                <a:spcPct val="200000"/>
              </a:lnSpc>
              <a:buNone/>
            </a:pPr>
            <a:r>
              <a:rPr lang="ja-JP" altLang="en-US" sz="2400" dirty="0">
                <a:solidFill>
                  <a:schemeClr val="bg2">
                    <a:lumMod val="10000"/>
                  </a:schemeClr>
                </a:solidFill>
                <a:latin typeface="+mj-ea"/>
                <a:ea typeface="+mj-ea"/>
              </a:rPr>
              <a:t>④領収書の但書が「寄付金」　実際に購入した品名を記載。</a:t>
            </a:r>
            <a:endParaRPr lang="en-US" altLang="ja-JP" sz="2400" dirty="0">
              <a:solidFill>
                <a:schemeClr val="bg2">
                  <a:lumMod val="10000"/>
                </a:schemeClr>
              </a:solidFill>
              <a:latin typeface="+mj-ea"/>
              <a:ea typeface="+mj-ea"/>
            </a:endParaRPr>
          </a:p>
          <a:p>
            <a:pPr marL="0" indent="0">
              <a:lnSpc>
                <a:spcPct val="200000"/>
              </a:lnSpc>
              <a:buNone/>
            </a:pPr>
            <a:r>
              <a:rPr lang="ja-JP" altLang="en-US" sz="2400" dirty="0">
                <a:solidFill>
                  <a:schemeClr val="bg2">
                    <a:lumMod val="10000"/>
                  </a:schemeClr>
                </a:solidFill>
                <a:latin typeface="+mj-ea"/>
                <a:ea typeface="+mj-ea"/>
              </a:rPr>
              <a:t>⑤補助金着金前に協力団体が業者に支払い。</a:t>
            </a:r>
            <a:endParaRPr lang="en-US" altLang="ja-JP" sz="2400" dirty="0">
              <a:solidFill>
                <a:schemeClr val="bg2">
                  <a:lumMod val="10000"/>
                </a:schemeClr>
              </a:solidFill>
              <a:latin typeface="+mj-ea"/>
              <a:ea typeface="+mj-ea"/>
            </a:endParaRPr>
          </a:p>
          <a:p>
            <a:pPr marL="0" indent="0">
              <a:lnSpc>
                <a:spcPct val="200000"/>
              </a:lnSpc>
              <a:buNone/>
            </a:pPr>
            <a:r>
              <a:rPr lang="ja-JP" altLang="en-US" sz="2400" dirty="0">
                <a:solidFill>
                  <a:schemeClr val="bg2">
                    <a:lumMod val="10000"/>
                  </a:schemeClr>
                </a:solidFill>
                <a:latin typeface="+mj-ea"/>
                <a:ea typeface="+mj-ea"/>
              </a:rPr>
              <a:t>⑥補助金を別口座に振り替え。</a:t>
            </a:r>
            <a:endParaRPr lang="en-US" altLang="ja-JP" sz="2400" dirty="0">
              <a:solidFill>
                <a:schemeClr val="bg2">
                  <a:lumMod val="10000"/>
                </a:schemeClr>
              </a:solidFill>
              <a:latin typeface="+mj-ea"/>
              <a:ea typeface="+mj-ea"/>
            </a:endParaRPr>
          </a:p>
        </p:txBody>
      </p:sp>
      <p:sp>
        <p:nvSpPr>
          <p:cNvPr id="3" name="スライド番号プレースホルダー 2"/>
          <p:cNvSpPr>
            <a:spLocks noGrp="1"/>
          </p:cNvSpPr>
          <p:nvPr>
            <p:ph type="sldNum" sz="quarter" idx="12"/>
          </p:nvPr>
        </p:nvSpPr>
        <p:spPr>
          <a:xfrm>
            <a:off x="8744577" y="6448002"/>
            <a:ext cx="349069" cy="365125"/>
          </a:xfrm>
        </p:spPr>
        <p:txBody>
          <a:bodyPr/>
          <a:lstStyle/>
          <a:p>
            <a:fld id="{48296678-7821-497A-A94A-DDC763C0106C}" type="slidenum">
              <a:rPr kumimoji="1" lang="ja-JP" altLang="en-US" smtClean="0"/>
              <a:pPr/>
              <a:t>13</a:t>
            </a:fld>
            <a:endParaRPr kumimoji="1" lang="ja-JP" altLang="en-US" dirty="0"/>
          </a:p>
        </p:txBody>
      </p:sp>
      <p:sp>
        <p:nvSpPr>
          <p:cNvPr id="4" name="タイトル 3"/>
          <p:cNvSpPr>
            <a:spLocks noGrp="1"/>
          </p:cNvSpPr>
          <p:nvPr>
            <p:ph type="title"/>
          </p:nvPr>
        </p:nvSpPr>
        <p:spPr>
          <a:xfrm>
            <a:off x="202754" y="152399"/>
            <a:ext cx="8516814" cy="838200"/>
          </a:xfrm>
        </p:spPr>
        <p:txBody>
          <a:bodyPr>
            <a:noAutofit/>
          </a:bodyPr>
          <a:lstStyle/>
          <a:p>
            <a:r>
              <a:rPr lang="ja-JP" altLang="en-US" sz="3200" dirty="0">
                <a:latin typeface="+mj-ea"/>
              </a:rPr>
              <a:t>補助金管理上の不備内容（１）</a:t>
            </a:r>
            <a:endParaRPr kumimoji="1" lang="ja-JP" altLang="en-US" sz="3600" dirty="0">
              <a:latin typeface="+mj-ea"/>
            </a:endParaRPr>
          </a:p>
        </p:txBody>
      </p:sp>
      <p:pic>
        <p:nvPicPr>
          <p:cNvPr id="133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994" y="6091646"/>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1594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52400" y="1157245"/>
            <a:ext cx="8516814" cy="4786355"/>
          </a:xfrm>
          <a:ln>
            <a:solidFill>
              <a:srgbClr val="002060"/>
            </a:solidFill>
          </a:ln>
        </p:spPr>
        <p:txBody>
          <a:bodyPr>
            <a:normAutofit fontScale="85000" lnSpcReduction="20000"/>
          </a:bodyPr>
          <a:lstStyle/>
          <a:p>
            <a:pPr marL="0" indent="0">
              <a:buNone/>
            </a:pPr>
            <a:r>
              <a:rPr lang="ja-JP" altLang="en-US" sz="2800" dirty="0">
                <a:solidFill>
                  <a:schemeClr val="bg2">
                    <a:lumMod val="10000"/>
                  </a:schemeClr>
                </a:solidFill>
                <a:latin typeface="+mj-ea"/>
                <a:ea typeface="+mj-ea"/>
              </a:rPr>
              <a:t>⑦申請書では学生ﾎﾞﾗﾝﾃｨｱへ実費交通費支給が、報告書では　</a:t>
            </a:r>
            <a:endParaRPr lang="en-US" altLang="ja-JP" sz="2800" dirty="0">
              <a:solidFill>
                <a:schemeClr val="bg2">
                  <a:lumMod val="10000"/>
                </a:schemeClr>
              </a:solidFill>
              <a:latin typeface="+mj-ea"/>
              <a:ea typeface="+mj-ea"/>
            </a:endParaRPr>
          </a:p>
          <a:p>
            <a:pPr marL="0" indent="0">
              <a:buNone/>
            </a:pPr>
            <a:r>
              <a:rPr lang="ja-JP" altLang="en-US" sz="2800" dirty="0">
                <a:solidFill>
                  <a:schemeClr val="bg2">
                    <a:lumMod val="10000"/>
                  </a:schemeClr>
                </a:solidFill>
                <a:latin typeface="+mj-ea"/>
                <a:ea typeface="+mj-ea"/>
              </a:rPr>
              <a:t>　　謝礼となっていた。</a:t>
            </a:r>
            <a:endParaRPr lang="en-US" altLang="ja-JP" sz="2800" dirty="0">
              <a:solidFill>
                <a:schemeClr val="bg2">
                  <a:lumMod val="10000"/>
                </a:schemeClr>
              </a:solidFill>
              <a:latin typeface="+mj-ea"/>
              <a:ea typeface="+mj-ea"/>
            </a:endParaRPr>
          </a:p>
          <a:p>
            <a:pPr marL="0" indent="0">
              <a:buNone/>
            </a:pPr>
            <a:endParaRPr lang="en-US" altLang="ja-JP" sz="2800" dirty="0">
              <a:solidFill>
                <a:schemeClr val="bg2">
                  <a:lumMod val="10000"/>
                </a:schemeClr>
              </a:solidFill>
              <a:latin typeface="+mj-ea"/>
              <a:ea typeface="+mj-ea"/>
            </a:endParaRPr>
          </a:p>
          <a:p>
            <a:pPr marL="0" indent="0">
              <a:buNone/>
            </a:pPr>
            <a:r>
              <a:rPr lang="ja-JP" altLang="en-US" sz="2800" dirty="0">
                <a:solidFill>
                  <a:schemeClr val="bg2">
                    <a:lumMod val="10000"/>
                  </a:schemeClr>
                </a:solidFill>
                <a:latin typeface="+mj-ea"/>
                <a:ea typeface="+mj-ea"/>
              </a:rPr>
              <a:t>⑧申請書にない懇親会費用を計上。</a:t>
            </a:r>
            <a:endParaRPr lang="en-US" altLang="ja-JP" sz="2800" dirty="0">
              <a:solidFill>
                <a:schemeClr val="bg2">
                  <a:lumMod val="10000"/>
                </a:schemeClr>
              </a:solidFill>
              <a:latin typeface="+mj-ea"/>
              <a:ea typeface="+mj-ea"/>
            </a:endParaRPr>
          </a:p>
          <a:p>
            <a:pPr marL="0" indent="0">
              <a:buNone/>
            </a:pPr>
            <a:endParaRPr lang="en-US" altLang="ja-JP" sz="2800" dirty="0">
              <a:solidFill>
                <a:schemeClr val="bg2">
                  <a:lumMod val="10000"/>
                </a:schemeClr>
              </a:solidFill>
              <a:latin typeface="+mj-ea"/>
              <a:ea typeface="+mj-ea"/>
            </a:endParaRPr>
          </a:p>
          <a:p>
            <a:pPr marL="0" indent="0">
              <a:buNone/>
            </a:pPr>
            <a:r>
              <a:rPr lang="ja-JP" altLang="en-US" sz="2800" dirty="0">
                <a:solidFill>
                  <a:schemeClr val="bg2">
                    <a:lumMod val="10000"/>
                  </a:schemeClr>
                </a:solidFill>
                <a:latin typeface="+mj-ea"/>
                <a:ea typeface="+mj-ea"/>
              </a:rPr>
              <a:t>⑨ロータリアンの移動費と思しき経費の計上。</a:t>
            </a:r>
            <a:endParaRPr lang="en-US" altLang="ja-JP" sz="2800" dirty="0">
              <a:solidFill>
                <a:schemeClr val="bg2">
                  <a:lumMod val="10000"/>
                </a:schemeClr>
              </a:solidFill>
              <a:latin typeface="+mj-ea"/>
              <a:ea typeface="+mj-ea"/>
            </a:endParaRPr>
          </a:p>
          <a:p>
            <a:pPr marL="0" indent="0">
              <a:buNone/>
            </a:pPr>
            <a:r>
              <a:rPr lang="ja-JP" altLang="en-US" sz="2400" dirty="0">
                <a:solidFill>
                  <a:schemeClr val="bg2">
                    <a:lumMod val="10000"/>
                  </a:schemeClr>
                </a:solidFill>
                <a:latin typeface="+mj-ea"/>
                <a:ea typeface="+mj-ea"/>
              </a:rPr>
              <a:t>　</a:t>
            </a:r>
            <a:r>
              <a:rPr lang="ja-JP" altLang="en-US" sz="2600" dirty="0">
                <a:solidFill>
                  <a:srgbClr val="00246C"/>
                </a:solidFill>
                <a:latin typeface="+mj-ea"/>
                <a:ea typeface="+mj-ea"/>
              </a:rPr>
              <a:t>　</a:t>
            </a:r>
            <a:r>
              <a:rPr lang="ja-JP" altLang="en-US" sz="2800" dirty="0">
                <a:solidFill>
                  <a:srgbClr val="00246C"/>
                </a:solidFill>
                <a:latin typeface="+mj-ea"/>
                <a:ea typeface="+mj-ea"/>
              </a:rPr>
              <a:t>⇒ 現地の医療スタッフが同乗する場合はその事実を記載する</a:t>
            </a:r>
            <a:endParaRPr lang="en-US" altLang="ja-JP" sz="2800" dirty="0">
              <a:solidFill>
                <a:srgbClr val="00246C"/>
              </a:solidFill>
              <a:latin typeface="+mj-ea"/>
              <a:ea typeface="+mj-ea"/>
            </a:endParaRPr>
          </a:p>
          <a:p>
            <a:pPr marL="0" indent="0">
              <a:buNone/>
            </a:pPr>
            <a:r>
              <a:rPr lang="ja-JP" altLang="en-US" sz="2800" dirty="0">
                <a:solidFill>
                  <a:srgbClr val="00246C"/>
                </a:solidFill>
                <a:latin typeface="+mj-ea"/>
                <a:ea typeface="+mj-ea"/>
              </a:rPr>
              <a:t>　　　　必要あり。</a:t>
            </a:r>
            <a:endParaRPr lang="en-US" altLang="ja-JP" sz="2800" dirty="0">
              <a:solidFill>
                <a:srgbClr val="00246C"/>
              </a:solidFill>
              <a:latin typeface="+mj-ea"/>
              <a:ea typeface="+mj-ea"/>
            </a:endParaRPr>
          </a:p>
          <a:p>
            <a:pPr marL="0" indent="0">
              <a:buNone/>
            </a:pPr>
            <a:endParaRPr lang="en-US" altLang="ja-JP" sz="2400" dirty="0">
              <a:solidFill>
                <a:schemeClr val="bg2">
                  <a:lumMod val="10000"/>
                </a:schemeClr>
              </a:solidFill>
              <a:latin typeface="+mj-ea"/>
              <a:ea typeface="+mj-ea"/>
            </a:endParaRPr>
          </a:p>
          <a:p>
            <a:pPr marL="0" indent="0">
              <a:buNone/>
            </a:pPr>
            <a:r>
              <a:rPr lang="ja-JP" altLang="en-US" sz="2800" dirty="0">
                <a:solidFill>
                  <a:schemeClr val="bg2">
                    <a:lumMod val="10000"/>
                  </a:schemeClr>
                </a:solidFill>
                <a:latin typeface="+mj-ea"/>
                <a:ea typeface="+mj-ea"/>
              </a:rPr>
              <a:t>⑩領収書が一括のためロータリアンの経費も計上。</a:t>
            </a:r>
            <a:endParaRPr lang="en-US" altLang="ja-JP" sz="2800" dirty="0">
              <a:solidFill>
                <a:schemeClr val="bg2">
                  <a:lumMod val="10000"/>
                </a:schemeClr>
              </a:solidFill>
              <a:latin typeface="+mj-ea"/>
              <a:ea typeface="+mj-ea"/>
            </a:endParaRPr>
          </a:p>
          <a:p>
            <a:pPr marL="0" indent="0">
              <a:buNone/>
            </a:pPr>
            <a:r>
              <a:rPr lang="ja-JP" altLang="en-US" sz="2800" dirty="0">
                <a:solidFill>
                  <a:schemeClr val="bg2">
                    <a:lumMod val="10000"/>
                  </a:schemeClr>
                </a:solidFill>
                <a:latin typeface="+mj-ea"/>
                <a:ea typeface="+mj-ea"/>
              </a:rPr>
              <a:t>　　</a:t>
            </a:r>
            <a:r>
              <a:rPr lang="ja-JP" altLang="en-US" sz="2800" dirty="0">
                <a:solidFill>
                  <a:srgbClr val="00246C"/>
                </a:solidFill>
                <a:latin typeface="+mj-ea"/>
                <a:ea typeface="+mj-ea"/>
              </a:rPr>
              <a:t>⇒ 予め分けておく。</a:t>
            </a:r>
            <a:endParaRPr lang="en-US" altLang="ja-JP" sz="2800" dirty="0">
              <a:solidFill>
                <a:srgbClr val="00246C"/>
              </a:solidFill>
              <a:latin typeface="+mj-ea"/>
              <a:ea typeface="+mj-ea"/>
            </a:endParaRPr>
          </a:p>
          <a:p>
            <a:pPr marL="0" indent="0">
              <a:buNone/>
            </a:pPr>
            <a:endParaRPr lang="en-US" altLang="ja-JP" sz="2800" dirty="0">
              <a:solidFill>
                <a:srgbClr val="00246C"/>
              </a:solidFill>
              <a:latin typeface="+mj-ea"/>
              <a:ea typeface="+mj-ea"/>
            </a:endParaRPr>
          </a:p>
          <a:p>
            <a:pPr marL="0" indent="0">
              <a:buNone/>
            </a:pPr>
            <a:r>
              <a:rPr lang="ja-JP" altLang="en-US" sz="2800" dirty="0">
                <a:solidFill>
                  <a:schemeClr val="bg2">
                    <a:lumMod val="10000"/>
                  </a:schemeClr>
                </a:solidFill>
                <a:latin typeface="+mj-ea"/>
                <a:ea typeface="+mj-ea"/>
              </a:rPr>
              <a:t>⑪</a:t>
            </a:r>
            <a:r>
              <a:rPr lang="ja-JP" altLang="en-US" sz="2800" dirty="0" smtClean="0">
                <a:solidFill>
                  <a:schemeClr val="bg2">
                    <a:lumMod val="10000"/>
                  </a:schemeClr>
                </a:solidFill>
                <a:latin typeface="+mj-ea"/>
                <a:ea typeface="+mj-ea"/>
              </a:rPr>
              <a:t>領収書の不足、不備</a:t>
            </a:r>
            <a:endParaRPr lang="en-US" altLang="ja-JP" sz="2800" dirty="0">
              <a:solidFill>
                <a:schemeClr val="bg2">
                  <a:lumMod val="10000"/>
                </a:schemeClr>
              </a:solidFill>
              <a:latin typeface="+mj-ea"/>
              <a:ea typeface="+mj-ea"/>
            </a:endParaRPr>
          </a:p>
          <a:p>
            <a:pPr marL="0" indent="0">
              <a:buNone/>
            </a:pPr>
            <a:endParaRPr lang="en-US" altLang="ja-JP" sz="2800" dirty="0">
              <a:solidFill>
                <a:schemeClr val="bg2">
                  <a:lumMod val="10000"/>
                </a:schemeClr>
              </a:solidFill>
              <a:latin typeface="+mj-ea"/>
              <a:ea typeface="+mj-ea"/>
            </a:endParaRPr>
          </a:p>
          <a:p>
            <a:pPr marL="0" indent="0">
              <a:buNone/>
            </a:pPr>
            <a:endParaRPr lang="en-US" altLang="ja-JP" sz="1400" dirty="0">
              <a:solidFill>
                <a:schemeClr val="bg2">
                  <a:lumMod val="10000"/>
                </a:schemeClr>
              </a:solidFill>
              <a:latin typeface="+mj-ea"/>
              <a:ea typeface="+mj-ea"/>
            </a:endParaRPr>
          </a:p>
          <a:p>
            <a:endParaRPr kumimoji="1" lang="ja-JP" altLang="en-US" sz="1400" dirty="0">
              <a:solidFill>
                <a:schemeClr val="bg2">
                  <a:lumMod val="10000"/>
                </a:schemeClr>
              </a:solidFill>
              <a:latin typeface="+mj-ea"/>
              <a:ea typeface="+mj-ea"/>
            </a:endParaRPr>
          </a:p>
        </p:txBody>
      </p:sp>
      <p:sp>
        <p:nvSpPr>
          <p:cNvPr id="3" name="スライド番号プレースホルダー 2"/>
          <p:cNvSpPr>
            <a:spLocks noGrp="1"/>
          </p:cNvSpPr>
          <p:nvPr>
            <p:ph type="sldNum" sz="quarter" idx="12"/>
          </p:nvPr>
        </p:nvSpPr>
        <p:spPr>
          <a:xfrm>
            <a:off x="8744577" y="6448002"/>
            <a:ext cx="349069" cy="365125"/>
          </a:xfrm>
        </p:spPr>
        <p:txBody>
          <a:bodyPr/>
          <a:lstStyle/>
          <a:p>
            <a:fld id="{48296678-7821-497A-A94A-DDC763C0106C}" type="slidenum">
              <a:rPr kumimoji="1" lang="ja-JP" altLang="en-US" smtClean="0"/>
              <a:pPr/>
              <a:t>14</a:t>
            </a:fld>
            <a:endParaRPr kumimoji="1" lang="ja-JP" altLang="en-US" dirty="0"/>
          </a:p>
        </p:txBody>
      </p:sp>
      <p:sp>
        <p:nvSpPr>
          <p:cNvPr id="4" name="タイトル 3"/>
          <p:cNvSpPr>
            <a:spLocks noGrp="1"/>
          </p:cNvSpPr>
          <p:nvPr>
            <p:ph type="title"/>
          </p:nvPr>
        </p:nvSpPr>
        <p:spPr>
          <a:xfrm>
            <a:off x="152400" y="261895"/>
            <a:ext cx="8516814" cy="838200"/>
          </a:xfrm>
        </p:spPr>
        <p:txBody>
          <a:bodyPr>
            <a:noAutofit/>
          </a:bodyPr>
          <a:lstStyle/>
          <a:p>
            <a:r>
              <a:rPr lang="ja-JP" altLang="en-US" sz="3200" dirty="0">
                <a:latin typeface="+mj-ea"/>
              </a:rPr>
              <a:t>補助金管理上の不備内容（２）</a:t>
            </a:r>
            <a:endParaRPr kumimoji="1" lang="ja-JP" altLang="en-US" sz="3600" dirty="0">
              <a:latin typeface="+mj-ea"/>
            </a:endParaRPr>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096000"/>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1594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52400" y="1371601"/>
            <a:ext cx="8516814" cy="4495800"/>
          </a:xfrm>
          <a:ln>
            <a:solidFill>
              <a:srgbClr val="002060"/>
            </a:solidFill>
          </a:ln>
        </p:spPr>
        <p:txBody>
          <a:bodyPr>
            <a:normAutofit/>
          </a:bodyPr>
          <a:lstStyle/>
          <a:p>
            <a:pPr marL="0" indent="0">
              <a:buNone/>
            </a:pPr>
            <a:r>
              <a:rPr lang="ja-JP" altLang="en-US" sz="2600" dirty="0" smtClean="0">
                <a:solidFill>
                  <a:schemeClr val="bg2">
                    <a:lumMod val="10000"/>
                  </a:schemeClr>
                </a:solidFill>
                <a:latin typeface="+mj-ea"/>
                <a:ea typeface="+mj-ea"/>
              </a:rPr>
              <a:t>⑫領収書以外の報告書類が添付されている。</a:t>
            </a:r>
            <a:endParaRPr lang="en-US" altLang="ja-JP" sz="2600" dirty="0" smtClean="0">
              <a:solidFill>
                <a:schemeClr val="bg2">
                  <a:lumMod val="10000"/>
                </a:schemeClr>
              </a:solidFill>
              <a:latin typeface="+mj-ea"/>
              <a:ea typeface="+mj-ea"/>
            </a:endParaRPr>
          </a:p>
          <a:p>
            <a:pPr marL="0" indent="0">
              <a:buNone/>
            </a:pPr>
            <a:endParaRPr lang="en-US" altLang="ja-JP" sz="2600" dirty="0">
              <a:solidFill>
                <a:schemeClr val="bg2">
                  <a:lumMod val="10000"/>
                </a:schemeClr>
              </a:solidFill>
              <a:latin typeface="+mj-ea"/>
              <a:ea typeface="+mj-ea"/>
            </a:endParaRPr>
          </a:p>
          <a:p>
            <a:pPr marL="0" indent="0">
              <a:buNone/>
            </a:pPr>
            <a:r>
              <a:rPr lang="ja-JP" altLang="en-US" sz="2600" smtClean="0">
                <a:solidFill>
                  <a:srgbClr val="00246C"/>
                </a:solidFill>
                <a:latin typeface="+mj-ea"/>
                <a:ea typeface="+mj-ea"/>
              </a:rPr>
              <a:t>⇒「請求書</a:t>
            </a:r>
            <a:r>
              <a:rPr lang="ja-JP" altLang="en-US" sz="2600" dirty="0" smtClean="0">
                <a:solidFill>
                  <a:srgbClr val="00246C"/>
                </a:solidFill>
                <a:latin typeface="+mj-ea"/>
                <a:ea typeface="+mj-ea"/>
              </a:rPr>
              <a:t>と銀行振込</a:t>
            </a:r>
            <a:r>
              <a:rPr lang="ja-JP" altLang="en-US" sz="2600" smtClean="0">
                <a:solidFill>
                  <a:srgbClr val="00246C"/>
                </a:solidFill>
                <a:latin typeface="+mj-ea"/>
                <a:ea typeface="+mj-ea"/>
              </a:rPr>
              <a:t>の控え」、「納品書」、「振込金受取書」など</a:t>
            </a:r>
            <a:r>
              <a:rPr lang="ja-JP" altLang="en-US" sz="2600" smtClean="0">
                <a:solidFill>
                  <a:srgbClr val="00246C"/>
                </a:solidFill>
                <a:latin typeface="+mj-ea"/>
                <a:ea typeface="+mj-ea"/>
              </a:rPr>
              <a:t>は</a:t>
            </a:r>
            <a:r>
              <a:rPr lang="ja-JP" altLang="en-US" sz="2600" dirty="0" smtClean="0">
                <a:solidFill>
                  <a:srgbClr val="00246C"/>
                </a:solidFill>
                <a:latin typeface="+mj-ea"/>
                <a:ea typeface="+mj-ea"/>
              </a:rPr>
              <a:t>不可です。</a:t>
            </a:r>
            <a:endParaRPr lang="en-US" altLang="ja-JP" sz="2600" dirty="0" smtClean="0">
              <a:solidFill>
                <a:srgbClr val="00246C"/>
              </a:solidFill>
              <a:latin typeface="+mj-ea"/>
              <a:ea typeface="+mj-ea"/>
            </a:endParaRPr>
          </a:p>
          <a:p>
            <a:pPr marL="0" indent="0">
              <a:buNone/>
            </a:pPr>
            <a:r>
              <a:rPr lang="ja-JP" altLang="en-US" sz="2600" dirty="0" smtClean="0">
                <a:solidFill>
                  <a:schemeClr val="tx2">
                    <a:lumMod val="75000"/>
                  </a:schemeClr>
                </a:solidFill>
                <a:latin typeface="+mj-ea"/>
                <a:ea typeface="+mj-ea"/>
              </a:rPr>
              <a:t>宛名</a:t>
            </a:r>
            <a:r>
              <a:rPr lang="ja-JP" altLang="en-US" sz="2600" dirty="0">
                <a:solidFill>
                  <a:schemeClr val="tx2">
                    <a:lumMod val="75000"/>
                  </a:schemeClr>
                </a:solidFill>
                <a:latin typeface="+mj-ea"/>
                <a:ea typeface="+mj-ea"/>
              </a:rPr>
              <a:t>（提唱クラブ宛）、日付、但書の記載</a:t>
            </a:r>
            <a:r>
              <a:rPr lang="ja-JP" altLang="en-US" sz="2600" dirty="0" smtClean="0">
                <a:solidFill>
                  <a:schemeClr val="tx2">
                    <a:lumMod val="75000"/>
                  </a:schemeClr>
                </a:solidFill>
                <a:latin typeface="+mj-ea"/>
                <a:ea typeface="+mj-ea"/>
              </a:rPr>
              <a:t>がある領収書が必要</a:t>
            </a:r>
            <a:r>
              <a:rPr lang="ja-JP" altLang="en-US" sz="2600" dirty="0">
                <a:solidFill>
                  <a:schemeClr val="tx2">
                    <a:lumMod val="75000"/>
                  </a:schemeClr>
                </a:solidFill>
                <a:latin typeface="+mj-ea"/>
                <a:ea typeface="+mj-ea"/>
              </a:rPr>
              <a:t>に</a:t>
            </a:r>
            <a:r>
              <a:rPr lang="ja-JP" altLang="en-US" sz="2600" dirty="0" smtClean="0">
                <a:solidFill>
                  <a:schemeClr val="tx2">
                    <a:lumMod val="75000"/>
                  </a:schemeClr>
                </a:solidFill>
                <a:latin typeface="+mj-ea"/>
                <a:ea typeface="+mj-ea"/>
              </a:rPr>
              <a:t>なります</a:t>
            </a:r>
            <a:r>
              <a:rPr lang="ja-JP" altLang="en-US" sz="2600" dirty="0" smtClean="0">
                <a:solidFill>
                  <a:srgbClr val="00246C"/>
                </a:solidFill>
                <a:latin typeface="+mj-ea"/>
                <a:ea typeface="+mj-ea"/>
              </a:rPr>
              <a:t>。</a:t>
            </a:r>
            <a:endParaRPr lang="en-US" altLang="ja-JP" sz="2600" dirty="0" smtClean="0">
              <a:solidFill>
                <a:srgbClr val="00246C"/>
              </a:solidFill>
              <a:latin typeface="+mj-ea"/>
              <a:ea typeface="+mj-ea"/>
            </a:endParaRPr>
          </a:p>
          <a:p>
            <a:pPr marL="0" indent="0">
              <a:buNone/>
            </a:pPr>
            <a:endParaRPr lang="ja-JP" altLang="en-US" sz="2600" dirty="0">
              <a:solidFill>
                <a:srgbClr val="00246C"/>
              </a:solidFill>
              <a:latin typeface="+mj-ea"/>
              <a:ea typeface="+mj-ea"/>
            </a:endParaRPr>
          </a:p>
          <a:p>
            <a:pPr marL="0" indent="0">
              <a:buNone/>
            </a:pPr>
            <a:endParaRPr lang="en-US" altLang="ja-JP" sz="2800" dirty="0" smtClean="0">
              <a:solidFill>
                <a:schemeClr val="bg2">
                  <a:lumMod val="10000"/>
                </a:schemeClr>
              </a:solidFill>
              <a:latin typeface="+mj-ea"/>
            </a:endParaRPr>
          </a:p>
          <a:p>
            <a:pPr marL="0" indent="0">
              <a:buNone/>
            </a:pPr>
            <a:endParaRPr lang="en-US" altLang="ja-JP" sz="2800" dirty="0">
              <a:solidFill>
                <a:schemeClr val="bg2">
                  <a:lumMod val="10000"/>
                </a:schemeClr>
              </a:solidFill>
              <a:latin typeface="+mj-ea"/>
            </a:endParaRPr>
          </a:p>
          <a:p>
            <a:pPr marL="0" indent="0">
              <a:buNone/>
            </a:pPr>
            <a:endParaRPr lang="en-US" altLang="ja-JP" sz="2800" dirty="0">
              <a:solidFill>
                <a:schemeClr val="bg2">
                  <a:lumMod val="10000"/>
                </a:schemeClr>
              </a:solidFill>
              <a:latin typeface="+mj-ea"/>
            </a:endParaRPr>
          </a:p>
          <a:p>
            <a:pPr marL="0" indent="0">
              <a:buNone/>
            </a:pPr>
            <a:endParaRPr lang="en-US" altLang="ja-JP" sz="2800" dirty="0">
              <a:solidFill>
                <a:schemeClr val="bg2">
                  <a:lumMod val="10000"/>
                </a:schemeClr>
              </a:solidFill>
              <a:latin typeface="+mj-ea"/>
              <a:ea typeface="+mj-ea"/>
            </a:endParaRPr>
          </a:p>
          <a:p>
            <a:pPr marL="0" indent="0">
              <a:buNone/>
            </a:pPr>
            <a:endParaRPr lang="en-US" altLang="ja-JP" sz="1400" dirty="0">
              <a:solidFill>
                <a:schemeClr val="bg2">
                  <a:lumMod val="10000"/>
                </a:schemeClr>
              </a:solidFill>
              <a:latin typeface="+mj-ea"/>
              <a:ea typeface="+mj-ea"/>
            </a:endParaRPr>
          </a:p>
          <a:p>
            <a:endParaRPr kumimoji="1" lang="ja-JP" altLang="en-US" sz="1400" dirty="0">
              <a:solidFill>
                <a:schemeClr val="bg2">
                  <a:lumMod val="10000"/>
                </a:schemeClr>
              </a:solidFill>
              <a:latin typeface="+mj-ea"/>
              <a:ea typeface="+mj-ea"/>
            </a:endParaRPr>
          </a:p>
        </p:txBody>
      </p:sp>
      <p:sp>
        <p:nvSpPr>
          <p:cNvPr id="3" name="スライド番号プレースホルダー 2"/>
          <p:cNvSpPr>
            <a:spLocks noGrp="1"/>
          </p:cNvSpPr>
          <p:nvPr>
            <p:ph type="sldNum" sz="quarter" idx="12"/>
          </p:nvPr>
        </p:nvSpPr>
        <p:spPr>
          <a:xfrm>
            <a:off x="8744577" y="6448002"/>
            <a:ext cx="349069" cy="365125"/>
          </a:xfrm>
        </p:spPr>
        <p:txBody>
          <a:bodyPr/>
          <a:lstStyle/>
          <a:p>
            <a:fld id="{48296678-7821-497A-A94A-DDC763C0106C}" type="slidenum">
              <a:rPr kumimoji="1" lang="ja-JP" altLang="en-US" smtClean="0"/>
              <a:pPr/>
              <a:t>15</a:t>
            </a:fld>
            <a:endParaRPr kumimoji="1" lang="ja-JP" altLang="en-US" dirty="0"/>
          </a:p>
        </p:txBody>
      </p:sp>
      <p:sp>
        <p:nvSpPr>
          <p:cNvPr id="4" name="タイトル 3"/>
          <p:cNvSpPr>
            <a:spLocks noGrp="1"/>
          </p:cNvSpPr>
          <p:nvPr>
            <p:ph type="title"/>
          </p:nvPr>
        </p:nvSpPr>
        <p:spPr>
          <a:xfrm>
            <a:off x="152400" y="261895"/>
            <a:ext cx="8516814" cy="838200"/>
          </a:xfrm>
        </p:spPr>
        <p:txBody>
          <a:bodyPr>
            <a:noAutofit/>
          </a:bodyPr>
          <a:lstStyle/>
          <a:p>
            <a:r>
              <a:rPr lang="ja-JP" altLang="en-US" sz="3200" dirty="0">
                <a:latin typeface="+mj-ea"/>
              </a:rPr>
              <a:t>補助金管理上の不備内容</a:t>
            </a:r>
            <a:r>
              <a:rPr lang="ja-JP" altLang="en-US" sz="3200" dirty="0" smtClean="0">
                <a:latin typeface="+mj-ea"/>
              </a:rPr>
              <a:t>（３）</a:t>
            </a:r>
            <a:endParaRPr kumimoji="1" lang="ja-JP" altLang="en-US" sz="3600" dirty="0">
              <a:latin typeface="+mj-ea"/>
            </a:endParaRPr>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096000"/>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4758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52400" y="1371601"/>
            <a:ext cx="8516814" cy="4495800"/>
          </a:xfrm>
          <a:ln>
            <a:solidFill>
              <a:srgbClr val="002060"/>
            </a:solidFill>
          </a:ln>
        </p:spPr>
        <p:txBody>
          <a:bodyPr>
            <a:normAutofit/>
          </a:bodyPr>
          <a:lstStyle/>
          <a:p>
            <a:pPr marL="0" indent="0">
              <a:buNone/>
            </a:pPr>
            <a:r>
              <a:rPr lang="ja-JP" altLang="en-US" sz="2600" dirty="0">
                <a:solidFill>
                  <a:schemeClr val="bg2">
                    <a:lumMod val="10000"/>
                  </a:schemeClr>
                </a:solidFill>
                <a:latin typeface="+mj-ea"/>
                <a:ea typeface="+mj-ea"/>
              </a:rPr>
              <a:t>⑬</a:t>
            </a:r>
            <a:r>
              <a:rPr lang="ja-JP" altLang="en-US" sz="2600" dirty="0" smtClean="0">
                <a:solidFill>
                  <a:schemeClr val="bg2">
                    <a:lumMod val="10000"/>
                  </a:schemeClr>
                </a:solidFill>
                <a:latin typeface="+mj-ea"/>
                <a:ea typeface="+mj-ea"/>
              </a:rPr>
              <a:t>事前</a:t>
            </a:r>
            <a:r>
              <a:rPr lang="ja-JP" altLang="en-US" sz="2600" dirty="0" smtClean="0">
                <a:solidFill>
                  <a:schemeClr val="bg2">
                    <a:lumMod val="10000"/>
                  </a:schemeClr>
                </a:solidFill>
                <a:latin typeface="+mj-ea"/>
                <a:ea typeface="+mj-ea"/>
              </a:rPr>
              <a:t>連絡のないプロジェクト内容の変更。</a:t>
            </a:r>
            <a:endParaRPr lang="en-US" altLang="ja-JP" sz="2600" dirty="0" smtClean="0">
              <a:solidFill>
                <a:schemeClr val="bg2">
                  <a:lumMod val="10000"/>
                </a:schemeClr>
              </a:solidFill>
              <a:latin typeface="+mj-ea"/>
              <a:ea typeface="+mj-ea"/>
            </a:endParaRPr>
          </a:p>
          <a:p>
            <a:pPr marL="0" indent="0">
              <a:buNone/>
            </a:pPr>
            <a:endParaRPr lang="en-US" altLang="ja-JP" sz="2600" dirty="0">
              <a:solidFill>
                <a:schemeClr val="bg2">
                  <a:lumMod val="10000"/>
                </a:schemeClr>
              </a:solidFill>
              <a:latin typeface="+mj-ea"/>
              <a:ea typeface="+mj-ea"/>
            </a:endParaRPr>
          </a:p>
          <a:p>
            <a:pPr marL="0" indent="0">
              <a:buNone/>
            </a:pPr>
            <a:r>
              <a:rPr lang="ja-JP" altLang="en-US" sz="2600" dirty="0" smtClean="0">
                <a:solidFill>
                  <a:srgbClr val="00246C"/>
                </a:solidFill>
                <a:latin typeface="+mj-ea"/>
                <a:ea typeface="+mj-ea"/>
              </a:rPr>
              <a:t>⇒　地区</a:t>
            </a:r>
            <a:r>
              <a:rPr lang="ja-JP" altLang="en-US" sz="2600" dirty="0">
                <a:solidFill>
                  <a:srgbClr val="00246C"/>
                </a:solidFill>
                <a:latin typeface="+mj-ea"/>
                <a:ea typeface="+mj-ea"/>
              </a:rPr>
              <a:t>補助金は、実施に先立ってロータリー財団により</a:t>
            </a:r>
            <a:r>
              <a:rPr lang="ja-JP" altLang="en-US" sz="2600" dirty="0" smtClean="0">
                <a:solidFill>
                  <a:srgbClr val="00246C"/>
                </a:solidFill>
                <a:latin typeface="+mj-ea"/>
                <a:ea typeface="+mj-ea"/>
              </a:rPr>
              <a:t>承認</a:t>
            </a:r>
            <a:r>
              <a:rPr lang="ja-JP" altLang="en-US" sz="2600" dirty="0">
                <a:solidFill>
                  <a:srgbClr val="00246C"/>
                </a:solidFill>
                <a:latin typeface="+mj-ea"/>
                <a:ea typeface="+mj-ea"/>
              </a:rPr>
              <a:t>さ</a:t>
            </a:r>
            <a:r>
              <a:rPr lang="ja-JP" altLang="en-US" sz="2600" dirty="0" smtClean="0">
                <a:solidFill>
                  <a:srgbClr val="00246C"/>
                </a:solidFill>
                <a:latin typeface="+mj-ea"/>
                <a:ea typeface="+mj-ea"/>
              </a:rPr>
              <a:t>れた</a:t>
            </a:r>
            <a:r>
              <a:rPr lang="ja-JP" altLang="en-US" sz="2600" dirty="0">
                <a:solidFill>
                  <a:srgbClr val="00246C"/>
                </a:solidFill>
                <a:latin typeface="+mj-ea"/>
                <a:ea typeface="+mj-ea"/>
              </a:rPr>
              <a:t>活動のみに使用しなければなりません</a:t>
            </a:r>
            <a:r>
              <a:rPr lang="ja-JP" altLang="en-US" sz="2600" dirty="0" smtClean="0">
                <a:solidFill>
                  <a:srgbClr val="00246C"/>
                </a:solidFill>
                <a:latin typeface="+mj-ea"/>
                <a:ea typeface="+mj-ea"/>
              </a:rPr>
              <a:t>。</a:t>
            </a:r>
            <a:endParaRPr lang="en-US" altLang="ja-JP" sz="2600" dirty="0" smtClean="0">
              <a:solidFill>
                <a:srgbClr val="00246C"/>
              </a:solidFill>
              <a:latin typeface="+mj-ea"/>
              <a:ea typeface="+mj-ea"/>
            </a:endParaRPr>
          </a:p>
          <a:p>
            <a:pPr marL="0" indent="0">
              <a:buNone/>
            </a:pPr>
            <a:r>
              <a:rPr lang="ja-JP" altLang="en-US" sz="2600" dirty="0" smtClean="0">
                <a:solidFill>
                  <a:srgbClr val="00246C"/>
                </a:solidFill>
                <a:latin typeface="+mj-ea"/>
                <a:ea typeface="+mj-ea"/>
              </a:rPr>
              <a:t>承認後</a:t>
            </a:r>
            <a:r>
              <a:rPr lang="ja-JP" altLang="en-US" sz="2600" dirty="0">
                <a:solidFill>
                  <a:srgbClr val="00246C"/>
                </a:solidFill>
                <a:latin typeface="+mj-ea"/>
                <a:ea typeface="+mj-ea"/>
              </a:rPr>
              <a:t>にやむを得ず活動の内容を変更する場合や、プロジェクトの内容（寄贈物品の種類や寄贈先、予算、活動内容など）の変更はその多寡に関わらず、事前に地区財団補助金小委員会に連絡のうえ承認を受けて下さい</a:t>
            </a:r>
            <a:r>
              <a:rPr lang="ja-JP" altLang="en-US" sz="2600" dirty="0" smtClean="0">
                <a:solidFill>
                  <a:srgbClr val="00246C"/>
                </a:solidFill>
                <a:latin typeface="+mj-ea"/>
                <a:ea typeface="+mj-ea"/>
              </a:rPr>
              <a:t>。</a:t>
            </a:r>
            <a:endParaRPr lang="en-US" altLang="ja-JP" sz="2600" dirty="0" smtClean="0">
              <a:solidFill>
                <a:srgbClr val="00246C"/>
              </a:solidFill>
              <a:latin typeface="+mj-ea"/>
              <a:ea typeface="+mj-ea"/>
            </a:endParaRPr>
          </a:p>
          <a:p>
            <a:pPr marL="0" indent="0">
              <a:buNone/>
            </a:pPr>
            <a:endParaRPr lang="ja-JP" altLang="en-US" sz="2600" dirty="0">
              <a:solidFill>
                <a:srgbClr val="00246C"/>
              </a:solidFill>
              <a:latin typeface="+mj-ea"/>
              <a:ea typeface="+mj-ea"/>
            </a:endParaRPr>
          </a:p>
          <a:p>
            <a:pPr marL="0" indent="0">
              <a:buNone/>
            </a:pPr>
            <a:endParaRPr lang="en-US" altLang="ja-JP" sz="2800" dirty="0" smtClean="0">
              <a:solidFill>
                <a:schemeClr val="bg2">
                  <a:lumMod val="10000"/>
                </a:schemeClr>
              </a:solidFill>
              <a:latin typeface="+mj-ea"/>
            </a:endParaRPr>
          </a:p>
          <a:p>
            <a:pPr marL="0" indent="0">
              <a:buNone/>
            </a:pPr>
            <a:endParaRPr lang="en-US" altLang="ja-JP" sz="2800" dirty="0">
              <a:solidFill>
                <a:schemeClr val="bg2">
                  <a:lumMod val="10000"/>
                </a:schemeClr>
              </a:solidFill>
              <a:latin typeface="+mj-ea"/>
            </a:endParaRPr>
          </a:p>
          <a:p>
            <a:pPr marL="0" indent="0">
              <a:buNone/>
            </a:pPr>
            <a:endParaRPr lang="en-US" altLang="ja-JP" sz="2800" dirty="0">
              <a:solidFill>
                <a:schemeClr val="bg2">
                  <a:lumMod val="10000"/>
                </a:schemeClr>
              </a:solidFill>
              <a:latin typeface="+mj-ea"/>
            </a:endParaRPr>
          </a:p>
          <a:p>
            <a:pPr marL="0" indent="0">
              <a:buNone/>
            </a:pPr>
            <a:endParaRPr lang="en-US" altLang="ja-JP" sz="2800" dirty="0">
              <a:solidFill>
                <a:schemeClr val="bg2">
                  <a:lumMod val="10000"/>
                </a:schemeClr>
              </a:solidFill>
              <a:latin typeface="+mj-ea"/>
              <a:ea typeface="+mj-ea"/>
            </a:endParaRPr>
          </a:p>
          <a:p>
            <a:pPr marL="0" indent="0">
              <a:buNone/>
            </a:pPr>
            <a:endParaRPr lang="en-US" altLang="ja-JP" sz="1400" dirty="0">
              <a:solidFill>
                <a:schemeClr val="bg2">
                  <a:lumMod val="10000"/>
                </a:schemeClr>
              </a:solidFill>
              <a:latin typeface="+mj-ea"/>
              <a:ea typeface="+mj-ea"/>
            </a:endParaRPr>
          </a:p>
          <a:p>
            <a:endParaRPr kumimoji="1" lang="ja-JP" altLang="en-US" sz="1400" dirty="0">
              <a:solidFill>
                <a:schemeClr val="bg2">
                  <a:lumMod val="10000"/>
                </a:schemeClr>
              </a:solidFill>
              <a:latin typeface="+mj-ea"/>
              <a:ea typeface="+mj-ea"/>
            </a:endParaRPr>
          </a:p>
        </p:txBody>
      </p:sp>
      <p:sp>
        <p:nvSpPr>
          <p:cNvPr id="3" name="スライド番号プレースホルダー 2"/>
          <p:cNvSpPr>
            <a:spLocks noGrp="1"/>
          </p:cNvSpPr>
          <p:nvPr>
            <p:ph type="sldNum" sz="quarter" idx="12"/>
          </p:nvPr>
        </p:nvSpPr>
        <p:spPr>
          <a:xfrm>
            <a:off x="8744577" y="6448002"/>
            <a:ext cx="349069" cy="365125"/>
          </a:xfrm>
        </p:spPr>
        <p:txBody>
          <a:bodyPr/>
          <a:lstStyle/>
          <a:p>
            <a:fld id="{48296678-7821-497A-A94A-DDC763C0106C}" type="slidenum">
              <a:rPr kumimoji="1" lang="ja-JP" altLang="en-US" smtClean="0"/>
              <a:pPr/>
              <a:t>16</a:t>
            </a:fld>
            <a:endParaRPr kumimoji="1" lang="ja-JP" altLang="en-US" dirty="0"/>
          </a:p>
        </p:txBody>
      </p:sp>
      <p:sp>
        <p:nvSpPr>
          <p:cNvPr id="4" name="タイトル 3"/>
          <p:cNvSpPr>
            <a:spLocks noGrp="1"/>
          </p:cNvSpPr>
          <p:nvPr>
            <p:ph type="title"/>
          </p:nvPr>
        </p:nvSpPr>
        <p:spPr>
          <a:xfrm>
            <a:off x="152400" y="261895"/>
            <a:ext cx="8516814" cy="838200"/>
          </a:xfrm>
        </p:spPr>
        <p:txBody>
          <a:bodyPr>
            <a:noAutofit/>
          </a:bodyPr>
          <a:lstStyle/>
          <a:p>
            <a:r>
              <a:rPr lang="ja-JP" altLang="en-US" sz="3200" dirty="0">
                <a:latin typeface="+mj-ea"/>
              </a:rPr>
              <a:t>補助金管理上の不備内容</a:t>
            </a:r>
            <a:r>
              <a:rPr lang="ja-JP" altLang="en-US" sz="3200" dirty="0" smtClean="0">
                <a:latin typeface="+mj-ea"/>
              </a:rPr>
              <a:t>（４）</a:t>
            </a:r>
            <a:endParaRPr kumimoji="1" lang="ja-JP" altLang="en-US" sz="3600" dirty="0">
              <a:latin typeface="+mj-ea"/>
            </a:endParaRPr>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096000"/>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29671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52400" y="1371600"/>
            <a:ext cx="8516814" cy="4405355"/>
          </a:xfrm>
          <a:ln>
            <a:solidFill>
              <a:srgbClr val="002060"/>
            </a:solidFill>
          </a:ln>
        </p:spPr>
        <p:txBody>
          <a:bodyPr>
            <a:normAutofit/>
          </a:bodyPr>
          <a:lstStyle/>
          <a:p>
            <a:pPr marL="0" indent="0">
              <a:buNone/>
            </a:pPr>
            <a:r>
              <a:rPr lang="ja-JP" altLang="en-US" sz="2600" dirty="0">
                <a:solidFill>
                  <a:schemeClr val="bg2">
                    <a:lumMod val="10000"/>
                  </a:schemeClr>
                </a:solidFill>
                <a:latin typeface="+mj-ea"/>
                <a:ea typeface="+mj-ea"/>
              </a:rPr>
              <a:t>⑭</a:t>
            </a:r>
            <a:r>
              <a:rPr lang="ja-JP" altLang="en-US" sz="2600" dirty="0" smtClean="0">
                <a:solidFill>
                  <a:schemeClr val="tx1"/>
                </a:solidFill>
                <a:latin typeface="+mj-ea"/>
                <a:ea typeface="+mj-ea"/>
              </a:rPr>
              <a:t>協力</a:t>
            </a:r>
            <a:r>
              <a:rPr lang="ja-JP" altLang="en-US" sz="2600" dirty="0" smtClean="0">
                <a:solidFill>
                  <a:schemeClr val="tx1"/>
                </a:solidFill>
                <a:latin typeface="+mj-ea"/>
                <a:ea typeface="+mj-ea"/>
              </a:rPr>
              <a:t>団体や受益者に</a:t>
            </a:r>
            <a:r>
              <a:rPr lang="ja-JP" altLang="en-US" sz="2600" dirty="0">
                <a:solidFill>
                  <a:schemeClr val="tx1"/>
                </a:solidFill>
                <a:latin typeface="+mj-ea"/>
                <a:ea typeface="+mj-ea"/>
              </a:rPr>
              <a:t>対して直接プロジェクト</a:t>
            </a:r>
            <a:r>
              <a:rPr lang="ja-JP" altLang="en-US" sz="2600" dirty="0" smtClean="0">
                <a:solidFill>
                  <a:schemeClr val="tx1"/>
                </a:solidFill>
                <a:latin typeface="+mj-ea"/>
                <a:ea typeface="+mj-ea"/>
              </a:rPr>
              <a:t>費用が支払われていた。</a:t>
            </a:r>
            <a:endParaRPr lang="en-US" altLang="ja-JP" sz="2600" dirty="0" smtClean="0">
              <a:solidFill>
                <a:schemeClr val="tx1"/>
              </a:solidFill>
              <a:latin typeface="+mj-ea"/>
              <a:ea typeface="+mj-ea"/>
            </a:endParaRPr>
          </a:p>
          <a:p>
            <a:pPr marL="0" indent="0">
              <a:buNone/>
            </a:pPr>
            <a:r>
              <a:rPr lang="ja-JP" altLang="en-US" sz="2600" dirty="0">
                <a:solidFill>
                  <a:schemeClr val="tx1"/>
                </a:solidFill>
                <a:latin typeface="+mj-ea"/>
                <a:ea typeface="+mj-ea"/>
              </a:rPr>
              <a:t/>
            </a:r>
            <a:br>
              <a:rPr lang="ja-JP" altLang="en-US" sz="2600" dirty="0">
                <a:solidFill>
                  <a:schemeClr val="tx1"/>
                </a:solidFill>
                <a:latin typeface="+mj-ea"/>
                <a:ea typeface="+mj-ea"/>
              </a:rPr>
            </a:br>
            <a:r>
              <a:rPr lang="ja-JP" altLang="en-US" sz="2600" dirty="0" smtClean="0">
                <a:solidFill>
                  <a:schemeClr val="tx2"/>
                </a:solidFill>
                <a:latin typeface="+mj-ea"/>
                <a:ea typeface="+mj-ea"/>
              </a:rPr>
              <a:t>⇒　「</a:t>
            </a:r>
            <a:r>
              <a:rPr lang="ja-JP" altLang="en-US" sz="2600" dirty="0">
                <a:solidFill>
                  <a:schemeClr val="tx2"/>
                </a:solidFill>
                <a:latin typeface="+mj-ea"/>
                <a:ea typeface="+mj-ea"/>
              </a:rPr>
              <a:t>授与と受諾の条件」の制約事項にある協力</a:t>
            </a:r>
            <a:r>
              <a:rPr lang="ja-JP" altLang="en-US" sz="2600" dirty="0" smtClean="0">
                <a:solidFill>
                  <a:schemeClr val="tx2"/>
                </a:solidFill>
                <a:latin typeface="+mj-ea"/>
                <a:ea typeface="+mj-ea"/>
              </a:rPr>
              <a:t>団体や受益者へ</a:t>
            </a:r>
            <a:r>
              <a:rPr lang="ja-JP" altLang="en-US" sz="2600" dirty="0">
                <a:solidFill>
                  <a:schemeClr val="tx2"/>
                </a:solidFill>
                <a:latin typeface="+mj-ea"/>
                <a:ea typeface="+mj-ea"/>
              </a:rPr>
              <a:t>の寄付行為とみられる可能性があります。プロジェクト費用はロータリアンの管理のもと、積極的なプロジェクトへの関与が要件となっています。</a:t>
            </a:r>
            <a:br>
              <a:rPr lang="ja-JP" altLang="en-US" sz="2600" dirty="0">
                <a:solidFill>
                  <a:schemeClr val="tx2"/>
                </a:solidFill>
                <a:latin typeface="+mj-ea"/>
                <a:ea typeface="+mj-ea"/>
              </a:rPr>
            </a:br>
            <a:endParaRPr lang="en-US" altLang="ja-JP" sz="2600" dirty="0">
              <a:solidFill>
                <a:schemeClr val="tx2"/>
              </a:solidFill>
              <a:latin typeface="+mj-ea"/>
              <a:ea typeface="+mj-ea"/>
            </a:endParaRPr>
          </a:p>
          <a:p>
            <a:pPr marL="0" indent="0">
              <a:buNone/>
            </a:pPr>
            <a:endParaRPr lang="en-US" altLang="ja-JP" sz="2800" dirty="0" smtClean="0">
              <a:solidFill>
                <a:schemeClr val="bg2">
                  <a:lumMod val="10000"/>
                </a:schemeClr>
              </a:solidFill>
              <a:latin typeface="+mj-ea"/>
            </a:endParaRPr>
          </a:p>
          <a:p>
            <a:pPr marL="0" indent="0">
              <a:buNone/>
            </a:pPr>
            <a:endParaRPr lang="en-US" altLang="ja-JP" sz="2800" dirty="0">
              <a:solidFill>
                <a:schemeClr val="bg2">
                  <a:lumMod val="10000"/>
                </a:schemeClr>
              </a:solidFill>
              <a:latin typeface="+mj-ea"/>
            </a:endParaRPr>
          </a:p>
          <a:p>
            <a:pPr marL="0" indent="0">
              <a:buNone/>
            </a:pPr>
            <a:endParaRPr lang="en-US" altLang="ja-JP" sz="2800" dirty="0">
              <a:solidFill>
                <a:schemeClr val="bg2">
                  <a:lumMod val="10000"/>
                </a:schemeClr>
              </a:solidFill>
              <a:latin typeface="+mj-ea"/>
            </a:endParaRPr>
          </a:p>
          <a:p>
            <a:pPr marL="0" indent="0">
              <a:buNone/>
            </a:pPr>
            <a:endParaRPr lang="en-US" altLang="ja-JP" sz="2800" dirty="0">
              <a:solidFill>
                <a:schemeClr val="bg2">
                  <a:lumMod val="10000"/>
                </a:schemeClr>
              </a:solidFill>
              <a:latin typeface="+mj-ea"/>
              <a:ea typeface="+mj-ea"/>
            </a:endParaRPr>
          </a:p>
          <a:p>
            <a:pPr marL="0" indent="0">
              <a:buNone/>
            </a:pPr>
            <a:endParaRPr lang="en-US" altLang="ja-JP" sz="1400" dirty="0">
              <a:solidFill>
                <a:schemeClr val="bg2">
                  <a:lumMod val="10000"/>
                </a:schemeClr>
              </a:solidFill>
              <a:latin typeface="+mj-ea"/>
              <a:ea typeface="+mj-ea"/>
            </a:endParaRPr>
          </a:p>
          <a:p>
            <a:endParaRPr kumimoji="1" lang="ja-JP" altLang="en-US" sz="1400" dirty="0">
              <a:solidFill>
                <a:schemeClr val="bg2">
                  <a:lumMod val="10000"/>
                </a:schemeClr>
              </a:solidFill>
              <a:latin typeface="+mj-ea"/>
              <a:ea typeface="+mj-ea"/>
            </a:endParaRPr>
          </a:p>
        </p:txBody>
      </p:sp>
      <p:sp>
        <p:nvSpPr>
          <p:cNvPr id="3" name="スライド番号プレースホルダー 2"/>
          <p:cNvSpPr>
            <a:spLocks noGrp="1"/>
          </p:cNvSpPr>
          <p:nvPr>
            <p:ph type="sldNum" sz="quarter" idx="12"/>
          </p:nvPr>
        </p:nvSpPr>
        <p:spPr>
          <a:xfrm>
            <a:off x="8744577" y="6448002"/>
            <a:ext cx="349069" cy="365125"/>
          </a:xfrm>
        </p:spPr>
        <p:txBody>
          <a:bodyPr/>
          <a:lstStyle/>
          <a:p>
            <a:fld id="{48296678-7821-497A-A94A-DDC763C0106C}" type="slidenum">
              <a:rPr kumimoji="1" lang="ja-JP" altLang="en-US" smtClean="0"/>
              <a:pPr/>
              <a:t>17</a:t>
            </a:fld>
            <a:endParaRPr kumimoji="1" lang="ja-JP" altLang="en-US" dirty="0"/>
          </a:p>
        </p:txBody>
      </p:sp>
      <p:sp>
        <p:nvSpPr>
          <p:cNvPr id="4" name="タイトル 3"/>
          <p:cNvSpPr>
            <a:spLocks noGrp="1"/>
          </p:cNvSpPr>
          <p:nvPr>
            <p:ph type="title"/>
          </p:nvPr>
        </p:nvSpPr>
        <p:spPr>
          <a:xfrm>
            <a:off x="152400" y="261895"/>
            <a:ext cx="8516814" cy="838200"/>
          </a:xfrm>
        </p:spPr>
        <p:txBody>
          <a:bodyPr>
            <a:noAutofit/>
          </a:bodyPr>
          <a:lstStyle/>
          <a:p>
            <a:r>
              <a:rPr lang="ja-JP" altLang="en-US" sz="3200" dirty="0">
                <a:latin typeface="+mj-ea"/>
              </a:rPr>
              <a:t>補助金管理上の不備内容</a:t>
            </a:r>
            <a:r>
              <a:rPr lang="ja-JP" altLang="en-US" sz="3200" dirty="0" smtClean="0">
                <a:latin typeface="+mj-ea"/>
              </a:rPr>
              <a:t>（５）</a:t>
            </a:r>
            <a:endParaRPr kumimoji="1" lang="ja-JP" altLang="en-US" sz="3600" dirty="0">
              <a:latin typeface="+mj-ea"/>
            </a:endParaRPr>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096000"/>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29005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52400" y="1157245"/>
            <a:ext cx="8516814" cy="4786355"/>
          </a:xfrm>
          <a:ln>
            <a:solidFill>
              <a:srgbClr val="002060"/>
            </a:solidFill>
          </a:ln>
        </p:spPr>
        <p:txBody>
          <a:bodyPr>
            <a:normAutofit/>
          </a:bodyPr>
          <a:lstStyle/>
          <a:p>
            <a:pPr marL="0" indent="0">
              <a:buNone/>
            </a:pPr>
            <a:r>
              <a:rPr lang="ja-JP" altLang="en-US" sz="2400" dirty="0">
                <a:solidFill>
                  <a:schemeClr val="bg2">
                    <a:lumMod val="10000"/>
                  </a:schemeClr>
                </a:solidFill>
                <a:latin typeface="+mj-ea"/>
                <a:ea typeface="+mj-ea"/>
              </a:rPr>
              <a:t>⑮</a:t>
            </a:r>
            <a:r>
              <a:rPr lang="en-US" altLang="ja-JP" sz="2400" dirty="0" smtClean="0">
                <a:solidFill>
                  <a:schemeClr val="bg2">
                    <a:lumMod val="10000"/>
                  </a:schemeClr>
                </a:solidFill>
                <a:latin typeface="+mj-ea"/>
                <a:ea typeface="+mj-ea"/>
              </a:rPr>
              <a:t>RI</a:t>
            </a:r>
            <a:r>
              <a:rPr lang="ja-JP" altLang="en-US" sz="2400" dirty="0" smtClean="0">
                <a:solidFill>
                  <a:schemeClr val="bg2">
                    <a:lumMod val="10000"/>
                  </a:schemeClr>
                </a:solidFill>
                <a:latin typeface="+mj-ea"/>
                <a:ea typeface="+mj-ea"/>
              </a:rPr>
              <a:t>為替レートの変動があった場合</a:t>
            </a:r>
            <a:r>
              <a:rPr lang="ja-JP" altLang="en-US" sz="2400" dirty="0">
                <a:solidFill>
                  <a:schemeClr val="bg2">
                    <a:lumMod val="10000"/>
                  </a:schemeClr>
                </a:solidFill>
                <a:latin typeface="+mj-ea"/>
                <a:ea typeface="+mj-ea"/>
              </a:rPr>
              <a:t>、</a:t>
            </a:r>
            <a:r>
              <a:rPr lang="ja-JP" altLang="en-US" sz="2400" dirty="0" smtClean="0">
                <a:solidFill>
                  <a:schemeClr val="bg2">
                    <a:lumMod val="10000"/>
                  </a:schemeClr>
                </a:solidFill>
                <a:latin typeface="+mj-ea"/>
                <a:ea typeface="+mj-ea"/>
              </a:rPr>
              <a:t>クラブ拠出金も同額に合わせて変更している。</a:t>
            </a:r>
            <a:endParaRPr lang="en-US" altLang="ja-JP" sz="2400" dirty="0" smtClean="0">
              <a:solidFill>
                <a:schemeClr val="bg2">
                  <a:lumMod val="10000"/>
                </a:schemeClr>
              </a:solidFill>
              <a:latin typeface="+mj-ea"/>
              <a:ea typeface="+mj-ea"/>
            </a:endParaRPr>
          </a:p>
          <a:p>
            <a:pPr marL="0" indent="0">
              <a:buNone/>
            </a:pPr>
            <a:r>
              <a:rPr lang="ja-JP" altLang="en-US" sz="2400" dirty="0" smtClean="0">
                <a:solidFill>
                  <a:srgbClr val="00246C"/>
                </a:solidFill>
                <a:latin typeface="+mj-ea"/>
                <a:ea typeface="+mj-ea"/>
              </a:rPr>
              <a:t>⇒地区補助金とクラブ拠出金は同額である必要はない。</a:t>
            </a:r>
            <a:endParaRPr lang="ja-JP" altLang="en-US" sz="2400" dirty="0">
              <a:solidFill>
                <a:srgbClr val="00246C"/>
              </a:solidFill>
              <a:latin typeface="+mj-ea"/>
              <a:ea typeface="+mj-ea"/>
            </a:endParaRPr>
          </a:p>
          <a:p>
            <a:pPr marL="0" indent="0">
              <a:buNone/>
            </a:pPr>
            <a:endParaRPr lang="en-US" altLang="ja-JP" sz="2400" dirty="0">
              <a:solidFill>
                <a:schemeClr val="bg2">
                  <a:lumMod val="10000"/>
                </a:schemeClr>
              </a:solidFill>
              <a:latin typeface="+mj-ea"/>
              <a:ea typeface="+mj-ea"/>
            </a:endParaRPr>
          </a:p>
          <a:p>
            <a:pPr marL="0" indent="0">
              <a:buNone/>
            </a:pPr>
            <a:r>
              <a:rPr lang="ja-JP" altLang="en-US" sz="2400" dirty="0">
                <a:solidFill>
                  <a:schemeClr val="bg2">
                    <a:lumMod val="10000"/>
                  </a:schemeClr>
                </a:solidFill>
                <a:latin typeface="+mj-ea"/>
                <a:ea typeface="+mj-ea"/>
              </a:rPr>
              <a:t>⑯</a:t>
            </a:r>
            <a:r>
              <a:rPr lang="ja-JP" altLang="en-US" sz="2400" dirty="0" smtClean="0">
                <a:solidFill>
                  <a:schemeClr val="bg2">
                    <a:lumMod val="10000"/>
                  </a:schemeClr>
                </a:solidFill>
                <a:latin typeface="+mj-ea"/>
                <a:ea typeface="+mj-ea"/>
              </a:rPr>
              <a:t>申</a:t>
            </a:r>
            <a:r>
              <a:rPr lang="ja-JP" altLang="en-US" sz="2400" dirty="0">
                <a:solidFill>
                  <a:schemeClr val="bg2">
                    <a:lumMod val="10000"/>
                  </a:schemeClr>
                </a:solidFill>
                <a:latin typeface="+mj-ea"/>
                <a:ea typeface="+mj-ea"/>
              </a:rPr>
              <a:t>請書の記載と違う支出項目の記載。</a:t>
            </a:r>
            <a:endParaRPr lang="en-US" altLang="ja-JP" sz="2400" dirty="0">
              <a:solidFill>
                <a:schemeClr val="bg2">
                  <a:lumMod val="10000"/>
                </a:schemeClr>
              </a:solidFill>
              <a:latin typeface="+mj-ea"/>
              <a:ea typeface="+mj-ea"/>
            </a:endParaRPr>
          </a:p>
          <a:p>
            <a:pPr marL="0" indent="0">
              <a:buNone/>
            </a:pPr>
            <a:r>
              <a:rPr lang="ja-JP" altLang="en-US" sz="2400" dirty="0">
                <a:solidFill>
                  <a:srgbClr val="00246C"/>
                </a:solidFill>
                <a:latin typeface="+mj-ea"/>
                <a:ea typeface="+mj-ea"/>
              </a:rPr>
              <a:t>⇒支出項目については申請書と同じ記載が望ましい。固有名詞の場合は</a:t>
            </a:r>
            <a:r>
              <a:rPr lang="ja-JP" altLang="en-US" sz="2400" dirty="0" smtClean="0">
                <a:solidFill>
                  <a:srgbClr val="00246C"/>
                </a:solidFill>
                <a:latin typeface="+mj-ea"/>
                <a:ea typeface="+mj-ea"/>
              </a:rPr>
              <a:t>、品目の概要</a:t>
            </a:r>
            <a:r>
              <a:rPr lang="ja-JP" altLang="en-US" sz="2400" dirty="0">
                <a:solidFill>
                  <a:srgbClr val="00246C"/>
                </a:solidFill>
                <a:latin typeface="+mj-ea"/>
                <a:ea typeface="+mj-ea"/>
              </a:rPr>
              <a:t>が分かるような内容の併記があると尚よい。</a:t>
            </a:r>
          </a:p>
          <a:p>
            <a:pPr marL="0" indent="0">
              <a:buNone/>
            </a:pPr>
            <a:endParaRPr lang="en-US" altLang="ja-JP" sz="2400" dirty="0">
              <a:solidFill>
                <a:schemeClr val="bg2">
                  <a:lumMod val="10000"/>
                </a:schemeClr>
              </a:solidFill>
              <a:latin typeface="+mj-ea"/>
              <a:ea typeface="+mj-ea"/>
            </a:endParaRPr>
          </a:p>
          <a:p>
            <a:endParaRPr kumimoji="1" lang="ja-JP" altLang="en-US" sz="2400" dirty="0">
              <a:solidFill>
                <a:schemeClr val="bg2">
                  <a:lumMod val="10000"/>
                </a:schemeClr>
              </a:solidFill>
              <a:latin typeface="+mj-ea"/>
              <a:ea typeface="+mj-ea"/>
            </a:endParaRPr>
          </a:p>
        </p:txBody>
      </p:sp>
      <p:sp>
        <p:nvSpPr>
          <p:cNvPr id="3" name="スライド番号プレースホルダー 2"/>
          <p:cNvSpPr>
            <a:spLocks noGrp="1"/>
          </p:cNvSpPr>
          <p:nvPr>
            <p:ph type="sldNum" sz="quarter" idx="12"/>
          </p:nvPr>
        </p:nvSpPr>
        <p:spPr>
          <a:xfrm>
            <a:off x="8744577" y="6448002"/>
            <a:ext cx="349069" cy="365125"/>
          </a:xfrm>
        </p:spPr>
        <p:txBody>
          <a:bodyPr/>
          <a:lstStyle/>
          <a:p>
            <a:fld id="{48296678-7821-497A-A94A-DDC763C0106C}" type="slidenum">
              <a:rPr kumimoji="1" lang="ja-JP" altLang="en-US" smtClean="0"/>
              <a:pPr/>
              <a:t>18</a:t>
            </a:fld>
            <a:endParaRPr kumimoji="1" lang="ja-JP" altLang="en-US" dirty="0"/>
          </a:p>
        </p:txBody>
      </p:sp>
      <p:sp>
        <p:nvSpPr>
          <p:cNvPr id="4" name="タイトル 3"/>
          <p:cNvSpPr>
            <a:spLocks noGrp="1"/>
          </p:cNvSpPr>
          <p:nvPr>
            <p:ph type="title"/>
          </p:nvPr>
        </p:nvSpPr>
        <p:spPr>
          <a:xfrm>
            <a:off x="152400" y="261895"/>
            <a:ext cx="8516814" cy="838200"/>
          </a:xfrm>
        </p:spPr>
        <p:txBody>
          <a:bodyPr>
            <a:noAutofit/>
          </a:bodyPr>
          <a:lstStyle/>
          <a:p>
            <a:r>
              <a:rPr lang="ja-JP" altLang="en-US" sz="3200" dirty="0">
                <a:latin typeface="+mj-ea"/>
              </a:rPr>
              <a:t>補助金管理上の不備内容</a:t>
            </a:r>
            <a:r>
              <a:rPr lang="ja-JP" altLang="en-US" sz="3200" dirty="0" smtClean="0">
                <a:latin typeface="+mj-ea"/>
              </a:rPr>
              <a:t>（６）</a:t>
            </a:r>
            <a:endParaRPr kumimoji="1" lang="ja-JP" altLang="en-US" sz="3600" dirty="0">
              <a:latin typeface="+mj-ea"/>
            </a:endParaRPr>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096000"/>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25689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58116"/>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タイトル 2"/>
          <p:cNvSpPr>
            <a:spLocks noGrp="1"/>
          </p:cNvSpPr>
          <p:nvPr>
            <p:ph type="title"/>
          </p:nvPr>
        </p:nvSpPr>
        <p:spPr>
          <a:xfrm>
            <a:off x="0" y="0"/>
            <a:ext cx="9144000" cy="914400"/>
          </a:xfrm>
        </p:spPr>
        <p:txBody>
          <a:bodyPr anchor="ctr">
            <a:normAutofit/>
          </a:bodyPr>
          <a:lstStyle/>
          <a:p>
            <a:r>
              <a:rPr kumimoji="1" lang="ja-JP" altLang="en-US" sz="3200" dirty="0"/>
              <a:t>　補助金の資金管理の注意点</a:t>
            </a:r>
          </a:p>
        </p:txBody>
      </p:sp>
      <p:sp>
        <p:nvSpPr>
          <p:cNvPr id="2" name="コンテンツ プレースホルダ 1"/>
          <p:cNvSpPr>
            <a:spLocks noGrp="1"/>
          </p:cNvSpPr>
          <p:nvPr>
            <p:ph idx="1"/>
          </p:nvPr>
        </p:nvSpPr>
        <p:spPr>
          <a:xfrm>
            <a:off x="226142" y="1205116"/>
            <a:ext cx="8534400" cy="4953000"/>
          </a:xfrm>
          <a:ln>
            <a:solidFill>
              <a:srgbClr val="002060"/>
            </a:solidFill>
          </a:ln>
        </p:spPr>
        <p:txBody>
          <a:bodyPr>
            <a:noAutofit/>
          </a:bodyPr>
          <a:lstStyle/>
          <a:p>
            <a:pPr>
              <a:lnSpc>
                <a:spcPct val="150000"/>
              </a:lnSpc>
              <a:buNone/>
            </a:pPr>
            <a:r>
              <a:rPr lang="ja-JP" altLang="en-US" sz="2300" dirty="0">
                <a:solidFill>
                  <a:schemeClr val="tx1"/>
                </a:solidFill>
                <a:latin typeface="+mj-ea"/>
                <a:ea typeface="+mj-ea"/>
              </a:rPr>
              <a:t>① クラブの一般口座は使用できません。</a:t>
            </a:r>
            <a:r>
              <a:rPr kumimoji="1" lang="ja-JP" altLang="en-US" sz="2300" dirty="0">
                <a:solidFill>
                  <a:srgbClr val="FF0000"/>
                </a:solidFill>
                <a:latin typeface="+mj-ea"/>
                <a:ea typeface="+mj-ea"/>
              </a:rPr>
              <a:t>補助金専用口座が</a:t>
            </a:r>
            <a:r>
              <a:rPr kumimoji="1" lang="ja-JP" altLang="en-US" sz="2300" dirty="0">
                <a:solidFill>
                  <a:schemeClr val="tx1"/>
                </a:solidFill>
                <a:latin typeface="+mj-ea"/>
                <a:ea typeface="+mj-ea"/>
              </a:rPr>
              <a:t>必要です。</a:t>
            </a:r>
            <a:r>
              <a:rPr lang="ja-JP" altLang="en-US" sz="2300" dirty="0">
                <a:solidFill>
                  <a:schemeClr val="tx1"/>
                </a:solidFill>
                <a:latin typeface="+mj-ea"/>
                <a:ea typeface="+mj-ea"/>
              </a:rPr>
              <a:t>　なければ新規開設してください。</a:t>
            </a:r>
            <a:endParaRPr lang="en-US" altLang="ja-JP" sz="2300" dirty="0">
              <a:solidFill>
                <a:schemeClr val="tx1"/>
              </a:solidFill>
              <a:latin typeface="+mj-ea"/>
              <a:ea typeface="+mj-ea"/>
            </a:endParaRPr>
          </a:p>
          <a:p>
            <a:pPr>
              <a:lnSpc>
                <a:spcPct val="150000"/>
              </a:lnSpc>
              <a:buNone/>
            </a:pPr>
            <a:r>
              <a:rPr kumimoji="1" lang="ja-JP" altLang="en-US" sz="2300" dirty="0">
                <a:solidFill>
                  <a:schemeClr val="tx1"/>
                </a:solidFill>
                <a:latin typeface="+mj-ea"/>
                <a:ea typeface="+mj-ea"/>
              </a:rPr>
              <a:t>② 補助金は</a:t>
            </a:r>
            <a:r>
              <a:rPr kumimoji="1" lang="ja-JP" altLang="en-US" sz="2300" dirty="0">
                <a:solidFill>
                  <a:srgbClr val="FF0000"/>
                </a:solidFill>
                <a:latin typeface="+mj-ea"/>
                <a:ea typeface="+mj-ea"/>
              </a:rPr>
              <a:t>補助金専用口座に振り込まれ</a:t>
            </a:r>
            <a:r>
              <a:rPr kumimoji="1" lang="ja-JP" altLang="en-US" sz="2300" dirty="0">
                <a:solidFill>
                  <a:schemeClr val="tx1"/>
                </a:solidFill>
                <a:latin typeface="+mj-ea"/>
                <a:ea typeface="+mj-ea"/>
              </a:rPr>
              <a:t>ます</a:t>
            </a:r>
            <a:r>
              <a:rPr kumimoji="1" lang="ja-JP" altLang="en-US" sz="2300" dirty="0">
                <a:latin typeface="+mj-ea"/>
                <a:ea typeface="+mj-ea"/>
              </a:rPr>
              <a:t>。</a:t>
            </a:r>
            <a:endParaRPr kumimoji="1" lang="en-US" altLang="ja-JP" sz="2300" dirty="0">
              <a:latin typeface="+mj-ea"/>
              <a:ea typeface="+mj-ea"/>
            </a:endParaRPr>
          </a:p>
          <a:p>
            <a:pPr>
              <a:lnSpc>
                <a:spcPct val="150000"/>
              </a:lnSpc>
              <a:buNone/>
            </a:pPr>
            <a:r>
              <a:rPr lang="ja-JP" altLang="en-US" sz="2300" dirty="0">
                <a:solidFill>
                  <a:schemeClr val="tx1"/>
                </a:solidFill>
                <a:latin typeface="+mj-ea"/>
                <a:ea typeface="+mj-ea"/>
              </a:rPr>
              <a:t>③ </a:t>
            </a:r>
            <a:r>
              <a:rPr lang="ja-JP" altLang="en-US" sz="2300" dirty="0">
                <a:solidFill>
                  <a:srgbClr val="FF0000"/>
                </a:solidFill>
                <a:latin typeface="+mj-ea"/>
                <a:ea typeface="+mj-ea"/>
              </a:rPr>
              <a:t>クラブ拠出金</a:t>
            </a:r>
            <a:r>
              <a:rPr lang="ja-JP" altLang="en-US" sz="2300" dirty="0">
                <a:solidFill>
                  <a:schemeClr val="tx1"/>
                </a:solidFill>
                <a:latin typeface="+mj-ea"/>
                <a:ea typeface="+mj-ea"/>
              </a:rPr>
              <a:t>も一旦</a:t>
            </a:r>
            <a:r>
              <a:rPr lang="ja-JP" altLang="en-US" sz="2300" dirty="0">
                <a:solidFill>
                  <a:srgbClr val="FF0000"/>
                </a:solidFill>
                <a:latin typeface="+mj-ea"/>
                <a:ea typeface="+mj-ea"/>
              </a:rPr>
              <a:t>補助金専用口座に入金</a:t>
            </a:r>
            <a:r>
              <a:rPr lang="ja-JP" altLang="en-US" sz="2300" dirty="0">
                <a:solidFill>
                  <a:schemeClr val="tx1"/>
                </a:solidFill>
                <a:latin typeface="+mj-ea"/>
                <a:ea typeface="+mj-ea"/>
              </a:rPr>
              <a:t>してください。</a:t>
            </a:r>
            <a:endParaRPr kumimoji="1" lang="en-US" altLang="ja-JP" sz="2300" dirty="0">
              <a:solidFill>
                <a:schemeClr val="tx1"/>
              </a:solidFill>
              <a:latin typeface="+mj-ea"/>
              <a:ea typeface="+mj-ea"/>
            </a:endParaRPr>
          </a:p>
          <a:p>
            <a:pPr>
              <a:lnSpc>
                <a:spcPct val="150000"/>
              </a:lnSpc>
              <a:buNone/>
            </a:pPr>
            <a:r>
              <a:rPr lang="ja-JP" altLang="en-US" sz="2300" dirty="0">
                <a:solidFill>
                  <a:schemeClr val="tx1"/>
                </a:solidFill>
                <a:latin typeface="+mj-ea"/>
                <a:ea typeface="+mj-ea"/>
              </a:rPr>
              <a:t>④ 補助金を</a:t>
            </a:r>
            <a:r>
              <a:rPr lang="ja-JP" altLang="en-US" sz="2300" dirty="0">
                <a:solidFill>
                  <a:srgbClr val="FF0000"/>
                </a:solidFill>
                <a:latin typeface="+mj-ea"/>
                <a:ea typeface="+mj-ea"/>
              </a:rPr>
              <a:t>他の口座に移し替えることは禁止</a:t>
            </a:r>
            <a:r>
              <a:rPr lang="ja-JP" altLang="en-US" sz="2300" dirty="0">
                <a:solidFill>
                  <a:schemeClr val="tx1"/>
                </a:solidFill>
                <a:latin typeface="+mj-ea"/>
                <a:ea typeface="+mj-ea"/>
              </a:rPr>
              <a:t>されています。</a:t>
            </a:r>
            <a:endParaRPr lang="en-US" altLang="ja-JP" sz="2300" dirty="0">
              <a:solidFill>
                <a:schemeClr val="tx1"/>
              </a:solidFill>
              <a:latin typeface="+mj-ea"/>
              <a:ea typeface="+mj-ea"/>
            </a:endParaRPr>
          </a:p>
          <a:p>
            <a:pPr>
              <a:lnSpc>
                <a:spcPct val="150000"/>
              </a:lnSpc>
              <a:buNone/>
            </a:pPr>
            <a:r>
              <a:rPr kumimoji="1" lang="ja-JP" altLang="en-US" sz="2300" dirty="0">
                <a:solidFill>
                  <a:schemeClr val="tx1"/>
                </a:solidFill>
                <a:latin typeface="+mj-ea"/>
                <a:ea typeface="+mj-ea"/>
              </a:rPr>
              <a:t>⑤ 補助金口座は</a:t>
            </a:r>
            <a:r>
              <a:rPr kumimoji="1" lang="ja-JP" altLang="en-US" sz="2300" dirty="0">
                <a:solidFill>
                  <a:srgbClr val="FF0000"/>
                </a:solidFill>
                <a:latin typeface="+mj-ea"/>
                <a:ea typeface="+mj-ea"/>
              </a:rPr>
              <a:t>２名以上で管理</a:t>
            </a:r>
            <a:r>
              <a:rPr kumimoji="1" lang="ja-JP" altLang="en-US" sz="2300" dirty="0">
                <a:solidFill>
                  <a:schemeClr val="tx1"/>
                </a:solidFill>
                <a:latin typeface="+mj-ea"/>
                <a:ea typeface="+mj-ea"/>
              </a:rPr>
              <a:t>してください。</a:t>
            </a:r>
            <a:endParaRPr kumimoji="1" lang="en-US" altLang="ja-JP" sz="2300" dirty="0">
              <a:solidFill>
                <a:schemeClr val="tx1"/>
              </a:solidFill>
              <a:latin typeface="+mj-ea"/>
              <a:ea typeface="+mj-ea"/>
            </a:endParaRPr>
          </a:p>
          <a:p>
            <a:pPr>
              <a:lnSpc>
                <a:spcPct val="150000"/>
              </a:lnSpc>
              <a:buNone/>
            </a:pPr>
            <a:r>
              <a:rPr kumimoji="1" lang="ja-JP" altLang="en-US" sz="2300" dirty="0">
                <a:solidFill>
                  <a:schemeClr val="tx1"/>
                </a:solidFill>
                <a:latin typeface="+mj-ea"/>
                <a:ea typeface="+mj-ea"/>
              </a:rPr>
              <a:t>⑥ </a:t>
            </a:r>
            <a:r>
              <a:rPr kumimoji="1" lang="ja-JP" altLang="en-US" sz="2300" dirty="0">
                <a:solidFill>
                  <a:srgbClr val="FF0000"/>
                </a:solidFill>
                <a:latin typeface="+mj-ea"/>
                <a:ea typeface="+mj-ea"/>
              </a:rPr>
              <a:t>補助金使用の対象</a:t>
            </a:r>
            <a:r>
              <a:rPr kumimoji="1" lang="ja-JP" altLang="en-US" sz="2300" dirty="0">
                <a:solidFill>
                  <a:schemeClr val="tx1"/>
                </a:solidFill>
                <a:latin typeface="+mj-ea"/>
                <a:ea typeface="+mj-ea"/>
              </a:rPr>
              <a:t>は原則すべて</a:t>
            </a:r>
            <a:r>
              <a:rPr kumimoji="1" lang="ja-JP" altLang="en-US" sz="2300" dirty="0">
                <a:solidFill>
                  <a:srgbClr val="FF0000"/>
                </a:solidFill>
                <a:latin typeface="+mj-ea"/>
                <a:ea typeface="+mj-ea"/>
              </a:rPr>
              <a:t>領収書がとれるもの</a:t>
            </a:r>
            <a:r>
              <a:rPr kumimoji="1" lang="ja-JP" altLang="en-US" sz="2300" dirty="0">
                <a:solidFill>
                  <a:schemeClr val="tx1"/>
                </a:solidFill>
                <a:latin typeface="+mj-ea"/>
                <a:ea typeface="+mj-ea"/>
              </a:rPr>
              <a:t>に限られます。</a:t>
            </a:r>
            <a:r>
              <a:rPr lang="ja-JP" altLang="en-US" sz="2300" dirty="0">
                <a:solidFill>
                  <a:schemeClr val="tx1"/>
                </a:solidFill>
                <a:latin typeface="+mj-ea"/>
                <a:ea typeface="+mj-ea"/>
              </a:rPr>
              <a:t>領収書はすべて</a:t>
            </a:r>
            <a:r>
              <a:rPr lang="ja-JP" altLang="en-US" sz="2300" dirty="0">
                <a:solidFill>
                  <a:srgbClr val="FF0000"/>
                </a:solidFill>
                <a:latin typeface="+mj-ea"/>
                <a:ea typeface="+mj-ea"/>
              </a:rPr>
              <a:t>提唱クラブ名で発行</a:t>
            </a:r>
            <a:r>
              <a:rPr lang="ja-JP" altLang="en-US" sz="2300" dirty="0">
                <a:solidFill>
                  <a:schemeClr val="tx1"/>
                </a:solidFill>
                <a:latin typeface="+mj-ea"/>
                <a:ea typeface="+mj-ea"/>
              </a:rPr>
              <a:t>されたものが必要です。</a:t>
            </a:r>
            <a:endParaRPr lang="en-US" altLang="ja-JP" sz="2300" dirty="0">
              <a:solidFill>
                <a:schemeClr val="tx1"/>
              </a:solidFill>
              <a:latin typeface="+mj-ea"/>
              <a:ea typeface="+mj-ea"/>
            </a:endParaRPr>
          </a:p>
          <a:p>
            <a:pPr>
              <a:lnSpc>
                <a:spcPct val="150000"/>
              </a:lnSpc>
            </a:pPr>
            <a:endParaRPr kumimoji="1" lang="ja-JP" altLang="en-US" sz="2300" dirty="0">
              <a:latin typeface="+mj-ea"/>
              <a:ea typeface="+mj-ea"/>
            </a:endParaRPr>
          </a:p>
        </p:txBody>
      </p:sp>
    </p:spTree>
    <p:extLst>
      <p:ext uri="{BB962C8B-B14F-4D97-AF65-F5344CB8AC3E}">
        <p14:creationId xmlns:p14="http://schemas.microsoft.com/office/powerpoint/2010/main" val="3553900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782431531"/>
              </p:ext>
            </p:extLst>
          </p:nvPr>
        </p:nvGraphicFramePr>
        <p:xfrm>
          <a:off x="304800" y="1676400"/>
          <a:ext cx="8610600" cy="4053840"/>
        </p:xfrm>
        <a:graphic>
          <a:graphicData uri="http://schemas.openxmlformats.org/drawingml/2006/table">
            <a:tbl>
              <a:tblPr/>
              <a:tblGrid>
                <a:gridCol w="1905000">
                  <a:extLst>
                    <a:ext uri="{9D8B030D-6E8A-4147-A177-3AD203B41FA5}">
                      <a16:colId xmlns="" xmlns:a16="http://schemas.microsoft.com/office/drawing/2014/main" val="20000"/>
                    </a:ext>
                  </a:extLst>
                </a:gridCol>
                <a:gridCol w="6705600">
                  <a:extLst>
                    <a:ext uri="{9D8B030D-6E8A-4147-A177-3AD203B41FA5}">
                      <a16:colId xmlns="" xmlns:a16="http://schemas.microsoft.com/office/drawing/2014/main" val="20001"/>
                    </a:ext>
                  </a:extLst>
                </a:gridCol>
              </a:tblGrid>
              <a:tr h="1447800">
                <a:tc>
                  <a:txBody>
                    <a:bodyPr/>
                    <a:lstStyle/>
                    <a:p>
                      <a:pPr>
                        <a:lnSpc>
                          <a:spcPct val="150000"/>
                        </a:lnSpc>
                      </a:pPr>
                      <a:r>
                        <a:rPr lang="ja-JP" altLang="en-US" sz="2800" dirty="0">
                          <a:effectLst/>
                          <a:latin typeface="+mj-ea"/>
                          <a:ea typeface="+mj-ea"/>
                        </a:rPr>
                        <a:t>活動方針：</a:t>
                      </a:r>
                    </a:p>
                  </a:txBody>
                  <a:tcPr anchor="ctr">
                    <a:lnL>
                      <a:noFill/>
                    </a:lnL>
                    <a:lnR>
                      <a:noFill/>
                    </a:lnR>
                    <a:lnT>
                      <a:noFill/>
                    </a:lnT>
                    <a:lnB>
                      <a:noFill/>
                    </a:lnB>
                  </a:tcPr>
                </a:tc>
                <a:tc>
                  <a:txBody>
                    <a:bodyPr/>
                    <a:lstStyle/>
                    <a:p>
                      <a:pPr>
                        <a:lnSpc>
                          <a:spcPct val="150000"/>
                        </a:lnSpc>
                      </a:pPr>
                      <a:r>
                        <a:rPr lang="ja-JP" altLang="en-US" sz="2800" dirty="0">
                          <a:effectLst/>
                          <a:latin typeface="+mj-ea"/>
                          <a:ea typeface="+mj-ea"/>
                        </a:rPr>
                        <a:t>クラブによる</a:t>
                      </a:r>
                      <a:r>
                        <a:rPr lang="ja-JP" altLang="en-US" sz="2800" dirty="0">
                          <a:solidFill>
                            <a:srgbClr val="FF0000"/>
                          </a:solidFill>
                          <a:effectLst/>
                          <a:latin typeface="+mj-ea"/>
                          <a:ea typeface="+mj-ea"/>
                        </a:rPr>
                        <a:t>補助金の適正管理</a:t>
                      </a:r>
                      <a:r>
                        <a:rPr lang="ja-JP" altLang="en-US" sz="2800" dirty="0">
                          <a:effectLst/>
                          <a:latin typeface="+mj-ea"/>
                          <a:ea typeface="+mj-ea"/>
                        </a:rPr>
                        <a:t>を徹底する</a:t>
                      </a:r>
                    </a:p>
                  </a:txBody>
                  <a:tcPr anchor="ctr">
                    <a:lnL>
                      <a:noFill/>
                    </a:lnL>
                    <a:lnR>
                      <a:noFill/>
                    </a:lnR>
                    <a:lnT>
                      <a:noFill/>
                    </a:lnT>
                    <a:lnB>
                      <a:noFill/>
                    </a:lnB>
                  </a:tcPr>
                </a:tc>
                <a:extLst>
                  <a:ext uri="{0D108BD9-81ED-4DB2-BD59-A6C34878D82A}">
                    <a16:rowId xmlns="" xmlns:a16="http://schemas.microsoft.com/office/drawing/2014/main" val="10000"/>
                  </a:ext>
                </a:extLst>
              </a:tr>
              <a:tr h="2606040">
                <a:tc>
                  <a:txBody>
                    <a:bodyPr/>
                    <a:lstStyle/>
                    <a:p>
                      <a:pPr>
                        <a:lnSpc>
                          <a:spcPct val="150000"/>
                        </a:lnSpc>
                      </a:pPr>
                      <a:r>
                        <a:rPr lang="ja-JP" altLang="en-US" sz="2800" dirty="0">
                          <a:effectLst/>
                          <a:latin typeface="+mj-ea"/>
                          <a:ea typeface="+mj-ea"/>
                        </a:rPr>
                        <a:t>活動計画：</a:t>
                      </a:r>
                    </a:p>
                  </a:txBody>
                  <a:tcPr anchor="ctr">
                    <a:lnL>
                      <a:noFill/>
                    </a:lnL>
                    <a:lnR>
                      <a:noFill/>
                    </a:lnR>
                    <a:lnT>
                      <a:noFill/>
                    </a:lnT>
                    <a:lnB>
                      <a:noFill/>
                    </a:lnB>
                  </a:tcPr>
                </a:tc>
                <a:tc>
                  <a:txBody>
                    <a:bodyPr/>
                    <a:lstStyle/>
                    <a:p>
                      <a:pPr>
                        <a:lnSpc>
                          <a:spcPct val="150000"/>
                        </a:lnSpc>
                      </a:pPr>
                      <a:r>
                        <a:rPr lang="ja-JP" altLang="en-US" sz="2800" dirty="0">
                          <a:solidFill>
                            <a:srgbClr val="FF0000"/>
                          </a:solidFill>
                          <a:effectLst/>
                          <a:latin typeface="+mj-ea"/>
                          <a:ea typeface="+mj-ea"/>
                        </a:rPr>
                        <a:t>補助金の適正管理</a:t>
                      </a:r>
                      <a:r>
                        <a:rPr lang="ja-JP" altLang="en-US" sz="2800" dirty="0">
                          <a:effectLst/>
                          <a:latin typeface="+mj-ea"/>
                          <a:ea typeface="+mj-ea"/>
                        </a:rPr>
                        <a:t>をするための必要な情報を各セミナーや地区社会奉仕委員長会議・地区国際奉仕委員長会議にて提供する</a:t>
                      </a:r>
                    </a:p>
                  </a:txBody>
                  <a:tcPr anchor="ctr">
                    <a:lnL>
                      <a:noFill/>
                    </a:lnL>
                    <a:lnR>
                      <a:noFill/>
                    </a:lnR>
                    <a:lnT>
                      <a:noFill/>
                    </a:lnT>
                    <a:lnB>
                      <a:noFill/>
                    </a:lnB>
                  </a:tcPr>
                </a:tc>
                <a:extLst>
                  <a:ext uri="{0D108BD9-81ED-4DB2-BD59-A6C34878D82A}">
                    <a16:rowId xmlns=""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fld id="{9F925CBC-5D63-4841-856B-2ED1B4A34DEC}" type="slidenum">
              <a:rPr lang="en-US" smtClean="0"/>
              <a:pPr/>
              <a:t>2</a:t>
            </a:fld>
            <a:endParaRPr lang="en-US"/>
          </a:p>
        </p:txBody>
      </p:sp>
      <p:sp>
        <p:nvSpPr>
          <p:cNvPr id="4" name="タイトル 3"/>
          <p:cNvSpPr>
            <a:spLocks noGrp="1"/>
          </p:cNvSpPr>
          <p:nvPr>
            <p:ph type="title"/>
          </p:nvPr>
        </p:nvSpPr>
        <p:spPr/>
        <p:txBody>
          <a:bodyPr>
            <a:noAutofit/>
          </a:bodyPr>
          <a:lstStyle/>
          <a:p>
            <a:r>
              <a:rPr kumimoji="1" lang="ja-JP" altLang="en-US" sz="3600" dirty="0"/>
              <a:t>資金管理小委員会</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030686"/>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正方形/長方形 1">
            <a:extLst>
              <a:ext uri="{FF2B5EF4-FFF2-40B4-BE49-F238E27FC236}">
                <a16:creationId xmlns="" xmlns:a16="http://schemas.microsoft.com/office/drawing/2014/main" id="{3B8F17EE-58FD-4435-9C83-895ECC32B518}"/>
              </a:ext>
            </a:extLst>
          </p:cNvPr>
          <p:cNvSpPr/>
          <p:nvPr/>
        </p:nvSpPr>
        <p:spPr>
          <a:xfrm>
            <a:off x="304800" y="1676400"/>
            <a:ext cx="8610600" cy="1676400"/>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 xmlns:a16="http://schemas.microsoft.com/office/drawing/2014/main" id="{0D7342E8-BD51-4DC8-9BE5-3B11549B78C8}"/>
              </a:ext>
            </a:extLst>
          </p:cNvPr>
          <p:cNvSpPr/>
          <p:nvPr/>
        </p:nvSpPr>
        <p:spPr>
          <a:xfrm>
            <a:off x="304800" y="3505200"/>
            <a:ext cx="8610600" cy="2133599"/>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429367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コンテンツ プレースホルダー 2"/>
          <p:cNvSpPr txBox="1">
            <a:spLocks/>
          </p:cNvSpPr>
          <p:nvPr/>
        </p:nvSpPr>
        <p:spPr bwMode="auto">
          <a:xfrm>
            <a:off x="1295400" y="4572000"/>
            <a:ext cx="7315200" cy="914400"/>
          </a:xfrm>
          <a:prstGeom prst="rect">
            <a:avLst/>
          </a:prstGeom>
          <a:noFill/>
          <a:ln w="9525">
            <a:noFill/>
            <a:miter lim="800000"/>
            <a:headEnd/>
            <a:tailEnd/>
          </a:ln>
        </p:spPr>
        <p:txBody>
          <a:bodyPr/>
          <a:lstStyle/>
          <a:p>
            <a:pPr algn="ctr" defTabSz="457200">
              <a:lnSpc>
                <a:spcPts val="5500"/>
              </a:lnSpc>
              <a:spcBef>
                <a:spcPct val="20000"/>
              </a:spcBef>
              <a:buFont typeface="Arial" pitchFamily="34" charset="0"/>
              <a:buNone/>
            </a:pPr>
            <a:r>
              <a:rPr kumimoji="1" lang="ja-JP" altLang="en-US" sz="3600" b="1" dirty="0">
                <a:solidFill>
                  <a:srgbClr val="005DAA"/>
                </a:solidFill>
                <a:latin typeface="+mn-ea"/>
                <a:cs typeface="Meiryo UI" pitchFamily="50" charset="-128"/>
              </a:rPr>
              <a:t>ご清聴ありがとうございました</a:t>
            </a:r>
            <a:endParaRPr kumimoji="1" lang="en-US" altLang="ja-JP" sz="3600" b="1" dirty="0">
              <a:solidFill>
                <a:srgbClr val="005DAA"/>
              </a:solidFill>
              <a:latin typeface="+mn-ea"/>
              <a:cs typeface="Meiryo UI" pitchFamily="50" charset="-128"/>
            </a:endParaRPr>
          </a:p>
        </p:txBody>
      </p:sp>
      <p:sp>
        <p:nvSpPr>
          <p:cNvPr id="2" name="タイトル 1"/>
          <p:cNvSpPr>
            <a:spLocks noGrp="1"/>
          </p:cNvSpPr>
          <p:nvPr>
            <p:ph type="title" idx="4294967295"/>
          </p:nvPr>
        </p:nvSpPr>
        <p:spPr>
          <a:xfrm>
            <a:off x="9296400" y="6172200"/>
            <a:ext cx="1905000" cy="868363"/>
          </a:xfrm>
          <a:prstGeom prst="rect">
            <a:avLst/>
          </a:prstGeom>
        </p:spPr>
        <p:txBody>
          <a:bodyPr/>
          <a:lstStyle/>
          <a:p>
            <a:pPr>
              <a:defRPr/>
            </a:pPr>
            <a:r>
              <a:rPr lang="ja-JP" altLang="en-US" sz="800" dirty="0">
                <a:solidFill>
                  <a:schemeClr val="bg1">
                    <a:lumMod val="75000"/>
                  </a:schemeClr>
                </a:solidFill>
                <a:cs typeface="MS PGothic" charset="0"/>
              </a:rPr>
              <a:t>ご清聴ありがとうございました</a:t>
            </a:r>
          </a:p>
        </p:txBody>
      </p:sp>
      <p:grpSp>
        <p:nvGrpSpPr>
          <p:cNvPr id="45060" name="グループ化 11"/>
          <p:cNvGrpSpPr>
            <a:grpSpLocks/>
          </p:cNvGrpSpPr>
          <p:nvPr/>
        </p:nvGrpSpPr>
        <p:grpSpPr bwMode="auto">
          <a:xfrm>
            <a:off x="457200" y="823913"/>
            <a:ext cx="3578225" cy="1046162"/>
            <a:chOff x="457199" y="823746"/>
            <a:chExt cx="3577788" cy="1045938"/>
          </a:xfrm>
        </p:grpSpPr>
        <p:sp>
          <p:nvSpPr>
            <p:cNvPr id="4" name="正方形/長方形 3"/>
            <p:cNvSpPr/>
            <p:nvPr/>
          </p:nvSpPr>
          <p:spPr>
            <a:xfrm>
              <a:off x="457199" y="1066581"/>
              <a:ext cx="2484135" cy="180936"/>
            </a:xfrm>
            <a:prstGeom prst="rect">
              <a:avLst/>
            </a:prstGeom>
            <a:solidFill>
              <a:srgbClr val="FFD6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kumimoji="1" lang="ja-JP" altLang="en-US"/>
            </a:p>
          </p:txBody>
        </p:sp>
        <p:sp>
          <p:nvSpPr>
            <p:cNvPr id="7" name="正方形/長方形 6"/>
            <p:cNvSpPr/>
            <p:nvPr/>
          </p:nvSpPr>
          <p:spPr>
            <a:xfrm>
              <a:off x="457199" y="1276086"/>
              <a:ext cx="2666674" cy="179350"/>
            </a:xfrm>
            <a:prstGeom prst="rect">
              <a:avLst/>
            </a:prstGeom>
            <a:solidFill>
              <a:srgbClr val="00A0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kumimoji="1" lang="en-US" altLang="ja-JP">
                  <a:solidFill>
                    <a:srgbClr val="FFFFFF"/>
                  </a:solidFill>
                  <a:cs typeface="ＭＳ Ｐゴシック" charset="0"/>
                </a:rPr>
                <a:t> </a:t>
              </a:r>
              <a:endParaRPr kumimoji="1" lang="ja-JP" altLang="en-US">
                <a:solidFill>
                  <a:srgbClr val="FFFFFF"/>
                </a:solidFill>
                <a:cs typeface="ＭＳ Ｐゴシック" charset="0"/>
              </a:endParaRPr>
            </a:p>
          </p:txBody>
        </p:sp>
        <p:sp>
          <p:nvSpPr>
            <p:cNvPr id="8" name="正方形/長方形 7"/>
            <p:cNvSpPr/>
            <p:nvPr/>
          </p:nvSpPr>
          <p:spPr>
            <a:xfrm>
              <a:off x="457199" y="1484005"/>
              <a:ext cx="2825405" cy="180936"/>
            </a:xfrm>
            <a:prstGeom prst="rect">
              <a:avLst/>
            </a:prstGeom>
            <a:solidFill>
              <a:srgbClr val="0D379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kumimoji="1" lang="ja-JP" altLang="en-US"/>
            </a:p>
          </p:txBody>
        </p:sp>
        <p:sp>
          <p:nvSpPr>
            <p:cNvPr id="45066" name="正方形/長方形 8"/>
            <p:cNvSpPr>
              <a:spLocks noChangeArrowheads="1"/>
            </p:cNvSpPr>
            <p:nvPr/>
          </p:nvSpPr>
          <p:spPr bwMode="auto">
            <a:xfrm>
              <a:off x="2712761" y="823746"/>
              <a:ext cx="1322226" cy="964993"/>
            </a:xfrm>
            <a:prstGeom prst="rect">
              <a:avLst/>
            </a:prstGeom>
            <a:noFill/>
            <a:ln w="9525">
              <a:noFill/>
              <a:miter lim="800000"/>
              <a:headEnd/>
              <a:tailEnd/>
            </a:ln>
          </p:spPr>
          <p:txBody>
            <a:bodyPr wrap="none">
              <a:spAutoFit/>
            </a:bodyPr>
            <a:lstStyle/>
            <a:p>
              <a:pPr>
                <a:lnSpc>
                  <a:spcPts val="1650"/>
                </a:lnSpc>
              </a:pPr>
              <a:r>
                <a:rPr lang="en-US" altLang="ja-JP" sz="1900" b="1" dirty="0">
                  <a:solidFill>
                    <a:srgbClr val="1B1A11"/>
                  </a:solidFill>
                  <a:latin typeface="Arial Narrow" pitchFamily="34" charset="0"/>
                </a:rPr>
                <a:t>EVERY</a:t>
              </a:r>
            </a:p>
            <a:p>
              <a:pPr>
                <a:lnSpc>
                  <a:spcPts val="1650"/>
                </a:lnSpc>
              </a:pPr>
              <a:r>
                <a:rPr lang="en-US" altLang="ja-JP" sz="1900" b="1" dirty="0">
                  <a:solidFill>
                    <a:srgbClr val="1B1A11"/>
                  </a:solidFill>
                  <a:latin typeface="Arial Narrow" pitchFamily="34" charset="0"/>
                </a:rPr>
                <a:t>   ROTARIAN</a:t>
              </a:r>
            </a:p>
            <a:p>
              <a:pPr>
                <a:lnSpc>
                  <a:spcPts val="1650"/>
                </a:lnSpc>
              </a:pPr>
              <a:r>
                <a:rPr lang="en-US" altLang="ja-JP" sz="1900" b="1" dirty="0">
                  <a:solidFill>
                    <a:srgbClr val="1B1A11"/>
                  </a:solidFill>
                  <a:latin typeface="Arial Narrow" pitchFamily="34" charset="0"/>
                </a:rPr>
                <a:t>       EVERY</a:t>
              </a:r>
            </a:p>
            <a:p>
              <a:pPr>
                <a:lnSpc>
                  <a:spcPts val="1650"/>
                </a:lnSpc>
              </a:pPr>
              <a:r>
                <a:rPr lang="en-US" altLang="ja-JP" sz="1900" b="1" dirty="0">
                  <a:solidFill>
                    <a:srgbClr val="1B1A11"/>
                  </a:solidFill>
                  <a:latin typeface="Arial Narrow" pitchFamily="34" charset="0"/>
                </a:rPr>
                <a:t>           YEAR</a:t>
              </a:r>
              <a:endParaRPr lang="ja-JP" altLang="en-US" sz="1900" b="1" dirty="0">
                <a:solidFill>
                  <a:srgbClr val="1B1A11"/>
                </a:solidFill>
                <a:latin typeface="Arial Narrow" pitchFamily="34" charset="0"/>
              </a:endParaRPr>
            </a:p>
          </p:txBody>
        </p:sp>
        <p:sp>
          <p:nvSpPr>
            <p:cNvPr id="45067" name="テキスト ボックス 10"/>
            <p:cNvSpPr txBox="1">
              <a:spLocks noChangeArrowheads="1"/>
            </p:cNvSpPr>
            <p:nvPr/>
          </p:nvSpPr>
          <p:spPr bwMode="auto">
            <a:xfrm>
              <a:off x="1606409" y="1623675"/>
              <a:ext cx="1446036" cy="246009"/>
            </a:xfrm>
            <a:prstGeom prst="rect">
              <a:avLst/>
            </a:prstGeom>
            <a:noFill/>
            <a:ln w="9525">
              <a:noFill/>
              <a:miter lim="800000"/>
              <a:headEnd/>
              <a:tailEnd/>
            </a:ln>
          </p:spPr>
          <p:txBody>
            <a:bodyPr wrap="none">
              <a:spAutoFit/>
            </a:bodyPr>
            <a:lstStyle/>
            <a:p>
              <a:r>
                <a:rPr kumimoji="1" lang="en-US" altLang="ja-JP" sz="1000" b="1">
                  <a:solidFill>
                    <a:srgbClr val="1B1A11"/>
                  </a:solidFill>
                  <a:latin typeface="Arial Narrow" pitchFamily="34" charset="0"/>
                </a:rPr>
                <a:t>YOUR GIFT TO THE WORLD</a:t>
              </a:r>
              <a:endParaRPr kumimoji="1" lang="ja-JP" altLang="en-US" sz="1000" b="1">
                <a:solidFill>
                  <a:srgbClr val="1B1A11"/>
                </a:solidFill>
                <a:latin typeface="Arial Narrow" pitchFamily="34" charset="0"/>
              </a:endParaRPr>
            </a:p>
          </p:txBody>
        </p:sp>
      </p:grpSp>
      <p:sp>
        <p:nvSpPr>
          <p:cNvPr id="45062" name="テキスト ボックス 15"/>
          <p:cNvSpPr txBox="1">
            <a:spLocks noChangeArrowheads="1"/>
          </p:cNvSpPr>
          <p:nvPr/>
        </p:nvSpPr>
        <p:spPr bwMode="auto">
          <a:xfrm>
            <a:off x="1" y="2349196"/>
            <a:ext cx="9144000" cy="1754326"/>
          </a:xfrm>
          <a:prstGeom prst="rect">
            <a:avLst/>
          </a:prstGeom>
          <a:noFill/>
          <a:ln w="9525">
            <a:noFill/>
            <a:miter lim="800000"/>
            <a:headEnd/>
            <a:tailEnd/>
          </a:ln>
        </p:spPr>
        <p:txBody>
          <a:bodyPr wrap="square" anchor="ctr">
            <a:spAutoFit/>
          </a:bodyPr>
          <a:lstStyle/>
          <a:p>
            <a:pPr algn="ctr"/>
            <a:r>
              <a:rPr lang="ja-JP" altLang="en-US" sz="3600" b="1" dirty="0">
                <a:solidFill>
                  <a:schemeClr val="bg1"/>
                </a:solidFill>
                <a:latin typeface="+mn-ea"/>
                <a:cs typeface="Meiryo UI" pitchFamily="50" charset="-128"/>
              </a:rPr>
              <a:t>年次寄付</a:t>
            </a:r>
            <a:r>
              <a:rPr lang="ja-JP" altLang="en-US" sz="2800" b="1" dirty="0">
                <a:solidFill>
                  <a:schemeClr val="bg1"/>
                </a:solidFill>
                <a:latin typeface="+mn-ea"/>
                <a:cs typeface="Meiryo UI" pitchFamily="50" charset="-128"/>
              </a:rPr>
              <a:t>は</a:t>
            </a:r>
            <a:r>
              <a:rPr lang="ja-JP" altLang="en-US" sz="3600" b="1" dirty="0">
                <a:solidFill>
                  <a:schemeClr val="bg1"/>
                </a:solidFill>
                <a:latin typeface="+mn-ea"/>
                <a:cs typeface="Meiryo UI" pitchFamily="50" charset="-128"/>
              </a:rPr>
              <a:t>補助金</a:t>
            </a:r>
            <a:r>
              <a:rPr lang="ja-JP" altLang="en-US" sz="2800" b="1" dirty="0">
                <a:solidFill>
                  <a:schemeClr val="bg1"/>
                </a:solidFill>
                <a:latin typeface="+mn-ea"/>
                <a:cs typeface="Meiryo UI" pitchFamily="50" charset="-128"/>
              </a:rPr>
              <a:t>の</a:t>
            </a:r>
            <a:r>
              <a:rPr lang="ja-JP" altLang="en-US" sz="3600" b="1" dirty="0">
                <a:solidFill>
                  <a:schemeClr val="bg1"/>
                </a:solidFill>
                <a:latin typeface="+mn-ea"/>
                <a:cs typeface="Meiryo UI" pitchFamily="50" charset="-128"/>
              </a:rPr>
              <a:t>原資</a:t>
            </a:r>
            <a:r>
              <a:rPr lang="ja-JP" altLang="en-US" sz="2800" b="1" dirty="0">
                <a:solidFill>
                  <a:schemeClr val="bg1"/>
                </a:solidFill>
                <a:latin typeface="+mn-ea"/>
                <a:cs typeface="Meiryo UI" pitchFamily="50" charset="-128"/>
              </a:rPr>
              <a:t>です。</a:t>
            </a:r>
            <a:r>
              <a:rPr lang="en-US" altLang="ja-JP" sz="3600" b="1" dirty="0">
                <a:solidFill>
                  <a:schemeClr val="bg1"/>
                </a:solidFill>
                <a:latin typeface="+mn-ea"/>
                <a:cs typeface="Meiryo UI" pitchFamily="50" charset="-128"/>
              </a:rPr>
              <a:t/>
            </a:r>
            <a:br>
              <a:rPr lang="en-US" altLang="ja-JP" sz="3600" b="1" dirty="0">
                <a:solidFill>
                  <a:schemeClr val="bg1"/>
                </a:solidFill>
                <a:latin typeface="+mn-ea"/>
                <a:cs typeface="Meiryo UI" pitchFamily="50" charset="-128"/>
              </a:rPr>
            </a:br>
            <a:r>
              <a:rPr lang="en-US" altLang="ja-JP" sz="3600" b="1" dirty="0">
                <a:solidFill>
                  <a:schemeClr val="bg1"/>
                </a:solidFill>
                <a:latin typeface="+mn-ea"/>
                <a:cs typeface="Meiryo UI" pitchFamily="50" charset="-128"/>
              </a:rPr>
              <a:t>1</a:t>
            </a:r>
            <a:r>
              <a:rPr lang="ja-JP" altLang="en-US" sz="3600" b="1" dirty="0">
                <a:solidFill>
                  <a:schemeClr val="bg1"/>
                </a:solidFill>
                <a:latin typeface="+mn-ea"/>
                <a:cs typeface="Meiryo UI" pitchFamily="50" charset="-128"/>
              </a:rPr>
              <a:t>人</a:t>
            </a:r>
            <a:r>
              <a:rPr lang="ja-JP" altLang="en-US" sz="2800" b="1" dirty="0">
                <a:solidFill>
                  <a:schemeClr val="bg1"/>
                </a:solidFill>
                <a:latin typeface="+mn-ea"/>
                <a:cs typeface="Meiryo UI" pitchFamily="50" charset="-128"/>
              </a:rPr>
              <a:t>当たり目標</a:t>
            </a:r>
            <a:r>
              <a:rPr lang="ja-JP" altLang="en-US" sz="3600" b="1" dirty="0">
                <a:solidFill>
                  <a:srgbClr val="FF0000"/>
                </a:solidFill>
                <a:latin typeface="+mn-ea"/>
                <a:cs typeface="Meiryo UI" pitchFamily="50" charset="-128"/>
              </a:rPr>
              <a:t>＄</a:t>
            </a:r>
            <a:r>
              <a:rPr lang="en-US" altLang="ja-JP" sz="3600" b="1" dirty="0">
                <a:solidFill>
                  <a:srgbClr val="FF0000"/>
                </a:solidFill>
                <a:latin typeface="+mn-ea"/>
                <a:cs typeface="Meiryo UI" pitchFamily="50" charset="-128"/>
              </a:rPr>
              <a:t>150</a:t>
            </a:r>
            <a:r>
              <a:rPr lang="ja-JP" altLang="en-US" sz="2800" b="1" dirty="0">
                <a:solidFill>
                  <a:schemeClr val="bg1"/>
                </a:solidFill>
                <a:latin typeface="+mn-ea"/>
                <a:cs typeface="Meiryo UI" pitchFamily="50" charset="-128"/>
              </a:rPr>
              <a:t>です。</a:t>
            </a:r>
            <a:endParaRPr lang="en-US" altLang="ja-JP" sz="2800" b="1" dirty="0">
              <a:solidFill>
                <a:schemeClr val="bg1"/>
              </a:solidFill>
              <a:latin typeface="+mn-ea"/>
              <a:cs typeface="Meiryo UI" pitchFamily="50" charset="-128"/>
            </a:endParaRPr>
          </a:p>
          <a:p>
            <a:pPr algn="ctr"/>
            <a:r>
              <a:rPr lang="ja-JP" altLang="en-US" sz="2800" b="1" dirty="0">
                <a:solidFill>
                  <a:schemeClr val="bg1"/>
                </a:solidFill>
                <a:latin typeface="+mn-ea"/>
                <a:cs typeface="Meiryo UI" pitchFamily="50" charset="-128"/>
              </a:rPr>
              <a:t>ポリオは、</a:t>
            </a:r>
            <a:r>
              <a:rPr lang="en-US" altLang="ja-JP" sz="2800" b="1" dirty="0">
                <a:solidFill>
                  <a:schemeClr val="bg1"/>
                </a:solidFill>
                <a:latin typeface="+mn-ea"/>
                <a:cs typeface="Meiryo UI" pitchFamily="50" charset="-128"/>
              </a:rPr>
              <a:t>1</a:t>
            </a:r>
            <a:r>
              <a:rPr lang="ja-JP" altLang="en-US" sz="2800" b="1" dirty="0">
                <a:solidFill>
                  <a:schemeClr val="bg1"/>
                </a:solidFill>
                <a:latin typeface="+mn-ea"/>
                <a:cs typeface="Meiryo UI" pitchFamily="50" charset="-128"/>
              </a:rPr>
              <a:t>人当たり目標</a:t>
            </a:r>
            <a:r>
              <a:rPr lang="ja-JP" altLang="en-US" sz="3600" b="1" dirty="0">
                <a:solidFill>
                  <a:srgbClr val="FF0000"/>
                </a:solidFill>
                <a:latin typeface="+mn-ea"/>
                <a:cs typeface="Meiryo UI" pitchFamily="50" charset="-128"/>
              </a:rPr>
              <a:t>＄</a:t>
            </a:r>
            <a:r>
              <a:rPr lang="en-US" altLang="ja-JP" sz="3600" b="1" dirty="0">
                <a:solidFill>
                  <a:srgbClr val="FF0000"/>
                </a:solidFill>
                <a:latin typeface="+mn-ea"/>
                <a:cs typeface="Meiryo UI" pitchFamily="50" charset="-128"/>
              </a:rPr>
              <a:t>50</a:t>
            </a:r>
            <a:r>
              <a:rPr lang="ja-JP" altLang="en-US" sz="2800" b="1" dirty="0">
                <a:solidFill>
                  <a:schemeClr val="bg1"/>
                </a:solidFill>
                <a:latin typeface="+mn-ea"/>
                <a:cs typeface="Meiryo UI" pitchFamily="50" charset="-128"/>
              </a:rPr>
              <a:t>です。</a:t>
            </a:r>
            <a:endParaRPr kumimoji="1" lang="ja-JP" altLang="en-US" sz="2800" b="1" dirty="0">
              <a:solidFill>
                <a:schemeClr val="bg1"/>
              </a:solidFill>
              <a:latin typeface="+mn-ea"/>
              <a:cs typeface="Meiryo UI" pitchFamily="50" charset="-128"/>
            </a:endParaRPr>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98" y="5521234"/>
            <a:ext cx="5185680" cy="1184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620985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8296678-7821-497A-A94A-DDC763C0106C}" type="slidenum">
              <a:rPr kumimoji="1" lang="ja-JP" altLang="en-US" smtClean="0"/>
              <a:pPr/>
              <a:t>3</a:t>
            </a:fld>
            <a:endParaRPr kumimoji="1" lang="ja-JP" altLang="en-US" dirty="0"/>
          </a:p>
        </p:txBody>
      </p:sp>
      <p:sp>
        <p:nvSpPr>
          <p:cNvPr id="4" name="テキスト ボックス 3"/>
          <p:cNvSpPr txBox="1"/>
          <p:nvPr/>
        </p:nvSpPr>
        <p:spPr>
          <a:xfrm>
            <a:off x="533400" y="1456897"/>
            <a:ext cx="8382000" cy="4300216"/>
          </a:xfrm>
          <a:prstGeom prst="rect">
            <a:avLst/>
          </a:prstGeom>
          <a:noFill/>
        </p:spPr>
        <p:txBody>
          <a:bodyPr wrap="square" rtlCol="0">
            <a:spAutoFit/>
          </a:bodyPr>
          <a:lstStyle/>
          <a:p>
            <a:pPr>
              <a:lnSpc>
                <a:spcPct val="150000"/>
              </a:lnSpc>
            </a:pPr>
            <a:r>
              <a:rPr kumimoji="1" lang="ja-JP" altLang="en-US" sz="2800" dirty="0">
                <a:solidFill>
                  <a:schemeClr val="tx2">
                    <a:lumMod val="50000"/>
                  </a:schemeClr>
                </a:solidFill>
                <a:latin typeface="+mj-ea"/>
                <a:ea typeface="+mj-ea"/>
              </a:rPr>
              <a:t>１．クラブの参加資格</a:t>
            </a:r>
            <a:endParaRPr kumimoji="1" lang="en-US" altLang="ja-JP" sz="2800" dirty="0">
              <a:solidFill>
                <a:schemeClr val="tx2">
                  <a:lumMod val="50000"/>
                </a:schemeClr>
              </a:solidFill>
              <a:latin typeface="+mj-ea"/>
              <a:ea typeface="+mj-ea"/>
            </a:endParaRPr>
          </a:p>
          <a:p>
            <a:pPr>
              <a:lnSpc>
                <a:spcPct val="150000"/>
              </a:lnSpc>
            </a:pPr>
            <a:r>
              <a:rPr lang="ja-JP" altLang="en-US" sz="2800" dirty="0">
                <a:solidFill>
                  <a:schemeClr val="tx2">
                    <a:lumMod val="50000"/>
                  </a:schemeClr>
                </a:solidFill>
                <a:latin typeface="+mj-ea"/>
                <a:ea typeface="+mj-ea"/>
              </a:rPr>
              <a:t>２．クラブ役員の責務</a:t>
            </a:r>
            <a:endParaRPr lang="en-US" altLang="ja-JP" sz="2800" dirty="0">
              <a:solidFill>
                <a:schemeClr val="tx2">
                  <a:lumMod val="50000"/>
                </a:schemeClr>
              </a:solidFill>
              <a:latin typeface="+mj-ea"/>
              <a:ea typeface="+mj-ea"/>
            </a:endParaRPr>
          </a:p>
          <a:p>
            <a:pPr>
              <a:lnSpc>
                <a:spcPct val="150000"/>
              </a:lnSpc>
            </a:pPr>
            <a:r>
              <a:rPr kumimoji="1" lang="ja-JP" altLang="en-US" sz="2800" dirty="0">
                <a:solidFill>
                  <a:schemeClr val="tx2">
                    <a:lumMod val="50000"/>
                  </a:schemeClr>
                </a:solidFill>
                <a:latin typeface="+mj-ea"/>
                <a:ea typeface="+mj-ea"/>
              </a:rPr>
              <a:t>３．財務管理計画</a:t>
            </a:r>
            <a:endParaRPr kumimoji="1" lang="en-US" altLang="ja-JP" sz="2800" dirty="0">
              <a:solidFill>
                <a:schemeClr val="tx2">
                  <a:lumMod val="50000"/>
                </a:schemeClr>
              </a:solidFill>
              <a:latin typeface="+mj-ea"/>
              <a:ea typeface="+mj-ea"/>
            </a:endParaRPr>
          </a:p>
          <a:p>
            <a:r>
              <a:rPr lang="ja-JP" altLang="en-US" sz="2800" dirty="0">
                <a:solidFill>
                  <a:schemeClr val="tx2">
                    <a:lumMod val="50000"/>
                  </a:schemeClr>
                </a:solidFill>
                <a:latin typeface="+mj-ea"/>
                <a:ea typeface="+mj-ea"/>
              </a:rPr>
              <a:t>４．銀行口座に関する要件</a:t>
            </a:r>
            <a:endParaRPr lang="en-US" altLang="ja-JP" sz="2800" dirty="0">
              <a:solidFill>
                <a:schemeClr val="tx2">
                  <a:lumMod val="50000"/>
                </a:schemeClr>
              </a:solidFill>
              <a:latin typeface="+mj-ea"/>
              <a:ea typeface="+mj-ea"/>
            </a:endParaRPr>
          </a:p>
          <a:p>
            <a:pPr>
              <a:lnSpc>
                <a:spcPct val="150000"/>
              </a:lnSpc>
            </a:pPr>
            <a:r>
              <a:rPr kumimoji="1" lang="ja-JP" altLang="en-US" sz="2800" dirty="0">
                <a:solidFill>
                  <a:schemeClr val="tx2">
                    <a:lumMod val="50000"/>
                  </a:schemeClr>
                </a:solidFill>
                <a:latin typeface="+mj-ea"/>
                <a:ea typeface="+mj-ea"/>
              </a:rPr>
              <a:t>５．補助金資金の使用に関する報告</a:t>
            </a:r>
            <a:endParaRPr kumimoji="1" lang="en-US" altLang="ja-JP" sz="2800" dirty="0">
              <a:solidFill>
                <a:schemeClr val="tx2">
                  <a:lumMod val="50000"/>
                </a:schemeClr>
              </a:solidFill>
              <a:latin typeface="+mj-ea"/>
              <a:ea typeface="+mj-ea"/>
            </a:endParaRPr>
          </a:p>
          <a:p>
            <a:pPr>
              <a:lnSpc>
                <a:spcPct val="150000"/>
              </a:lnSpc>
            </a:pPr>
            <a:r>
              <a:rPr lang="ja-JP" altLang="en-US" sz="2800" dirty="0">
                <a:solidFill>
                  <a:schemeClr val="tx2">
                    <a:lumMod val="50000"/>
                  </a:schemeClr>
                </a:solidFill>
                <a:latin typeface="+mj-ea"/>
                <a:ea typeface="+mj-ea"/>
              </a:rPr>
              <a:t>６．書類の保管</a:t>
            </a:r>
            <a:endParaRPr lang="en-US" altLang="ja-JP" sz="2800" dirty="0">
              <a:solidFill>
                <a:schemeClr val="tx2">
                  <a:lumMod val="50000"/>
                </a:schemeClr>
              </a:solidFill>
              <a:latin typeface="+mj-ea"/>
              <a:ea typeface="+mj-ea"/>
            </a:endParaRPr>
          </a:p>
          <a:p>
            <a:pPr>
              <a:lnSpc>
                <a:spcPct val="150000"/>
              </a:lnSpc>
            </a:pPr>
            <a:r>
              <a:rPr kumimoji="1" lang="ja-JP" altLang="en-US" sz="2800" dirty="0">
                <a:solidFill>
                  <a:schemeClr val="tx2">
                    <a:lumMod val="50000"/>
                  </a:schemeClr>
                </a:solidFill>
                <a:latin typeface="+mj-ea"/>
                <a:ea typeface="+mj-ea"/>
              </a:rPr>
              <a:t>７．補助金資金の不正使用に関する報告書</a:t>
            </a:r>
          </a:p>
        </p:txBody>
      </p:sp>
      <p:sp>
        <p:nvSpPr>
          <p:cNvPr id="7" name="テキスト ボックス 6"/>
          <p:cNvSpPr txBox="1"/>
          <p:nvPr/>
        </p:nvSpPr>
        <p:spPr>
          <a:xfrm>
            <a:off x="3895" y="158060"/>
            <a:ext cx="8682905" cy="646331"/>
          </a:xfrm>
          <a:prstGeom prst="rect">
            <a:avLst/>
          </a:prstGeom>
          <a:noFill/>
        </p:spPr>
        <p:txBody>
          <a:bodyPr wrap="square" rtlCol="0">
            <a:spAutoFit/>
          </a:bodyPr>
          <a:lstStyle/>
          <a:p>
            <a:r>
              <a:rPr lang="ja-JP" altLang="en-US" sz="3600" b="1" dirty="0">
                <a:solidFill>
                  <a:schemeClr val="bg1"/>
                </a:solidFill>
                <a:latin typeface="+mj-ea"/>
                <a:ea typeface="+mj-ea"/>
              </a:rPr>
              <a:t>クラブの参加資格認定：覚書</a:t>
            </a:r>
            <a:r>
              <a:rPr lang="en-US" altLang="ja-JP" sz="3600" b="1" dirty="0">
                <a:solidFill>
                  <a:schemeClr val="bg1"/>
                </a:solidFill>
                <a:latin typeface="+mj-ea"/>
                <a:ea typeface="+mj-ea"/>
              </a:rPr>
              <a:t>(MOU)</a:t>
            </a:r>
          </a:p>
        </p:txBody>
      </p:sp>
      <p:sp>
        <p:nvSpPr>
          <p:cNvPr id="10" name="テキスト ボックス 9"/>
          <p:cNvSpPr txBox="1"/>
          <p:nvPr/>
        </p:nvSpPr>
        <p:spPr>
          <a:xfrm>
            <a:off x="6084168" y="6453865"/>
            <a:ext cx="3158654" cy="261610"/>
          </a:xfrm>
          <a:prstGeom prst="rect">
            <a:avLst/>
          </a:prstGeom>
          <a:noFill/>
        </p:spPr>
        <p:txBody>
          <a:bodyPr wrap="square" rtlCol="0">
            <a:spAutoFit/>
          </a:bodyPr>
          <a:lstStyle/>
          <a:p>
            <a:r>
              <a:rPr kumimoji="1" lang="ja-JP" altLang="en-US" sz="1100" dirty="0">
                <a:solidFill>
                  <a:srgbClr val="FF0000"/>
                </a:solidFill>
                <a:latin typeface="+mj-ea"/>
                <a:ea typeface="+mj-ea"/>
              </a:rPr>
              <a:t>クラブの覚書</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ＭＯＵ</a:t>
            </a:r>
            <a:r>
              <a:rPr kumimoji="1" lang="en-US" altLang="ja-JP" sz="1100" dirty="0">
                <a:solidFill>
                  <a:srgbClr val="FF0000"/>
                </a:solidFill>
                <a:latin typeface="+mj-ea"/>
                <a:ea typeface="+mj-ea"/>
              </a:rPr>
              <a:t>)2012</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6</a:t>
            </a:r>
            <a:r>
              <a:rPr kumimoji="1" lang="ja-JP" altLang="en-US" sz="1100" dirty="0">
                <a:solidFill>
                  <a:srgbClr val="FF0000"/>
                </a:solidFill>
                <a:latin typeface="+mj-ea"/>
                <a:ea typeface="+mj-ea"/>
              </a:rPr>
              <a:t>月より抜粋</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066898"/>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3125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8296678-7821-497A-A94A-DDC763C0106C}" type="slidenum">
              <a:rPr kumimoji="1" lang="ja-JP" altLang="en-US" smtClean="0"/>
              <a:pPr/>
              <a:t>4</a:t>
            </a:fld>
            <a:endParaRPr kumimoji="1" lang="ja-JP" altLang="en-US"/>
          </a:p>
        </p:txBody>
      </p:sp>
      <p:sp>
        <p:nvSpPr>
          <p:cNvPr id="3" name="正方形/長方形 2"/>
          <p:cNvSpPr/>
          <p:nvPr/>
        </p:nvSpPr>
        <p:spPr>
          <a:xfrm>
            <a:off x="166687" y="2667000"/>
            <a:ext cx="8991600" cy="1323439"/>
          </a:xfrm>
          <a:prstGeom prst="rect">
            <a:avLst/>
          </a:prstGeom>
        </p:spPr>
        <p:txBody>
          <a:bodyPr wrap="square">
            <a:spAutoFit/>
          </a:bodyPr>
          <a:lstStyle/>
          <a:p>
            <a:r>
              <a:rPr lang="ja-JP" altLang="en-US" sz="2000" u="sng" dirty="0">
                <a:latin typeface="+mj-ea"/>
                <a:ea typeface="+mj-ea"/>
              </a:rPr>
              <a:t>　　　　</a:t>
            </a:r>
            <a:r>
              <a:rPr lang="ja-JP" altLang="en-US" sz="2000" dirty="0">
                <a:latin typeface="+mj-ea"/>
                <a:ea typeface="+mj-ea"/>
              </a:rPr>
              <a:t>ロータリー・クラブを代表し、下記署名人は、</a:t>
            </a:r>
            <a:r>
              <a:rPr lang="ja-JP" altLang="en-US" sz="2000" u="sng" dirty="0">
                <a:latin typeface="+mj-ea"/>
                <a:ea typeface="+mj-ea"/>
              </a:rPr>
              <a:t>　</a:t>
            </a:r>
            <a:r>
              <a:rPr lang="en-US" altLang="ja-JP" sz="2000" u="sng" dirty="0" smtClean="0">
                <a:latin typeface="+mj-ea"/>
                <a:ea typeface="+mj-ea"/>
              </a:rPr>
              <a:t>2018-19</a:t>
            </a:r>
            <a:r>
              <a:rPr lang="ja-JP" altLang="en-US" sz="2000" u="sng" dirty="0">
                <a:latin typeface="+mj-ea"/>
                <a:ea typeface="+mj-ea"/>
              </a:rPr>
              <a:t>　</a:t>
            </a:r>
            <a:r>
              <a:rPr lang="ja-JP" altLang="en-US" sz="2000" dirty="0">
                <a:latin typeface="+mj-ea"/>
                <a:ea typeface="+mj-ea"/>
              </a:rPr>
              <a:t>ロータリー年度、この覚書（</a:t>
            </a:r>
            <a:r>
              <a:rPr lang="en-US" altLang="ja-JP" sz="2000" dirty="0">
                <a:latin typeface="+mj-ea"/>
                <a:ea typeface="+mj-ea"/>
              </a:rPr>
              <a:t>MOU</a:t>
            </a:r>
            <a:r>
              <a:rPr lang="ja-JP" altLang="en-US" sz="2000" dirty="0">
                <a:latin typeface="+mj-ea"/>
                <a:ea typeface="+mj-ea"/>
              </a:rPr>
              <a:t>）に記載されたすべての条件と要件に従い、これらの要件に関してクラブの方針や手続に変更や修正があった場合には、国際ロータリー第</a:t>
            </a:r>
            <a:r>
              <a:rPr lang="ja-JP" altLang="en-US" sz="2000" u="sng" dirty="0">
                <a:latin typeface="+mj-ea"/>
                <a:ea typeface="+mj-ea"/>
              </a:rPr>
              <a:t>　</a:t>
            </a:r>
            <a:r>
              <a:rPr lang="en-US" altLang="ja-JP" sz="2000" u="sng" dirty="0">
                <a:latin typeface="+mj-ea"/>
                <a:ea typeface="+mj-ea"/>
              </a:rPr>
              <a:t>2660</a:t>
            </a:r>
            <a:r>
              <a:rPr lang="ja-JP" altLang="en-US" sz="2000" u="sng" dirty="0">
                <a:latin typeface="+mj-ea"/>
                <a:ea typeface="+mj-ea"/>
              </a:rPr>
              <a:t>　</a:t>
            </a:r>
            <a:r>
              <a:rPr lang="ja-JP" altLang="en-US" sz="2000" dirty="0">
                <a:latin typeface="+mj-ea"/>
                <a:ea typeface="+mj-ea"/>
              </a:rPr>
              <a:t>地区に通知することに同意する。</a:t>
            </a:r>
          </a:p>
        </p:txBody>
      </p:sp>
      <p:sp>
        <p:nvSpPr>
          <p:cNvPr id="7" name="テキスト ボックス 6"/>
          <p:cNvSpPr txBox="1"/>
          <p:nvPr/>
        </p:nvSpPr>
        <p:spPr>
          <a:xfrm>
            <a:off x="208986" y="1143000"/>
            <a:ext cx="8630214" cy="1323439"/>
          </a:xfrm>
          <a:prstGeom prst="rect">
            <a:avLst/>
          </a:prstGeom>
          <a:noFill/>
        </p:spPr>
        <p:txBody>
          <a:bodyPr wrap="square" rtlCol="0">
            <a:spAutoFit/>
          </a:bodyPr>
          <a:lstStyle/>
          <a:p>
            <a:r>
              <a:rPr lang="ja-JP" altLang="en-US" sz="2000" dirty="0">
                <a:latin typeface="+mj-ea"/>
                <a:ea typeface="+mj-ea"/>
              </a:rPr>
              <a:t>この</a:t>
            </a:r>
            <a:r>
              <a:rPr lang="ja-JP" altLang="en-US" sz="2000" dirty="0">
                <a:solidFill>
                  <a:srgbClr val="FF0000"/>
                </a:solidFill>
                <a:latin typeface="+mj-ea"/>
                <a:ea typeface="+mj-ea"/>
              </a:rPr>
              <a:t>覚書（</a:t>
            </a:r>
            <a:r>
              <a:rPr lang="en-US" altLang="ja-JP" sz="2000" dirty="0">
                <a:solidFill>
                  <a:srgbClr val="FF0000"/>
                </a:solidFill>
                <a:latin typeface="+mj-ea"/>
                <a:ea typeface="+mj-ea"/>
              </a:rPr>
              <a:t>MOU)</a:t>
            </a:r>
            <a:r>
              <a:rPr lang="ja-JP" altLang="en-US" sz="2000" dirty="0">
                <a:solidFill>
                  <a:srgbClr val="FF0000"/>
                </a:solidFill>
                <a:latin typeface="+mj-ea"/>
                <a:ea typeface="+mj-ea"/>
              </a:rPr>
              <a:t>は、クラブと地区の間に交わされる同意書であり、補助金活動の適切な管理と財団補助金の適切な管理を行うための措置をクラブが取ることを認めるものである。</a:t>
            </a:r>
            <a:r>
              <a:rPr lang="ja-JP" altLang="en-US" sz="2000" dirty="0">
                <a:latin typeface="+mj-ea"/>
                <a:ea typeface="+mj-ea"/>
              </a:rPr>
              <a:t>この文書を承認することにより、クラブは、この覚書（</a:t>
            </a:r>
            <a:r>
              <a:rPr lang="en-US" altLang="ja-JP" sz="2000" dirty="0">
                <a:latin typeface="+mj-ea"/>
                <a:ea typeface="+mj-ea"/>
              </a:rPr>
              <a:t>MOU)</a:t>
            </a:r>
            <a:r>
              <a:rPr lang="ja-JP" altLang="en-US" sz="2000" dirty="0">
                <a:latin typeface="+mj-ea"/>
                <a:ea typeface="+mj-ea"/>
              </a:rPr>
              <a:t>に記載されたすべての条件と要件に従うことに同意する。</a:t>
            </a:r>
            <a:endParaRPr lang="en-US" altLang="ja-JP" sz="2000" dirty="0">
              <a:latin typeface="+mj-ea"/>
              <a:ea typeface="+mj-ea"/>
            </a:endParaRPr>
          </a:p>
        </p:txBody>
      </p:sp>
      <p:sp>
        <p:nvSpPr>
          <p:cNvPr id="8" name="テキスト ボックス 7"/>
          <p:cNvSpPr txBox="1"/>
          <p:nvPr/>
        </p:nvSpPr>
        <p:spPr>
          <a:xfrm>
            <a:off x="6156176" y="6465607"/>
            <a:ext cx="3158654" cy="261610"/>
          </a:xfrm>
          <a:prstGeom prst="rect">
            <a:avLst/>
          </a:prstGeom>
          <a:noFill/>
        </p:spPr>
        <p:txBody>
          <a:bodyPr wrap="square" rtlCol="0">
            <a:spAutoFit/>
          </a:bodyPr>
          <a:lstStyle/>
          <a:p>
            <a:r>
              <a:rPr kumimoji="1" lang="ja-JP" altLang="en-US" sz="1100" dirty="0">
                <a:solidFill>
                  <a:srgbClr val="FF0000"/>
                </a:solidFill>
                <a:latin typeface="+mj-ea"/>
                <a:ea typeface="+mj-ea"/>
              </a:rPr>
              <a:t>クラブの覚書</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ＭＯＵ</a:t>
            </a:r>
            <a:r>
              <a:rPr kumimoji="1" lang="en-US" altLang="ja-JP" sz="1100" dirty="0">
                <a:solidFill>
                  <a:srgbClr val="FF0000"/>
                </a:solidFill>
                <a:latin typeface="+mj-ea"/>
                <a:ea typeface="+mj-ea"/>
              </a:rPr>
              <a:t>)2012</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6</a:t>
            </a:r>
            <a:r>
              <a:rPr kumimoji="1" lang="ja-JP" altLang="en-US" sz="1100" dirty="0">
                <a:solidFill>
                  <a:srgbClr val="FF0000"/>
                </a:solidFill>
                <a:latin typeface="+mj-ea"/>
                <a:ea typeface="+mj-ea"/>
              </a:rPr>
              <a:t>月より抜粋</a:t>
            </a:r>
          </a:p>
        </p:txBody>
      </p:sp>
      <p:sp>
        <p:nvSpPr>
          <p:cNvPr id="10" name="テキスト ボックス 9"/>
          <p:cNvSpPr txBox="1"/>
          <p:nvPr/>
        </p:nvSpPr>
        <p:spPr>
          <a:xfrm>
            <a:off x="364976" y="90953"/>
            <a:ext cx="5791200" cy="646331"/>
          </a:xfrm>
          <a:prstGeom prst="rect">
            <a:avLst/>
          </a:prstGeom>
          <a:noFill/>
        </p:spPr>
        <p:txBody>
          <a:bodyPr wrap="square" rtlCol="0">
            <a:spAutoFit/>
          </a:bodyPr>
          <a:lstStyle/>
          <a:p>
            <a:r>
              <a:rPr kumimoji="1" lang="ja-JP" altLang="en-US" sz="3600" b="1" dirty="0">
                <a:solidFill>
                  <a:schemeClr val="bg1"/>
                </a:solidFill>
                <a:latin typeface="+mj-ea"/>
                <a:ea typeface="+mj-ea"/>
              </a:rPr>
              <a:t>覚書の承認と同意</a:t>
            </a:r>
          </a:p>
        </p:txBody>
      </p:sp>
      <p:sp>
        <p:nvSpPr>
          <p:cNvPr id="1027" name="AutoShape 3"/>
          <p:cNvSpPr>
            <a:spLocks noChangeAspect="1" noChangeArrowheads="1" noTextEdit="1"/>
          </p:cNvSpPr>
          <p:nvPr/>
        </p:nvSpPr>
        <p:spPr bwMode="auto">
          <a:xfrm>
            <a:off x="0" y="4508501"/>
            <a:ext cx="8929688" cy="1511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pic>
        <p:nvPicPr>
          <p:cNvPr id="12" name="Picture 5"/>
          <p:cNvPicPr>
            <a:picLocks noChangeAspect="1" noChangeArrowheads="1"/>
          </p:cNvPicPr>
          <p:nvPr/>
        </p:nvPicPr>
        <p:blipFill>
          <a:blip r:embed="rId3" cstate="print"/>
          <a:srcRect/>
          <a:stretch>
            <a:fillRect/>
          </a:stretch>
        </p:blipFill>
        <p:spPr bwMode="auto">
          <a:xfrm>
            <a:off x="228600" y="4038600"/>
            <a:ext cx="8604697" cy="2133600"/>
          </a:xfrm>
          <a:prstGeom prst="roundRect">
            <a:avLst>
              <a:gd name="adj" fmla="val 8594"/>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pic>
      <p:sp>
        <p:nvSpPr>
          <p:cNvPr id="13" name="正方形/長方形 12"/>
          <p:cNvSpPr/>
          <p:nvPr/>
        </p:nvSpPr>
        <p:spPr>
          <a:xfrm>
            <a:off x="2300456" y="4495438"/>
            <a:ext cx="990600" cy="228600"/>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600" dirty="0" smtClean="0">
                <a:solidFill>
                  <a:schemeClr val="tx1"/>
                </a:solidFill>
              </a:rPr>
              <a:t>2018-19</a:t>
            </a:r>
            <a:endParaRPr kumimoji="1" lang="ja-JP" altLang="en-US" sz="1600" dirty="0">
              <a:solidFill>
                <a:schemeClr val="tx1"/>
              </a:solidFill>
            </a:endParaRPr>
          </a:p>
        </p:txBody>
      </p:sp>
      <p:sp>
        <p:nvSpPr>
          <p:cNvPr id="14" name="正方形/長方形 13"/>
          <p:cNvSpPr/>
          <p:nvPr/>
        </p:nvSpPr>
        <p:spPr>
          <a:xfrm>
            <a:off x="6477000" y="4495438"/>
            <a:ext cx="914400" cy="228600"/>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smtClean="0">
                <a:solidFill>
                  <a:schemeClr val="tx1"/>
                </a:solidFill>
              </a:rPr>
              <a:t>2019-20</a:t>
            </a:r>
            <a:endParaRPr lang="ja-JP" altLang="en-US" sz="1600" dirty="0">
              <a:solidFill>
                <a:schemeClr val="tx1"/>
              </a:solidFill>
            </a:endParaRPr>
          </a:p>
        </p:txBody>
      </p:sp>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 y="6093804"/>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4844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762158" y="6461706"/>
            <a:ext cx="355202" cy="365125"/>
          </a:xfrm>
        </p:spPr>
        <p:txBody>
          <a:bodyPr/>
          <a:lstStyle/>
          <a:p>
            <a:fld id="{48296678-7821-497A-A94A-DDC763C0106C}" type="slidenum">
              <a:rPr lang="ja-JP" altLang="en-US" smtClean="0"/>
              <a:pPr/>
              <a:t>5</a:t>
            </a:fld>
            <a:endParaRPr lang="ja-JP" altLang="en-US" dirty="0"/>
          </a:p>
        </p:txBody>
      </p:sp>
      <p:sp>
        <p:nvSpPr>
          <p:cNvPr id="3" name="テキスト ボックス 2"/>
          <p:cNvSpPr txBox="1"/>
          <p:nvPr/>
        </p:nvSpPr>
        <p:spPr>
          <a:xfrm>
            <a:off x="5359250" y="6525672"/>
            <a:ext cx="3456859"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8" name="タイトル 6"/>
          <p:cNvSpPr txBox="1">
            <a:spLocks/>
          </p:cNvSpPr>
          <p:nvPr/>
        </p:nvSpPr>
        <p:spPr>
          <a:xfrm>
            <a:off x="833724" y="1157908"/>
            <a:ext cx="8638380" cy="411730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endParaRPr lang="ja-JP" altLang="en-US" sz="1800" dirty="0">
              <a:solidFill>
                <a:schemeClr val="tx2"/>
              </a:solidFill>
            </a:endParaRPr>
          </a:p>
        </p:txBody>
      </p:sp>
      <p:sp>
        <p:nvSpPr>
          <p:cNvPr id="15" name="正方形/長方形 14"/>
          <p:cNvSpPr/>
          <p:nvPr/>
        </p:nvSpPr>
        <p:spPr>
          <a:xfrm>
            <a:off x="240669" y="1730923"/>
            <a:ext cx="8800270" cy="4329070"/>
          </a:xfrm>
          <a:prstGeom prst="rect">
            <a:avLst/>
          </a:prstGeom>
          <a:noFill/>
          <a:ln>
            <a:solidFill>
              <a:srgbClr val="002060"/>
            </a:solidFill>
          </a:ln>
        </p:spPr>
        <p:txBody>
          <a:bodyPr wrap="square">
            <a:spAutoFit/>
          </a:bodyPr>
          <a:lstStyle/>
          <a:p>
            <a:pPr>
              <a:lnSpc>
                <a:spcPct val="150000"/>
              </a:lnSpc>
            </a:pPr>
            <a:r>
              <a:rPr lang="ja-JP" altLang="en-US" sz="2000" dirty="0">
                <a:solidFill>
                  <a:srgbClr val="00246C"/>
                </a:solidFill>
                <a:latin typeface="+mj-ea"/>
                <a:ea typeface="+mj-ea"/>
              </a:rPr>
              <a:t>１．資格認定プロセス</a:t>
            </a:r>
            <a:endParaRPr lang="en-US" altLang="ja-JP" sz="2000" dirty="0">
              <a:solidFill>
                <a:srgbClr val="00246C"/>
              </a:solidFill>
              <a:latin typeface="+mj-ea"/>
              <a:ea typeface="+mj-ea"/>
            </a:endParaRPr>
          </a:p>
          <a:p>
            <a:pPr>
              <a:lnSpc>
                <a:spcPct val="150000"/>
              </a:lnSpc>
            </a:pPr>
            <a:r>
              <a:rPr lang="ja-JP" altLang="en-US" sz="2000" dirty="0">
                <a:latin typeface="+mj-ea"/>
                <a:ea typeface="+mj-ea"/>
              </a:rPr>
              <a:t>①毎年最低</a:t>
            </a:r>
            <a:r>
              <a:rPr lang="en-US" altLang="ja-JP" sz="2000" dirty="0">
                <a:latin typeface="+mj-ea"/>
                <a:ea typeface="+mj-ea"/>
              </a:rPr>
              <a:t>1</a:t>
            </a:r>
            <a:r>
              <a:rPr lang="ja-JP" altLang="en-US" sz="2000" dirty="0">
                <a:latin typeface="+mj-ea"/>
                <a:ea typeface="+mj-ea"/>
              </a:rPr>
              <a:t>名のクラブ会員が地区主催の補助金管理セミナーに出席する</a:t>
            </a:r>
          </a:p>
          <a:p>
            <a:pPr>
              <a:lnSpc>
                <a:spcPct val="150000"/>
              </a:lnSpc>
            </a:pPr>
            <a:r>
              <a:rPr lang="ja-JP" altLang="en-US" sz="2000" dirty="0">
                <a:latin typeface="+mj-ea"/>
                <a:ea typeface="+mj-ea"/>
              </a:rPr>
              <a:t>② ロータリー財団から提供される覚書（</a:t>
            </a:r>
            <a:r>
              <a:rPr lang="en-US" altLang="ja-JP" sz="2000" dirty="0">
                <a:latin typeface="+mj-ea"/>
                <a:ea typeface="+mj-ea"/>
              </a:rPr>
              <a:t>MOU</a:t>
            </a:r>
            <a:r>
              <a:rPr lang="ja-JP" altLang="en-US" sz="2000" dirty="0">
                <a:latin typeface="+mj-ea"/>
                <a:ea typeface="+mj-ea"/>
              </a:rPr>
              <a:t>）に記載された財務と資金管理要件</a:t>
            </a:r>
            <a:endParaRPr lang="en-US" altLang="ja-JP" sz="2000" dirty="0">
              <a:latin typeface="+mj-ea"/>
              <a:ea typeface="+mj-ea"/>
            </a:endParaRPr>
          </a:p>
          <a:p>
            <a:pPr>
              <a:lnSpc>
                <a:spcPct val="150000"/>
              </a:lnSpc>
            </a:pPr>
            <a:r>
              <a:rPr lang="ja-JP" altLang="en-US" sz="2000" dirty="0">
                <a:latin typeface="+mj-ea"/>
                <a:ea typeface="+mj-ea"/>
              </a:rPr>
              <a:t>　　を遂行する　（覚書に署名をし、提出する）</a:t>
            </a:r>
          </a:p>
          <a:p>
            <a:endParaRPr lang="en-US" altLang="ja-JP" sz="2000" dirty="0">
              <a:latin typeface="+mj-ea"/>
              <a:ea typeface="+mj-ea"/>
            </a:endParaRPr>
          </a:p>
          <a:p>
            <a:r>
              <a:rPr lang="ja-JP" altLang="en-US" sz="2000" dirty="0">
                <a:solidFill>
                  <a:srgbClr val="00246C"/>
                </a:solidFill>
                <a:latin typeface="+mj-ea"/>
                <a:ea typeface="+mj-ea"/>
              </a:rPr>
              <a:t>２．補助金管理セミナー</a:t>
            </a:r>
          </a:p>
          <a:p>
            <a:pPr>
              <a:lnSpc>
                <a:spcPct val="150000"/>
              </a:lnSpc>
            </a:pPr>
            <a:r>
              <a:rPr lang="ja-JP" altLang="en-US" sz="2000" dirty="0">
                <a:latin typeface="+mj-ea"/>
                <a:ea typeface="+mj-ea"/>
              </a:rPr>
              <a:t>　　（目　的）　補助金を効果的に管理し、資金を適切に監督する上で必要な知識</a:t>
            </a:r>
            <a:endParaRPr lang="en-US" altLang="ja-JP" sz="2000" dirty="0">
              <a:latin typeface="+mj-ea"/>
              <a:ea typeface="+mj-ea"/>
            </a:endParaRPr>
          </a:p>
          <a:p>
            <a:pPr>
              <a:lnSpc>
                <a:spcPct val="150000"/>
              </a:lnSpc>
            </a:pPr>
            <a:r>
              <a:rPr lang="ja-JP" altLang="en-US" sz="2000" dirty="0">
                <a:latin typeface="+mj-ea"/>
                <a:ea typeface="+mj-ea"/>
              </a:rPr>
              <a:t>　　　　　　　　　や情報を提供する為の研修です。</a:t>
            </a:r>
          </a:p>
          <a:p>
            <a:pPr>
              <a:lnSpc>
                <a:spcPct val="150000"/>
              </a:lnSpc>
            </a:pPr>
            <a:r>
              <a:rPr lang="ja-JP" altLang="en-US" sz="2000" dirty="0">
                <a:latin typeface="+mj-ea"/>
                <a:ea typeface="+mj-ea"/>
              </a:rPr>
              <a:t>　　（出席者） クラブ会長エレクト、会長ノミニー、次期ロータリー財団委員長を</a:t>
            </a:r>
            <a:endParaRPr lang="en-US" altLang="ja-JP" sz="2000" dirty="0">
              <a:latin typeface="+mj-ea"/>
              <a:ea typeface="+mj-ea"/>
            </a:endParaRPr>
          </a:p>
          <a:p>
            <a:pPr>
              <a:lnSpc>
                <a:spcPct val="150000"/>
              </a:lnSpc>
            </a:pPr>
            <a:r>
              <a:rPr lang="en-US" altLang="ja-JP" sz="2000" dirty="0">
                <a:latin typeface="+mj-ea"/>
                <a:ea typeface="+mj-ea"/>
              </a:rPr>
              <a:t>                    </a:t>
            </a:r>
            <a:r>
              <a:rPr lang="ja-JP" altLang="en-US" sz="2000" dirty="0">
                <a:latin typeface="+mj-ea"/>
                <a:ea typeface="+mj-ea"/>
              </a:rPr>
              <a:t>義務出席者としています。</a:t>
            </a:r>
            <a:endParaRPr lang="en-US" altLang="ja-JP" sz="2000" dirty="0">
              <a:latin typeface="+mj-ea"/>
              <a:ea typeface="+mj-ea"/>
            </a:endParaRPr>
          </a:p>
        </p:txBody>
      </p:sp>
      <p:sp>
        <p:nvSpPr>
          <p:cNvPr id="6" name="テキスト ボックス 5"/>
          <p:cNvSpPr txBox="1"/>
          <p:nvPr/>
        </p:nvSpPr>
        <p:spPr>
          <a:xfrm>
            <a:off x="228600" y="167831"/>
            <a:ext cx="3713798" cy="646331"/>
          </a:xfrm>
          <a:prstGeom prst="rect">
            <a:avLst/>
          </a:prstGeom>
          <a:noFill/>
        </p:spPr>
        <p:txBody>
          <a:bodyPr wrap="square" rtlCol="0">
            <a:spAutoFit/>
          </a:bodyPr>
          <a:lstStyle/>
          <a:p>
            <a:pPr lvl="0"/>
            <a:r>
              <a:rPr lang="ja-JP" altLang="en-US" sz="3600" b="1" dirty="0">
                <a:solidFill>
                  <a:schemeClr val="bg1"/>
                </a:solidFill>
                <a:latin typeface="+mj-ea"/>
                <a:ea typeface="+mj-ea"/>
              </a:rPr>
              <a:t>クラブの資格認定</a:t>
            </a:r>
          </a:p>
        </p:txBody>
      </p:sp>
      <p:sp>
        <p:nvSpPr>
          <p:cNvPr id="7" name="テキスト ボックス 6"/>
          <p:cNvSpPr txBox="1"/>
          <p:nvPr/>
        </p:nvSpPr>
        <p:spPr>
          <a:xfrm>
            <a:off x="380159" y="990503"/>
            <a:ext cx="8381999" cy="707886"/>
          </a:xfrm>
          <a:prstGeom prst="rect">
            <a:avLst/>
          </a:prstGeom>
          <a:noFill/>
        </p:spPr>
        <p:txBody>
          <a:bodyPr wrap="square" rtlCol="0">
            <a:spAutoFit/>
          </a:bodyPr>
          <a:lstStyle/>
          <a:p>
            <a:pPr lvl="0"/>
            <a:r>
              <a:rPr lang="ja-JP" altLang="en-US" sz="2000" dirty="0">
                <a:solidFill>
                  <a:srgbClr val="000000"/>
                </a:solidFill>
                <a:latin typeface="+mj-ea"/>
                <a:ea typeface="+mj-ea"/>
              </a:rPr>
              <a:t>当地区では、</a:t>
            </a:r>
            <a:r>
              <a:rPr lang="ja-JP" altLang="en-US" sz="2000" b="1" dirty="0">
                <a:solidFill>
                  <a:srgbClr val="FF0000"/>
                </a:solidFill>
                <a:latin typeface="+mj-ea"/>
                <a:ea typeface="+mj-ea"/>
              </a:rPr>
              <a:t>財団補助金の申請有無を問わず全クラブに資格認定を受けるよう強く推奨しています。　</a:t>
            </a:r>
            <a:r>
              <a:rPr lang="ja-JP" altLang="en-US" sz="2000" dirty="0">
                <a:solidFill>
                  <a:srgbClr val="000000"/>
                </a:solidFill>
                <a:latin typeface="+mj-ea"/>
                <a:ea typeface="+mj-ea"/>
              </a:rPr>
              <a:t>クラブの資格認定は取得から</a:t>
            </a:r>
            <a:r>
              <a:rPr lang="ja-JP" altLang="en-US" sz="2000" b="1" dirty="0">
                <a:solidFill>
                  <a:srgbClr val="000000"/>
                </a:solidFill>
                <a:latin typeface="+mj-ea"/>
                <a:ea typeface="+mj-ea"/>
              </a:rPr>
              <a:t>１年間</a:t>
            </a:r>
            <a:r>
              <a:rPr lang="ja-JP" altLang="en-US" sz="2000" dirty="0">
                <a:solidFill>
                  <a:srgbClr val="000000"/>
                </a:solidFill>
                <a:latin typeface="+mj-ea"/>
                <a:ea typeface="+mj-ea"/>
              </a:rPr>
              <a:t>有効です。</a:t>
            </a:r>
            <a:endParaRPr lang="en-US" altLang="ja-JP" sz="2000" dirty="0">
              <a:solidFill>
                <a:srgbClr val="000000"/>
              </a:solidFill>
              <a:latin typeface="+mj-ea"/>
              <a:ea typeface="+mj-ea"/>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48476"/>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7432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72944" y="1447800"/>
            <a:ext cx="8534400" cy="4267200"/>
          </a:xfrm>
          <a:ln>
            <a:solidFill>
              <a:srgbClr val="002060"/>
            </a:solidFill>
          </a:ln>
        </p:spPr>
        <p:txBody>
          <a:bodyPr>
            <a:noAutofit/>
          </a:bodyPr>
          <a:lstStyle/>
          <a:p>
            <a:pPr marL="0" indent="0">
              <a:buNone/>
            </a:pPr>
            <a:r>
              <a:rPr lang="ja-JP" altLang="en-US" sz="2300" dirty="0">
                <a:solidFill>
                  <a:schemeClr val="tx1"/>
                </a:solidFill>
                <a:latin typeface="+mj-ea"/>
                <a:ea typeface="+mj-ea"/>
              </a:rPr>
              <a:t>２．</a:t>
            </a:r>
            <a:r>
              <a:rPr lang="ja-JP" altLang="ja-JP" sz="2300" dirty="0">
                <a:solidFill>
                  <a:schemeClr val="tx1"/>
                </a:solidFill>
                <a:latin typeface="+mj-ea"/>
                <a:ea typeface="+mj-ea"/>
              </a:rPr>
              <a:t>クラブ役員の責務</a:t>
            </a:r>
            <a:endParaRPr lang="en-US" altLang="ja-JP" sz="2300" u="sng" dirty="0">
              <a:solidFill>
                <a:schemeClr val="tx1"/>
              </a:solidFill>
              <a:latin typeface="+mj-ea"/>
              <a:ea typeface="+mj-ea"/>
            </a:endParaRPr>
          </a:p>
          <a:p>
            <a:pPr marL="0" indent="0">
              <a:buNone/>
            </a:pPr>
            <a:r>
              <a:rPr lang="ja-JP" altLang="en-US" sz="2300" dirty="0">
                <a:solidFill>
                  <a:schemeClr val="tx1"/>
                </a:solidFill>
                <a:latin typeface="+mj-ea"/>
                <a:ea typeface="+mj-ea"/>
              </a:rPr>
              <a:t>３．</a:t>
            </a:r>
            <a:r>
              <a:rPr lang="ja-JP" altLang="ja-JP" sz="2300" dirty="0">
                <a:solidFill>
                  <a:schemeClr val="tx1"/>
                </a:solidFill>
                <a:latin typeface="+mj-ea"/>
                <a:ea typeface="+mj-ea"/>
              </a:rPr>
              <a:t>財務管理計画</a:t>
            </a:r>
            <a:endParaRPr lang="en-US" altLang="ja-JP" sz="2300" dirty="0">
              <a:solidFill>
                <a:schemeClr val="tx1"/>
              </a:solidFill>
              <a:latin typeface="+mj-ea"/>
              <a:ea typeface="+mj-ea"/>
            </a:endParaRPr>
          </a:p>
          <a:p>
            <a:pPr marL="0" indent="0">
              <a:buNone/>
            </a:pPr>
            <a:r>
              <a:rPr lang="ja-JP" altLang="en-US" sz="2300" dirty="0">
                <a:solidFill>
                  <a:schemeClr val="tx1"/>
                </a:solidFill>
                <a:latin typeface="+mj-ea"/>
                <a:ea typeface="+mj-ea"/>
              </a:rPr>
              <a:t>４．銀行口座に関する要件</a:t>
            </a:r>
            <a:endParaRPr lang="en-US" altLang="ja-JP" sz="2300" dirty="0">
              <a:solidFill>
                <a:schemeClr val="tx1"/>
              </a:solidFill>
              <a:latin typeface="+mj-ea"/>
              <a:ea typeface="+mj-ea"/>
            </a:endParaRPr>
          </a:p>
          <a:p>
            <a:pPr marL="0" indent="0">
              <a:buNone/>
            </a:pPr>
            <a:r>
              <a:rPr lang="ja-JP" altLang="en-US" sz="2300" dirty="0">
                <a:solidFill>
                  <a:schemeClr val="tx2">
                    <a:lumMod val="50000"/>
                  </a:schemeClr>
                </a:solidFill>
                <a:latin typeface="+mj-ea"/>
                <a:ea typeface="+mj-ea"/>
              </a:rPr>
              <a:t>　　・専用口座の開設</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・２名以上の会員による入出金管理</a:t>
            </a:r>
            <a:endParaRPr lang="en-US" altLang="ja-JP" sz="800" dirty="0">
              <a:solidFill>
                <a:schemeClr val="tx2">
                  <a:lumMod val="50000"/>
                </a:schemeClr>
              </a:solidFill>
              <a:latin typeface="+mj-ea"/>
              <a:ea typeface="+mj-ea"/>
            </a:endParaRPr>
          </a:p>
          <a:p>
            <a:pPr marL="0" indent="0">
              <a:buNone/>
            </a:pPr>
            <a:endParaRPr lang="en-US" altLang="ja-JP" sz="2300" dirty="0">
              <a:solidFill>
                <a:schemeClr val="tx1"/>
              </a:solidFill>
              <a:latin typeface="+mj-ea"/>
              <a:ea typeface="+mj-ea"/>
            </a:endParaRPr>
          </a:p>
          <a:p>
            <a:pPr marL="0" indent="0">
              <a:buNone/>
            </a:pPr>
            <a:r>
              <a:rPr lang="ja-JP" altLang="en-US" sz="2300" dirty="0">
                <a:solidFill>
                  <a:schemeClr val="tx1"/>
                </a:solidFill>
                <a:latin typeface="+mj-ea"/>
                <a:ea typeface="+mj-ea"/>
              </a:rPr>
              <a:t>５．補助金資金の使用に関する報告書</a:t>
            </a:r>
            <a:r>
              <a:rPr lang="ja-JP" altLang="en-US" sz="2300" dirty="0">
                <a:solidFill>
                  <a:schemeClr val="tx2">
                    <a:lumMod val="50000"/>
                  </a:schemeClr>
                </a:solidFill>
                <a:latin typeface="+mj-ea"/>
                <a:ea typeface="+mj-ea"/>
              </a:rPr>
              <a:t>　　　</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・報告書の提出期限厳守</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・活動や物品購入の事前変更届け（地区財団委員会に）必須</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・補助金を含む事業予算と領収書の金額一致、未使用分の返還</a:t>
            </a:r>
            <a:endParaRPr lang="ja-JP" altLang="ja-JP" sz="2300" dirty="0">
              <a:solidFill>
                <a:schemeClr val="tx2">
                  <a:lumMod val="50000"/>
                </a:schemeClr>
              </a:solidFill>
              <a:latin typeface="+mj-ea"/>
              <a:ea typeface="+mj-ea"/>
            </a:endParaRPr>
          </a:p>
        </p:txBody>
      </p:sp>
      <p:sp>
        <p:nvSpPr>
          <p:cNvPr id="3" name="スライド番号プレースホルダー 2"/>
          <p:cNvSpPr>
            <a:spLocks noGrp="1"/>
          </p:cNvSpPr>
          <p:nvPr>
            <p:ph type="sldNum" sz="quarter" idx="12"/>
          </p:nvPr>
        </p:nvSpPr>
        <p:spPr>
          <a:xfrm>
            <a:off x="8724900" y="6438478"/>
            <a:ext cx="364888" cy="365125"/>
          </a:xfrm>
        </p:spPr>
        <p:txBody>
          <a:bodyPr/>
          <a:lstStyle/>
          <a:p>
            <a:fld id="{48296678-7821-497A-A94A-DDC763C0106C}" type="slidenum">
              <a:rPr kumimoji="1" lang="ja-JP" altLang="en-US" smtClean="0"/>
              <a:pPr/>
              <a:t>6</a:t>
            </a:fld>
            <a:endParaRPr kumimoji="1" lang="ja-JP" altLang="en-US" dirty="0"/>
          </a:p>
        </p:txBody>
      </p:sp>
      <p:sp>
        <p:nvSpPr>
          <p:cNvPr id="4" name="タイトル 3"/>
          <p:cNvSpPr>
            <a:spLocks noGrp="1"/>
          </p:cNvSpPr>
          <p:nvPr>
            <p:ph type="title"/>
          </p:nvPr>
        </p:nvSpPr>
        <p:spPr>
          <a:xfrm>
            <a:off x="228600" y="209551"/>
            <a:ext cx="3811910" cy="685800"/>
          </a:xfrm>
        </p:spPr>
        <p:txBody>
          <a:bodyPr>
            <a:normAutofit fontScale="90000"/>
          </a:bodyPr>
          <a:lstStyle/>
          <a:p>
            <a:r>
              <a:rPr lang="ja-JP" altLang="ja-JP" sz="4000" dirty="0">
                <a:latin typeface="+mj-ea"/>
              </a:rPr>
              <a:t>覚書</a:t>
            </a:r>
            <a:r>
              <a:rPr lang="ja-JP" altLang="en-US" sz="4000" dirty="0">
                <a:latin typeface="+mj-ea"/>
              </a:rPr>
              <a:t>の</a:t>
            </a:r>
            <a:r>
              <a:rPr lang="ja-JP" altLang="ja-JP" sz="4000" dirty="0">
                <a:latin typeface="+mj-ea"/>
              </a:rPr>
              <a:t>留意</a:t>
            </a:r>
            <a:r>
              <a:rPr lang="ja-JP" altLang="en-US" sz="4000" dirty="0">
                <a:latin typeface="+mj-ea"/>
              </a:rPr>
              <a:t>点</a:t>
            </a:r>
            <a:endParaRPr kumimoji="1" lang="ja-JP" altLang="en-US" dirty="0">
              <a:latin typeface="+mj-ea"/>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548" y="6096000"/>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716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8707104" y="6492875"/>
            <a:ext cx="436896" cy="365125"/>
          </a:xfrm>
        </p:spPr>
        <p:txBody>
          <a:bodyPr/>
          <a:lstStyle/>
          <a:p>
            <a:fld id="{48296678-7821-497A-A94A-DDC763C0106C}" type="slidenum">
              <a:rPr kumimoji="1" lang="ja-JP" altLang="en-US" smtClean="0"/>
              <a:pPr/>
              <a:t>7</a:t>
            </a:fld>
            <a:endParaRPr kumimoji="1" lang="ja-JP" altLang="en-US"/>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52400" y="1143000"/>
            <a:ext cx="8839200" cy="4401205"/>
          </a:xfrm>
          <a:prstGeom prst="rect">
            <a:avLst/>
          </a:prstGeom>
        </p:spPr>
        <p:txBody>
          <a:bodyPr wrap="square">
            <a:spAutoFit/>
          </a:bodyPr>
          <a:lstStyle/>
          <a:p>
            <a:r>
              <a:rPr lang="en-US" altLang="ja-JP" sz="2800" dirty="0">
                <a:solidFill>
                  <a:schemeClr val="tx2">
                    <a:lumMod val="50000"/>
                  </a:schemeClr>
                </a:solidFill>
                <a:latin typeface="+mj-ea"/>
                <a:ea typeface="+mj-ea"/>
              </a:rPr>
              <a:t>【</a:t>
            </a:r>
            <a:r>
              <a:rPr lang="ja-JP" altLang="en-US" sz="2800" dirty="0">
                <a:solidFill>
                  <a:schemeClr val="tx2">
                    <a:lumMod val="50000"/>
                  </a:schemeClr>
                </a:solidFill>
                <a:latin typeface="+mj-ea"/>
                <a:ea typeface="+mj-ea"/>
              </a:rPr>
              <a:t>報告要件</a:t>
            </a:r>
            <a:r>
              <a:rPr lang="en-US" altLang="ja-JP" sz="2800" dirty="0">
                <a:solidFill>
                  <a:schemeClr val="tx2">
                    <a:lumMod val="50000"/>
                  </a:schemeClr>
                </a:solidFill>
                <a:latin typeface="+mj-ea"/>
                <a:ea typeface="+mj-ea"/>
              </a:rPr>
              <a:t>】</a:t>
            </a:r>
          </a:p>
          <a:p>
            <a:r>
              <a:rPr lang="ja-JP" altLang="en-US" sz="2800" dirty="0">
                <a:solidFill>
                  <a:schemeClr val="tx2">
                    <a:lumMod val="50000"/>
                  </a:schemeClr>
                </a:solidFill>
                <a:latin typeface="+mj-ea"/>
                <a:ea typeface="+mj-ea"/>
              </a:rPr>
              <a:t>　　　・・・</a:t>
            </a:r>
            <a:r>
              <a:rPr lang="ja-JP" altLang="en-US" dirty="0">
                <a:solidFill>
                  <a:schemeClr val="tx2">
                    <a:lumMod val="50000"/>
                  </a:schemeClr>
                </a:solidFill>
                <a:latin typeface="+mj-ea"/>
                <a:ea typeface="+mj-ea"/>
              </a:rPr>
              <a:t>所定の書式で記入のうえ、地区財団委員会に提出</a:t>
            </a:r>
            <a:endParaRPr lang="en-US" altLang="ja-JP" sz="2800" dirty="0">
              <a:solidFill>
                <a:schemeClr val="tx2">
                  <a:lumMod val="50000"/>
                </a:schemeClr>
              </a:solidFill>
              <a:latin typeface="+mj-ea"/>
              <a:ea typeface="+mj-ea"/>
            </a:endParaRPr>
          </a:p>
          <a:p>
            <a:r>
              <a:rPr lang="ja-JP" altLang="en-US" b="1" dirty="0">
                <a:solidFill>
                  <a:schemeClr val="tx2">
                    <a:lumMod val="50000"/>
                  </a:schemeClr>
                </a:solidFill>
                <a:latin typeface="+mj-ea"/>
                <a:ea typeface="+mj-ea"/>
              </a:rPr>
              <a:t>　　</a:t>
            </a:r>
            <a:r>
              <a:rPr lang="ja-JP" altLang="en-US" dirty="0">
                <a:solidFill>
                  <a:schemeClr val="tx2">
                    <a:lumMod val="50000"/>
                  </a:schemeClr>
                </a:solidFill>
                <a:latin typeface="+mj-ea"/>
                <a:ea typeface="+mj-ea"/>
              </a:rPr>
              <a:t>　</a:t>
            </a:r>
            <a:endParaRPr lang="en-US" altLang="ja-JP" dirty="0">
              <a:solidFill>
                <a:schemeClr val="tx2">
                  <a:lumMod val="50000"/>
                </a:schemeClr>
              </a:solidFill>
              <a:latin typeface="+mj-ea"/>
              <a:ea typeface="+mj-ea"/>
            </a:endParaRPr>
          </a:p>
          <a:p>
            <a:r>
              <a:rPr lang="ja-JP" altLang="en-US" sz="1800" dirty="0">
                <a:solidFill>
                  <a:schemeClr val="tx2">
                    <a:lumMod val="50000"/>
                  </a:schemeClr>
                </a:solidFill>
                <a:latin typeface="+mj-ea"/>
                <a:ea typeface="+mj-ea"/>
              </a:rPr>
              <a:t>　</a:t>
            </a:r>
            <a:endParaRPr lang="en-US" altLang="ja-JP" sz="1800" dirty="0">
              <a:solidFill>
                <a:schemeClr val="tx2">
                  <a:lumMod val="50000"/>
                </a:schemeClr>
              </a:solidFill>
              <a:latin typeface="+mj-ea"/>
              <a:ea typeface="+mj-ea"/>
            </a:endParaRPr>
          </a:p>
          <a:p>
            <a:endParaRPr lang="en-US" altLang="ja-JP" sz="1800"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r>
              <a:rPr lang="ja-JP" altLang="en-US" dirty="0">
                <a:latin typeface="+mj-ea"/>
                <a:ea typeface="+mj-ea"/>
              </a:rPr>
              <a:t>補助金受領後、６ヵ月以内に活動が完了しない場合</a:t>
            </a:r>
            <a:endParaRPr lang="en-US" altLang="ja-JP" dirty="0">
              <a:latin typeface="+mj-ea"/>
              <a:ea typeface="+mj-ea"/>
            </a:endParaRPr>
          </a:p>
          <a:p>
            <a:endParaRPr lang="en-US" altLang="ja-JP" dirty="0">
              <a:latin typeface="+mj-ea"/>
              <a:ea typeface="+mj-ea"/>
            </a:endParaRPr>
          </a:p>
          <a:p>
            <a:endParaRPr lang="ja-JP" altLang="en-US" sz="2000"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r>
              <a:rPr lang="ja-JP" altLang="en-US" dirty="0">
                <a:latin typeface="+mj-ea"/>
                <a:ea typeface="+mj-ea"/>
              </a:rPr>
              <a:t>プロジェクトや活動が完了後、</a:t>
            </a:r>
            <a:r>
              <a:rPr lang="en-US" altLang="ja-JP" dirty="0">
                <a:solidFill>
                  <a:srgbClr val="FF0000"/>
                </a:solidFill>
                <a:latin typeface="+mj-ea"/>
                <a:ea typeface="+mj-ea"/>
              </a:rPr>
              <a:t>2</a:t>
            </a:r>
            <a:r>
              <a:rPr lang="ja-JP" altLang="en-US" dirty="0">
                <a:solidFill>
                  <a:srgbClr val="FF0000"/>
                </a:solidFill>
                <a:latin typeface="+mj-ea"/>
                <a:ea typeface="+mj-ea"/>
              </a:rPr>
              <a:t>ヵ月以内に提出</a:t>
            </a:r>
            <a:endParaRPr lang="ja-JP" altLang="en-US" sz="2000" dirty="0">
              <a:solidFill>
                <a:schemeClr val="tx2">
                  <a:lumMod val="50000"/>
                </a:schemeClr>
              </a:solidFill>
              <a:latin typeface="+mj-ea"/>
              <a:ea typeface="+mj-ea"/>
            </a:endParaRPr>
          </a:p>
        </p:txBody>
      </p:sp>
      <p:sp>
        <p:nvSpPr>
          <p:cNvPr id="2" name="テキスト ボックス 1"/>
          <p:cNvSpPr txBox="1"/>
          <p:nvPr/>
        </p:nvSpPr>
        <p:spPr>
          <a:xfrm>
            <a:off x="152400" y="152400"/>
            <a:ext cx="5716488" cy="584775"/>
          </a:xfrm>
          <a:prstGeom prst="rect">
            <a:avLst/>
          </a:prstGeom>
          <a:noFill/>
        </p:spPr>
        <p:txBody>
          <a:bodyPr wrap="square" rtlCol="0">
            <a:spAutoFit/>
          </a:bodyPr>
          <a:lstStyle/>
          <a:p>
            <a:r>
              <a:rPr kumimoji="1" lang="ja-JP" altLang="en-US" sz="3200" b="1" dirty="0">
                <a:solidFill>
                  <a:schemeClr val="bg1"/>
                </a:solidFill>
                <a:latin typeface="+mj-ea"/>
                <a:ea typeface="+mj-ea"/>
              </a:rPr>
              <a:t>地区補助金の報告書（１）</a:t>
            </a:r>
          </a:p>
        </p:txBody>
      </p:sp>
      <p:pic>
        <p:nvPicPr>
          <p:cNvPr id="1126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281" y="6040558"/>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正方形/長方形 3">
            <a:extLst>
              <a:ext uri="{FF2B5EF4-FFF2-40B4-BE49-F238E27FC236}">
                <a16:creationId xmlns="" xmlns:a16="http://schemas.microsoft.com/office/drawing/2014/main" id="{80357B4A-B12D-46A8-A3F9-7DEC85FC044C}"/>
              </a:ext>
            </a:extLst>
          </p:cNvPr>
          <p:cNvSpPr/>
          <p:nvPr/>
        </p:nvSpPr>
        <p:spPr>
          <a:xfrm>
            <a:off x="232365" y="2476500"/>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bg1"/>
                </a:solidFill>
                <a:latin typeface="+mj-ea"/>
                <a:ea typeface="+mj-ea"/>
              </a:rPr>
              <a:t>中間報告書</a:t>
            </a:r>
          </a:p>
        </p:txBody>
      </p:sp>
      <p:sp>
        <p:nvSpPr>
          <p:cNvPr id="8" name="正方形/長方形 7">
            <a:extLst>
              <a:ext uri="{FF2B5EF4-FFF2-40B4-BE49-F238E27FC236}">
                <a16:creationId xmlns="" xmlns:a16="http://schemas.microsoft.com/office/drawing/2014/main" id="{FF78A288-0FCB-48AF-8032-E2D19CF50EBB}"/>
              </a:ext>
            </a:extLst>
          </p:cNvPr>
          <p:cNvSpPr/>
          <p:nvPr/>
        </p:nvSpPr>
        <p:spPr>
          <a:xfrm>
            <a:off x="232365" y="4203875"/>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mj-ea"/>
                <a:ea typeface="+mj-ea"/>
              </a:rPr>
              <a:t>最終</a:t>
            </a:r>
            <a:r>
              <a:rPr kumimoji="1" lang="ja-JP" altLang="en-US" dirty="0">
                <a:solidFill>
                  <a:schemeClr val="bg1"/>
                </a:solidFill>
                <a:latin typeface="+mj-ea"/>
                <a:ea typeface="+mj-ea"/>
              </a:rPr>
              <a:t>報告書</a:t>
            </a:r>
          </a:p>
        </p:txBody>
      </p:sp>
      <p:sp>
        <p:nvSpPr>
          <p:cNvPr id="6" name="吹き出し: 四角形 5">
            <a:extLst>
              <a:ext uri="{FF2B5EF4-FFF2-40B4-BE49-F238E27FC236}">
                <a16:creationId xmlns="" xmlns:a16="http://schemas.microsoft.com/office/drawing/2014/main" id="{6EA8643F-1593-44C9-9901-62DFEC6F8E39}"/>
              </a:ext>
            </a:extLst>
          </p:cNvPr>
          <p:cNvSpPr/>
          <p:nvPr/>
        </p:nvSpPr>
        <p:spPr>
          <a:xfrm>
            <a:off x="3123150" y="4200908"/>
            <a:ext cx="5491476" cy="688767"/>
          </a:xfrm>
          <a:prstGeom prst="wedgeRectCallout">
            <a:avLst>
              <a:gd name="adj1" fmla="val -55287"/>
              <a:gd name="adj2" fmla="val -242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補助金口座の通帳コピーと領収書添付</a:t>
            </a:r>
            <a:endParaRPr kumimoji="1" lang="ja-JP" altLang="en-US" dirty="0">
              <a:solidFill>
                <a:schemeClr val="tx1"/>
              </a:solidFill>
            </a:endParaRPr>
          </a:p>
        </p:txBody>
      </p:sp>
      <p:sp>
        <p:nvSpPr>
          <p:cNvPr id="11" name="吹き出し: 四角形 10">
            <a:extLst>
              <a:ext uri="{FF2B5EF4-FFF2-40B4-BE49-F238E27FC236}">
                <a16:creationId xmlns="" xmlns:a16="http://schemas.microsoft.com/office/drawing/2014/main" id="{142BE8D1-17A5-4258-92C3-19C437220804}"/>
              </a:ext>
            </a:extLst>
          </p:cNvPr>
          <p:cNvSpPr/>
          <p:nvPr/>
        </p:nvSpPr>
        <p:spPr>
          <a:xfrm>
            <a:off x="3123150" y="2476500"/>
            <a:ext cx="5491476" cy="688767"/>
          </a:xfrm>
          <a:prstGeom prst="wedgeRectCallout">
            <a:avLst>
              <a:gd name="adj1" fmla="val -55287"/>
              <a:gd name="adj2" fmla="val -242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800" dirty="0">
                <a:solidFill>
                  <a:schemeClr val="tx1"/>
                </a:solidFill>
              </a:rPr>
              <a:t>（少なくとも）</a:t>
            </a:r>
            <a:r>
              <a:rPr lang="ja-JP" altLang="en-US" dirty="0">
                <a:solidFill>
                  <a:schemeClr val="tx1"/>
                </a:solidFill>
              </a:rPr>
              <a:t>補助金口座の通帳コピー添付</a:t>
            </a:r>
            <a:endParaRPr kumimoji="1" lang="ja-JP" altLang="en-US" dirty="0">
              <a:solidFill>
                <a:schemeClr val="tx1"/>
              </a:solidFill>
            </a:endParaRPr>
          </a:p>
        </p:txBody>
      </p:sp>
    </p:spTree>
    <p:extLst>
      <p:ext uri="{BB962C8B-B14F-4D97-AF65-F5344CB8AC3E}">
        <p14:creationId xmlns:p14="http://schemas.microsoft.com/office/powerpoint/2010/main" val="336754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8675552" y="6484313"/>
            <a:ext cx="436896" cy="337592"/>
          </a:xfrm>
        </p:spPr>
        <p:txBody>
          <a:bodyPr/>
          <a:lstStyle/>
          <a:p>
            <a:fld id="{48296678-7821-497A-A94A-DDC763C0106C}" type="slidenum">
              <a:rPr kumimoji="1" lang="ja-JP" altLang="en-US" smtClean="0"/>
              <a:pPr/>
              <a:t>8</a:t>
            </a:fld>
            <a:endParaRPr kumimoji="1" lang="ja-JP" altLang="en-US" dirty="0"/>
          </a:p>
        </p:txBody>
      </p:sp>
      <p:sp>
        <p:nvSpPr>
          <p:cNvPr id="4" name="正方形/長方形 3"/>
          <p:cNvSpPr/>
          <p:nvPr/>
        </p:nvSpPr>
        <p:spPr>
          <a:xfrm>
            <a:off x="152400" y="1184615"/>
            <a:ext cx="8610600" cy="4760278"/>
          </a:xfrm>
          <a:prstGeom prst="rect">
            <a:avLst/>
          </a:prstGeom>
          <a:ln>
            <a:solidFill>
              <a:srgbClr val="002060"/>
            </a:solidFill>
          </a:ln>
        </p:spPr>
        <p:txBody>
          <a:bodyPr wrap="square">
            <a:spAutoFit/>
          </a:bodyPr>
          <a:lstStyle/>
          <a:p>
            <a:pPr>
              <a:lnSpc>
                <a:spcPts val="2600"/>
              </a:lnSpc>
            </a:pPr>
            <a:r>
              <a:rPr lang="en-US" altLang="ja-JP" sz="2800" dirty="0">
                <a:solidFill>
                  <a:srgbClr val="16316B"/>
                </a:solidFill>
                <a:latin typeface="+mj-ea"/>
                <a:ea typeface="+mj-ea"/>
              </a:rPr>
              <a:t>【</a:t>
            </a:r>
            <a:r>
              <a:rPr lang="ja-JP" altLang="en-US" sz="2800" dirty="0">
                <a:solidFill>
                  <a:srgbClr val="16316B"/>
                </a:solidFill>
                <a:latin typeface="+mj-ea"/>
                <a:ea typeface="+mj-ea"/>
              </a:rPr>
              <a:t>中間</a:t>
            </a:r>
            <a:r>
              <a:rPr lang="en-US" altLang="ja-JP" sz="2800" dirty="0">
                <a:solidFill>
                  <a:srgbClr val="16316B"/>
                </a:solidFill>
                <a:latin typeface="+mj-ea"/>
                <a:ea typeface="+mj-ea"/>
              </a:rPr>
              <a:t>/</a:t>
            </a:r>
            <a:r>
              <a:rPr lang="ja-JP" altLang="en-US" sz="2800" dirty="0">
                <a:solidFill>
                  <a:srgbClr val="16316B"/>
                </a:solidFill>
                <a:latin typeface="+mj-ea"/>
                <a:ea typeface="+mj-ea"/>
              </a:rPr>
              <a:t>最終報告書作成の留意点</a:t>
            </a:r>
            <a:r>
              <a:rPr lang="en-US" altLang="ja-JP" sz="2800" dirty="0">
                <a:solidFill>
                  <a:srgbClr val="16316B"/>
                </a:solidFill>
                <a:latin typeface="+mj-ea"/>
                <a:ea typeface="+mj-ea"/>
              </a:rPr>
              <a:t>】</a:t>
            </a:r>
          </a:p>
          <a:p>
            <a:pPr>
              <a:lnSpc>
                <a:spcPts val="2600"/>
              </a:lnSpc>
            </a:pPr>
            <a:endParaRPr lang="en-US" altLang="ja-JP" dirty="0">
              <a:latin typeface="+mj-ea"/>
              <a:ea typeface="+mj-ea"/>
            </a:endParaRPr>
          </a:p>
          <a:p>
            <a:pPr>
              <a:lnSpc>
                <a:spcPts val="2600"/>
              </a:lnSpc>
            </a:pPr>
            <a:r>
              <a:rPr lang="ja-JP" altLang="en-US" dirty="0">
                <a:latin typeface="+mj-ea"/>
                <a:ea typeface="+mj-ea"/>
              </a:rPr>
              <a:t>  ・報告書の収入および支出欄と通帳口座の入出金記録が整合</a:t>
            </a:r>
          </a:p>
          <a:p>
            <a:pPr>
              <a:lnSpc>
                <a:spcPts val="2600"/>
              </a:lnSpc>
            </a:pPr>
            <a:r>
              <a:rPr lang="ja-JP" altLang="en-US" dirty="0">
                <a:latin typeface="+mj-ea"/>
                <a:ea typeface="+mj-ea"/>
              </a:rPr>
              <a:t>   </a:t>
            </a:r>
            <a:endParaRPr lang="en-US" altLang="ja-JP" dirty="0">
              <a:latin typeface="+mj-ea"/>
              <a:ea typeface="+mj-ea"/>
            </a:endParaRPr>
          </a:p>
          <a:p>
            <a:pPr>
              <a:lnSpc>
                <a:spcPts val="2600"/>
              </a:lnSpc>
            </a:pPr>
            <a:r>
              <a:rPr lang="ja-JP" altLang="en-US" dirty="0">
                <a:latin typeface="+mj-ea"/>
                <a:ea typeface="+mj-ea"/>
              </a:rPr>
              <a:t>　・利息も収入として計上</a:t>
            </a:r>
            <a:endParaRPr lang="en-US" altLang="ja-JP" dirty="0">
              <a:latin typeface="+mj-ea"/>
              <a:ea typeface="+mj-ea"/>
            </a:endParaRPr>
          </a:p>
          <a:p>
            <a:pPr>
              <a:lnSpc>
                <a:spcPts val="2600"/>
              </a:lnSpc>
            </a:pPr>
            <a:endParaRPr lang="ja-JP" altLang="en-US" dirty="0">
              <a:latin typeface="+mj-ea"/>
              <a:ea typeface="+mj-ea"/>
            </a:endParaRPr>
          </a:p>
          <a:p>
            <a:pPr>
              <a:lnSpc>
                <a:spcPts val="2600"/>
              </a:lnSpc>
            </a:pPr>
            <a:r>
              <a:rPr lang="ja-JP" altLang="en-US" dirty="0">
                <a:latin typeface="+mj-ea"/>
                <a:ea typeface="+mj-ea"/>
              </a:rPr>
              <a:t>  ・領収書は全て提唱クラブ名で発行された原本であり、日付が</a:t>
            </a:r>
            <a:endParaRPr lang="en-US" altLang="ja-JP" dirty="0">
              <a:latin typeface="+mj-ea"/>
              <a:ea typeface="+mj-ea"/>
            </a:endParaRPr>
          </a:p>
          <a:p>
            <a:pPr>
              <a:lnSpc>
                <a:spcPts val="2600"/>
              </a:lnSpc>
            </a:pPr>
            <a:r>
              <a:rPr lang="ja-JP" altLang="en-US" dirty="0">
                <a:latin typeface="+mj-ea"/>
                <a:ea typeface="+mj-ea"/>
              </a:rPr>
              <a:t>　　明記されていること</a:t>
            </a:r>
          </a:p>
          <a:p>
            <a:pPr>
              <a:lnSpc>
                <a:spcPts val="2600"/>
              </a:lnSpc>
            </a:pPr>
            <a:r>
              <a:rPr lang="ja-JP" altLang="en-US" dirty="0">
                <a:latin typeface="+mj-ea"/>
                <a:ea typeface="+mj-ea"/>
              </a:rPr>
              <a:t>  </a:t>
            </a:r>
            <a:endParaRPr lang="en-US" altLang="ja-JP" dirty="0">
              <a:latin typeface="+mj-ea"/>
              <a:ea typeface="+mj-ea"/>
            </a:endParaRPr>
          </a:p>
          <a:p>
            <a:pPr>
              <a:lnSpc>
                <a:spcPts val="2600"/>
              </a:lnSpc>
            </a:pPr>
            <a:r>
              <a:rPr lang="ja-JP" altLang="en-US" dirty="0">
                <a:latin typeface="+mj-ea"/>
                <a:ea typeface="+mj-ea"/>
              </a:rPr>
              <a:t>　・領収書の発行者は、購入業者であること（受益者や協力団体や</a:t>
            </a:r>
            <a:endParaRPr lang="en-US" altLang="ja-JP" dirty="0">
              <a:latin typeface="+mj-ea"/>
              <a:ea typeface="+mj-ea"/>
            </a:endParaRPr>
          </a:p>
          <a:p>
            <a:pPr>
              <a:lnSpc>
                <a:spcPts val="2600"/>
              </a:lnSpc>
            </a:pPr>
            <a:r>
              <a:rPr lang="ja-JP" altLang="en-US" dirty="0">
                <a:latin typeface="+mj-ea"/>
                <a:ea typeface="+mj-ea"/>
              </a:rPr>
              <a:t>　　共同提唱ロータリークラブ発行の領収書は不可）</a:t>
            </a:r>
            <a:endParaRPr lang="en-US" altLang="ja-JP" dirty="0">
              <a:latin typeface="+mj-ea"/>
              <a:ea typeface="+mj-ea"/>
            </a:endParaRPr>
          </a:p>
          <a:p>
            <a:pPr>
              <a:lnSpc>
                <a:spcPts val="2600"/>
              </a:lnSpc>
            </a:pPr>
            <a:r>
              <a:rPr lang="ja-JP" altLang="en-US" dirty="0">
                <a:latin typeface="+mj-ea"/>
                <a:ea typeface="+mj-ea"/>
              </a:rPr>
              <a:t>　</a:t>
            </a:r>
            <a:endParaRPr lang="en-US" altLang="ja-JP" dirty="0">
              <a:latin typeface="+mj-ea"/>
              <a:ea typeface="+mj-ea"/>
            </a:endParaRPr>
          </a:p>
          <a:p>
            <a:pPr>
              <a:lnSpc>
                <a:spcPts val="2600"/>
              </a:lnSpc>
            </a:pPr>
            <a:r>
              <a:rPr lang="ja-JP" altLang="en-US" dirty="0">
                <a:latin typeface="+mj-ea"/>
                <a:ea typeface="+mj-ea"/>
              </a:rPr>
              <a:t>　・領収書は経費の支出内容がわかるように但書が記載されて</a:t>
            </a:r>
            <a:endParaRPr lang="en-US" altLang="ja-JP" dirty="0">
              <a:latin typeface="+mj-ea"/>
              <a:ea typeface="+mj-ea"/>
            </a:endParaRPr>
          </a:p>
          <a:p>
            <a:pPr>
              <a:lnSpc>
                <a:spcPts val="2600"/>
              </a:lnSpc>
            </a:pPr>
            <a:r>
              <a:rPr lang="ja-JP" altLang="en-US" dirty="0">
                <a:latin typeface="+mj-ea"/>
                <a:ea typeface="+mj-ea"/>
              </a:rPr>
              <a:t>　　いること</a:t>
            </a:r>
          </a:p>
        </p:txBody>
      </p:sp>
      <p:sp>
        <p:nvSpPr>
          <p:cNvPr id="5" name="テキスト ボックス 4"/>
          <p:cNvSpPr txBox="1"/>
          <p:nvPr/>
        </p:nvSpPr>
        <p:spPr>
          <a:xfrm>
            <a:off x="5292080" y="6522304"/>
            <a:ext cx="4901394"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2" name="テキスト ボックス 1"/>
          <p:cNvSpPr txBox="1"/>
          <p:nvPr/>
        </p:nvSpPr>
        <p:spPr>
          <a:xfrm>
            <a:off x="152400" y="177225"/>
            <a:ext cx="5486400" cy="584775"/>
          </a:xfrm>
          <a:prstGeom prst="rect">
            <a:avLst/>
          </a:prstGeom>
          <a:noFill/>
        </p:spPr>
        <p:txBody>
          <a:bodyPr wrap="square" rtlCol="0">
            <a:spAutoFit/>
          </a:bodyPr>
          <a:lstStyle/>
          <a:p>
            <a:pPr lvl="0"/>
            <a:r>
              <a:rPr lang="ja-JP" altLang="en-US" sz="3200" b="1" dirty="0">
                <a:solidFill>
                  <a:schemeClr val="bg1"/>
                </a:solidFill>
                <a:latin typeface="+mj-ea"/>
                <a:ea typeface="+mj-ea"/>
              </a:rPr>
              <a:t>地区補助金の報告書（２）</a:t>
            </a:r>
            <a:endParaRPr lang="en-US" altLang="ja-JP" sz="3200" b="1" dirty="0">
              <a:solidFill>
                <a:schemeClr val="bg1"/>
              </a:solidFill>
              <a:latin typeface="+mj-ea"/>
              <a:ea typeface="+mj-ea"/>
            </a:endParaRP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6137198"/>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34589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8675552" y="6484313"/>
            <a:ext cx="436896" cy="337592"/>
          </a:xfrm>
        </p:spPr>
        <p:txBody>
          <a:bodyPr/>
          <a:lstStyle/>
          <a:p>
            <a:fld id="{48296678-7821-497A-A94A-DDC763C0106C}" type="slidenum">
              <a:rPr kumimoji="1" lang="ja-JP" altLang="en-US" smtClean="0"/>
              <a:pPr/>
              <a:t>9</a:t>
            </a:fld>
            <a:endParaRPr kumimoji="1" lang="ja-JP" altLang="en-US" dirty="0"/>
          </a:p>
        </p:txBody>
      </p:sp>
      <p:sp>
        <p:nvSpPr>
          <p:cNvPr id="4" name="正方形/長方形 3"/>
          <p:cNvSpPr/>
          <p:nvPr/>
        </p:nvSpPr>
        <p:spPr>
          <a:xfrm>
            <a:off x="252866" y="1018033"/>
            <a:ext cx="8586334" cy="4955203"/>
          </a:xfrm>
          <a:prstGeom prst="rect">
            <a:avLst/>
          </a:prstGeom>
          <a:ln>
            <a:solidFill>
              <a:srgbClr val="002060"/>
            </a:solidFill>
          </a:ln>
        </p:spPr>
        <p:txBody>
          <a:bodyPr wrap="square">
            <a:spAutoFit/>
          </a:bodyPr>
          <a:lstStyle/>
          <a:p>
            <a:r>
              <a:rPr lang="en-US" altLang="ja-JP" sz="2800" dirty="0">
                <a:solidFill>
                  <a:srgbClr val="16316B"/>
                </a:solidFill>
                <a:latin typeface="+mj-ea"/>
                <a:ea typeface="+mj-ea"/>
              </a:rPr>
              <a:t>【</a:t>
            </a:r>
            <a:r>
              <a:rPr lang="ja-JP" altLang="en-US" sz="2800" dirty="0">
                <a:solidFill>
                  <a:srgbClr val="16316B"/>
                </a:solidFill>
                <a:latin typeface="+mj-ea"/>
                <a:ea typeface="+mj-ea"/>
              </a:rPr>
              <a:t>中間</a:t>
            </a:r>
            <a:r>
              <a:rPr lang="en-US" altLang="ja-JP" sz="2800" dirty="0">
                <a:solidFill>
                  <a:srgbClr val="16316B"/>
                </a:solidFill>
                <a:latin typeface="+mj-ea"/>
                <a:ea typeface="+mj-ea"/>
              </a:rPr>
              <a:t>/</a:t>
            </a:r>
            <a:r>
              <a:rPr lang="ja-JP" altLang="en-US" sz="2800" dirty="0">
                <a:solidFill>
                  <a:srgbClr val="16316B"/>
                </a:solidFill>
                <a:latin typeface="+mj-ea"/>
                <a:ea typeface="+mj-ea"/>
              </a:rPr>
              <a:t>最終報告書作成の留意点</a:t>
            </a:r>
            <a:r>
              <a:rPr lang="en-US" altLang="ja-JP" sz="2800" dirty="0">
                <a:solidFill>
                  <a:srgbClr val="16316B"/>
                </a:solidFill>
                <a:latin typeface="+mj-ea"/>
                <a:ea typeface="+mj-ea"/>
              </a:rPr>
              <a:t>】</a:t>
            </a:r>
          </a:p>
          <a:p>
            <a:pPr>
              <a:lnSpc>
                <a:spcPct val="200000"/>
              </a:lnSpc>
            </a:pPr>
            <a:r>
              <a:rPr lang="ja-JP" altLang="en-US" sz="2300" dirty="0">
                <a:latin typeface="+mj-ea"/>
                <a:ea typeface="+mj-ea"/>
              </a:rPr>
              <a:t>  ・領収書やその他会計書類が他言語の場合、和訳を添付すること</a:t>
            </a:r>
          </a:p>
          <a:p>
            <a:pPr>
              <a:lnSpc>
                <a:spcPct val="200000"/>
              </a:lnSpc>
            </a:pPr>
            <a:r>
              <a:rPr lang="ja-JP" altLang="en-US" sz="2300" dirty="0">
                <a:latin typeface="+mj-ea"/>
                <a:ea typeface="+mj-ea"/>
              </a:rPr>
              <a:t>  ・報告書の提出期限（注）を遵守すること</a:t>
            </a:r>
          </a:p>
          <a:p>
            <a:pPr>
              <a:lnSpc>
                <a:spcPct val="200000"/>
              </a:lnSpc>
            </a:pPr>
            <a:r>
              <a:rPr lang="ja-JP" altLang="en-US" sz="2300" dirty="0">
                <a:latin typeface="+mj-ea"/>
                <a:ea typeface="+mj-ea"/>
              </a:rPr>
              <a:t>  ・中間報告書の場合も、通帳コピーを添付すること</a:t>
            </a:r>
          </a:p>
          <a:p>
            <a:pPr>
              <a:lnSpc>
                <a:spcPct val="200000"/>
              </a:lnSpc>
            </a:pPr>
            <a:r>
              <a:rPr lang="ja-JP" altLang="en-US" sz="2300" dirty="0">
                <a:latin typeface="+mj-ea"/>
                <a:ea typeface="+mj-ea"/>
              </a:rPr>
              <a:t>  ・報告書支出欄の各項目と領収書に整理番号をふること</a:t>
            </a:r>
          </a:p>
          <a:p>
            <a:pPr>
              <a:lnSpc>
                <a:spcPct val="200000"/>
              </a:lnSpc>
            </a:pPr>
            <a:r>
              <a:rPr lang="ja-JP" altLang="en-US" sz="2300" dirty="0">
                <a:latin typeface="+mj-ea"/>
                <a:ea typeface="+mj-ea"/>
              </a:rPr>
              <a:t>  ・活動完了後の口座の残金はゼロにすること</a:t>
            </a:r>
          </a:p>
          <a:p>
            <a:r>
              <a:rPr lang="ja-JP" altLang="en-US" sz="1800" dirty="0">
                <a:latin typeface="+mj-ea"/>
                <a:ea typeface="+mj-ea"/>
              </a:rPr>
              <a:t>　</a:t>
            </a:r>
            <a:endParaRPr lang="en-US" altLang="ja-JP" sz="1800" dirty="0">
              <a:latin typeface="+mj-ea"/>
              <a:ea typeface="+mj-ea"/>
            </a:endParaRPr>
          </a:p>
          <a:p>
            <a:r>
              <a:rPr lang="ja-JP" altLang="en-US" sz="2000" dirty="0">
                <a:latin typeface="+mj-ea"/>
                <a:ea typeface="+mj-ea"/>
              </a:rPr>
              <a:t>　（注）提出期限とは、不備のない報告書（下書きや不備のある書類は不可）が</a:t>
            </a:r>
            <a:endParaRPr lang="en-US" altLang="ja-JP" sz="2000" dirty="0">
              <a:latin typeface="+mj-ea"/>
              <a:ea typeface="+mj-ea"/>
            </a:endParaRPr>
          </a:p>
          <a:p>
            <a:r>
              <a:rPr lang="ja-JP" altLang="en-US" sz="2000" dirty="0">
                <a:latin typeface="+mj-ea"/>
                <a:ea typeface="+mj-ea"/>
              </a:rPr>
              <a:t>　　　　地区財団委員会に受理されるべき期限です（補助金受領後、</a:t>
            </a:r>
            <a:r>
              <a:rPr lang="en-US" altLang="ja-JP" sz="2000" dirty="0">
                <a:latin typeface="+mj-ea"/>
                <a:ea typeface="+mj-ea"/>
              </a:rPr>
              <a:t>6</a:t>
            </a:r>
            <a:r>
              <a:rPr lang="ja-JP" altLang="en-US" sz="2000" dirty="0">
                <a:latin typeface="+mj-ea"/>
                <a:ea typeface="+mj-ea"/>
              </a:rPr>
              <a:t>ヶ月以内）</a:t>
            </a:r>
          </a:p>
        </p:txBody>
      </p:sp>
      <p:sp>
        <p:nvSpPr>
          <p:cNvPr id="5" name="テキスト ボックス 4"/>
          <p:cNvSpPr txBox="1"/>
          <p:nvPr/>
        </p:nvSpPr>
        <p:spPr>
          <a:xfrm>
            <a:off x="5292080" y="6522304"/>
            <a:ext cx="4901394"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2" name="テキスト ボックス 1"/>
          <p:cNvSpPr txBox="1"/>
          <p:nvPr/>
        </p:nvSpPr>
        <p:spPr>
          <a:xfrm>
            <a:off x="304800" y="130412"/>
            <a:ext cx="5486400" cy="584775"/>
          </a:xfrm>
          <a:prstGeom prst="rect">
            <a:avLst/>
          </a:prstGeom>
          <a:noFill/>
        </p:spPr>
        <p:txBody>
          <a:bodyPr wrap="square" rtlCol="0">
            <a:spAutoFit/>
          </a:bodyPr>
          <a:lstStyle/>
          <a:p>
            <a:pPr lvl="0"/>
            <a:r>
              <a:rPr lang="ja-JP" altLang="en-US" sz="3200" b="1" dirty="0">
                <a:solidFill>
                  <a:schemeClr val="bg1"/>
                </a:solidFill>
                <a:latin typeface="+mj-ea"/>
                <a:ea typeface="+mj-ea"/>
              </a:rPr>
              <a:t>地区補助金の報告書（３） </a:t>
            </a:r>
            <a:endParaRPr lang="en-US" altLang="ja-JP" sz="3200" b="1" dirty="0">
              <a:solidFill>
                <a:schemeClr val="bg1"/>
              </a:solidFill>
              <a:latin typeface="+mj-ea"/>
              <a:ea typeface="+mj-ea"/>
            </a:endParaRP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866" y="6122198"/>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345898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21273</TotalTime>
  <Words>1177</Words>
  <Application>Microsoft Office PowerPoint</Application>
  <PresentationFormat>画面に合わせる (4:3)</PresentationFormat>
  <Paragraphs>236</Paragraphs>
  <Slides>20</Slides>
  <Notes>15</Notes>
  <HiddenSlides>0</HiddenSlides>
  <MMClips>0</MMClips>
  <ScaleCrop>false</ScaleCrop>
  <HeadingPairs>
    <vt:vector size="6" baseType="variant">
      <vt:variant>
        <vt:lpstr>使用されているフォント</vt:lpstr>
      </vt:variant>
      <vt:variant>
        <vt:i4>12</vt:i4>
      </vt:variant>
      <vt:variant>
        <vt:lpstr>テーマ</vt:lpstr>
      </vt:variant>
      <vt:variant>
        <vt:i4>4</vt:i4>
      </vt:variant>
      <vt:variant>
        <vt:lpstr>スライド タイトル</vt:lpstr>
      </vt:variant>
      <vt:variant>
        <vt:i4>20</vt:i4>
      </vt:variant>
    </vt:vector>
  </HeadingPairs>
  <TitlesOfParts>
    <vt:vector size="36" baseType="lpstr">
      <vt:lpstr>Meiryo UI</vt:lpstr>
      <vt:lpstr>MS PGothic</vt:lpstr>
      <vt:lpstr>MS PGothic</vt:lpstr>
      <vt:lpstr>ＭＳ Ｐ明朝</vt:lpstr>
      <vt:lpstr>MS-Mincho</vt:lpstr>
      <vt:lpstr>ヒラギノ角ゴ Pro W3</vt:lpstr>
      <vt:lpstr>Arial</vt:lpstr>
      <vt:lpstr>Arial Narrow</vt:lpstr>
      <vt:lpstr>Arial Narrow Bold</vt:lpstr>
      <vt:lpstr>Calibri</vt:lpstr>
      <vt:lpstr>Georgia</vt:lpstr>
      <vt:lpstr>Times New Roman</vt:lpstr>
      <vt:lpstr>1_Custom Design</vt:lpstr>
      <vt:lpstr>Custom Design</vt:lpstr>
      <vt:lpstr>2_Custom Design</vt:lpstr>
      <vt:lpstr>3_Custom Design</vt:lpstr>
      <vt:lpstr>　</vt:lpstr>
      <vt:lpstr>資金管理小委員会</vt:lpstr>
      <vt:lpstr>PowerPoint プレゼンテーション</vt:lpstr>
      <vt:lpstr>PowerPoint プレゼンテーション</vt:lpstr>
      <vt:lpstr>PowerPoint プレゼンテーション</vt:lpstr>
      <vt:lpstr>覚書の留意点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補助金管理上の不備内容（１）</vt:lpstr>
      <vt:lpstr>補助金管理上の不備内容（２）</vt:lpstr>
      <vt:lpstr>補助金管理上の不備内容（３）</vt:lpstr>
      <vt:lpstr>補助金管理上の不備内容（４）</vt:lpstr>
      <vt:lpstr>補助金管理上の不備内容（５）</vt:lpstr>
      <vt:lpstr>補助金管理上の不備内容（６）</vt:lpstr>
      <vt:lpstr>　補助金の資金管理の注意点</vt:lpstr>
      <vt:lpstr>ご清聴ありがとうございました</vt:lpstr>
    </vt:vector>
  </TitlesOfParts>
  <Company>Rotary International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Donor Database Functional Overview</dc:title>
  <dc:creator>Simone Webb</dc:creator>
  <cp:lastModifiedBy>嘉納 逸人</cp:lastModifiedBy>
  <cp:revision>972</cp:revision>
  <cp:lastPrinted>2016-08-23T03:19:15Z</cp:lastPrinted>
  <dcterms:created xsi:type="dcterms:W3CDTF">2007-01-17T18:13:17Z</dcterms:created>
  <dcterms:modified xsi:type="dcterms:W3CDTF">2018-01-30T10:50:56Z</dcterms:modified>
</cp:coreProperties>
</file>