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Lst>
  <p:notesMasterIdLst>
    <p:notesMasterId r:id="rId47"/>
  </p:notesMasterIdLst>
  <p:handoutMasterIdLst>
    <p:handoutMasterId r:id="rId48"/>
  </p:handoutMasterIdLst>
  <p:sldIdLst>
    <p:sldId id="361" r:id="rId7"/>
    <p:sldId id="537" r:id="rId8"/>
    <p:sldId id="558" r:id="rId9"/>
    <p:sldId id="386" r:id="rId10"/>
    <p:sldId id="546" r:id="rId11"/>
    <p:sldId id="565" r:id="rId12"/>
    <p:sldId id="457" r:id="rId13"/>
    <p:sldId id="458" r:id="rId14"/>
    <p:sldId id="544" r:id="rId15"/>
    <p:sldId id="560" r:id="rId16"/>
    <p:sldId id="561" r:id="rId17"/>
    <p:sldId id="450" r:id="rId18"/>
    <p:sldId id="452" r:id="rId19"/>
    <p:sldId id="559" r:id="rId20"/>
    <p:sldId id="451" r:id="rId21"/>
    <p:sldId id="548" r:id="rId22"/>
    <p:sldId id="549" r:id="rId23"/>
    <p:sldId id="453" r:id="rId24"/>
    <p:sldId id="529" r:id="rId25"/>
    <p:sldId id="550" r:id="rId26"/>
    <p:sldId id="530" r:id="rId27"/>
    <p:sldId id="551" r:id="rId28"/>
    <p:sldId id="531" r:id="rId29"/>
    <p:sldId id="552" r:id="rId30"/>
    <p:sldId id="532" r:id="rId31"/>
    <p:sldId id="553" r:id="rId32"/>
    <p:sldId id="533" r:id="rId33"/>
    <p:sldId id="554" r:id="rId34"/>
    <p:sldId id="534" r:id="rId35"/>
    <p:sldId id="555" r:id="rId36"/>
    <p:sldId id="562" r:id="rId37"/>
    <p:sldId id="563" r:id="rId38"/>
    <p:sldId id="564" r:id="rId39"/>
    <p:sldId id="508" r:id="rId40"/>
    <p:sldId id="509" r:id="rId41"/>
    <p:sldId id="510" r:id="rId42"/>
    <p:sldId id="511" r:id="rId43"/>
    <p:sldId id="528" r:id="rId44"/>
    <p:sldId id="470" r:id="rId45"/>
    <p:sldId id="385" r:id="rId46"/>
  </p:sldIdLst>
  <p:sldSz cx="9144000" cy="6858000" type="screen4x3"/>
  <p:notesSz cx="7010400" cy="9296400"/>
  <p:custDataLst>
    <p:tags r:id="rId49"/>
  </p:custData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005DAA"/>
    <a:srgbClr val="BCBDC0"/>
    <a:srgbClr val="58585A"/>
    <a:srgbClr val="FF7600"/>
    <a:srgbClr val="D91B5C"/>
    <a:srgbClr val="872175"/>
    <a:srgbClr val="009999"/>
    <a:srgbClr val="00AEEF"/>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65116" autoAdjust="0"/>
  </p:normalViewPr>
  <p:slideViewPr>
    <p:cSldViewPr>
      <p:cViewPr varScale="1">
        <p:scale>
          <a:sx n="44" d="100"/>
          <a:sy n="44" d="100"/>
        </p:scale>
        <p:origin x="9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212"/>
    </p:cViewPr>
  </p:sorterViewPr>
  <p:notesViewPr>
    <p:cSldViewPr>
      <p:cViewPr varScale="1">
        <p:scale>
          <a:sx n="70" d="100"/>
          <a:sy n="70" d="100"/>
        </p:scale>
        <p:origin x="129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ヒラギノ角ゴ Pro W3" pitchFamily="-84" charset="-128"/>
              </a:defRPr>
            </a:lvl1pPr>
          </a:lstStyle>
          <a:p>
            <a:pPr>
              <a:defRPr/>
            </a:pPr>
            <a:endParaRPr lang="en-US" alt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pitchFamily="-84" charset="-128"/>
              </a:defRPr>
            </a:lvl1pPr>
          </a:lstStyle>
          <a:p>
            <a:fld id="{D5D59750-D579-4C22-A647-72A70DB1215E}" type="slidenum">
              <a:rPr lang="en-US" altLang="en-US"/>
              <a:pPr/>
              <a:t>‹#›</a:t>
            </a:fld>
            <a:endParaRPr lang="en-US" altLang="en-US"/>
          </a:p>
        </p:txBody>
      </p:sp>
    </p:spTree>
    <p:extLst>
      <p:ext uri="{BB962C8B-B14F-4D97-AF65-F5344CB8AC3E}">
        <p14:creationId xmlns:p14="http://schemas.microsoft.com/office/powerpoint/2010/main" val="1771518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ヒラギノ角ゴ Pro W3" pitchFamily="-84" charset="-128"/>
              </a:defRPr>
            </a:lvl1pPr>
          </a:lstStyle>
          <a:p>
            <a:pPr>
              <a:defRPr/>
            </a:pPr>
            <a:endParaRPr lang="en-US" altLang="en-US"/>
          </a:p>
        </p:txBody>
      </p:sp>
      <p:sp>
        <p:nvSpPr>
          <p:cNvPr id="491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pitchFamily="-84" charset="-128"/>
              </a:defRPr>
            </a:lvl1pPr>
          </a:lstStyle>
          <a:p>
            <a:fld id="{9D5D8238-F875-417D-AEAA-A0541973760D}" type="slidenum">
              <a:rPr lang="en-US" altLang="en-US"/>
              <a:pPr/>
              <a:t>‹#›</a:t>
            </a:fld>
            <a:endParaRPr lang="en-US" altLang="en-US"/>
          </a:p>
        </p:txBody>
      </p:sp>
    </p:spTree>
    <p:extLst>
      <p:ext uri="{BB962C8B-B14F-4D97-AF65-F5344CB8AC3E}">
        <p14:creationId xmlns:p14="http://schemas.microsoft.com/office/powerpoint/2010/main" val="36591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B45132A1-3B96-4876-95E4-0A59CBAA06B5}" type="slidenum">
              <a:rPr lang="en-US" altLang="en-US"/>
              <a:pPr>
                <a:spcBef>
                  <a:spcPct val="0"/>
                </a:spcBef>
              </a:pPr>
              <a:t>1</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ja-JP" altLang="ja-JP" sz="1200" kern="1200" dirty="0">
                <a:solidFill>
                  <a:schemeClr val="tx1"/>
                </a:solidFill>
                <a:effectLst/>
                <a:latin typeface="Arial" pitchFamily="-107" charset="0"/>
                <a:ea typeface="ＭＳ Ｐゴシック" charset="0"/>
                <a:cs typeface="ヒラギノ角ゴ Pro W3" pitchFamily="-107" charset="-128"/>
              </a:rPr>
              <a:t>補助金管理セミナーは、クラブが補助金について理解し、長期にわたって大きな効果を生み出すプロジェクトを立ち上げるための最初のステップです。補助金の利用を希望するクラブは、代表者</a:t>
            </a:r>
            <a:r>
              <a:rPr lang="en-US" altLang="ja-JP" sz="1200" kern="1200" dirty="0">
                <a:solidFill>
                  <a:schemeClr val="tx1"/>
                </a:solidFill>
                <a:effectLst/>
                <a:latin typeface="Arial" pitchFamily="-107" charset="0"/>
                <a:ea typeface="ＭＳ Ｐゴシック" charset="0"/>
                <a:cs typeface="ヒラギノ角ゴ Pro W3" pitchFamily="-107" charset="-128"/>
              </a:rPr>
              <a:t>1</a:t>
            </a:r>
            <a:r>
              <a:rPr lang="ja-JP" altLang="ja-JP" sz="1200" kern="1200" dirty="0">
                <a:solidFill>
                  <a:schemeClr val="tx1"/>
                </a:solidFill>
                <a:effectLst/>
                <a:latin typeface="Arial" pitchFamily="-107" charset="0"/>
                <a:ea typeface="ＭＳ Ｐゴシック" charset="0"/>
                <a:cs typeface="ヒラギノ角ゴ Pro W3" pitchFamily="-107" charset="-128"/>
              </a:rPr>
              <a:t>名を本セミナーに出席させることが参加資格の要件となっています。 </a:t>
            </a:r>
            <a:endParaRPr lang="en-US" altLang="ja-JP" sz="1200" kern="1200" dirty="0">
              <a:solidFill>
                <a:schemeClr val="tx1"/>
              </a:solidFill>
              <a:effectLst/>
              <a:latin typeface="Arial" pitchFamily="-107" charset="0"/>
              <a:ea typeface="ＭＳ Ｐゴシック" charset="0"/>
              <a:cs typeface="ヒラギノ角ゴ Pro W3" pitchFamily="-107"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ja-JP" sz="1200" kern="1200" dirty="0">
              <a:solidFill>
                <a:schemeClr val="tx1"/>
              </a:solidFill>
              <a:effectLst/>
              <a:latin typeface="Arial" pitchFamily="-107" charset="0"/>
              <a:ea typeface="ＭＳ Ｐゴシック" charset="0"/>
              <a:cs typeface="ヒラギノ角ゴ Pro W3" pitchFamily="-107" charset="-128"/>
            </a:endParaRPr>
          </a:p>
          <a:p>
            <a:pPr marL="0" marR="0">
              <a:spcBef>
                <a:spcPts val="0"/>
              </a:spcBef>
              <a:spcAft>
                <a:spcPts val="0"/>
              </a:spcAft>
            </a:pPr>
            <a:r>
              <a:rPr lang="ja-JP" altLang="en-US" sz="1200" dirty="0">
                <a:effectLst/>
                <a:latin typeface="MS PGothic" panose="020B0600070205080204" pitchFamily="34" charset="-128"/>
                <a:ea typeface="MS PGothic" panose="020B0600070205080204" pitchFamily="34" charset="-128"/>
              </a:rPr>
              <a:t>地区がロータリー財団の補助金を申請するには、まず参加資格の認定を受ける必要があります。地区は、この認定手続きを通じて、財務管理面での要件を理解し、これを適切に果たすための準備を整えます。認定手続きは毎年行う必要があります。</a:t>
            </a:r>
          </a:p>
          <a:p>
            <a:pPr marL="0" marR="0">
              <a:spcBef>
                <a:spcPts val="0"/>
              </a:spcBef>
              <a:spcAft>
                <a:spcPts val="0"/>
              </a:spcAft>
            </a:pPr>
            <a:endParaRPr lang="ja-JP" altLang="en-US" sz="1200" dirty="0">
              <a:effectLst/>
              <a:latin typeface="MS PGothic" panose="020B0600070205080204" pitchFamily="34" charset="-128"/>
              <a:ea typeface="MS PGothic" panose="020B0600070205080204" pitchFamily="34" charset="-128"/>
            </a:endParaRPr>
          </a:p>
          <a:p>
            <a:pPr marL="0" marR="0">
              <a:spcBef>
                <a:spcPts val="0"/>
              </a:spcBef>
              <a:spcAft>
                <a:spcPts val="0"/>
              </a:spcAft>
            </a:pPr>
            <a:r>
              <a:rPr lang="ja-JP" altLang="en-US" sz="1200" dirty="0">
                <a:effectLst/>
                <a:latin typeface="MS PGothic" panose="020B0600070205080204" pitchFamily="34" charset="-128"/>
                <a:ea typeface="MS PGothic" panose="020B0600070205080204" pitchFamily="34" charset="-128"/>
              </a:rPr>
              <a:t>認定手続きは簡単です。地区ガバナー、ガバナーエレクト、地区ロータリー財団委員長が以下を行います。</a:t>
            </a:r>
          </a:p>
          <a:p>
            <a:pPr marL="0" marR="0">
              <a:spcBef>
                <a:spcPts val="0"/>
              </a:spcBef>
              <a:spcAft>
                <a:spcPts val="0"/>
              </a:spcAft>
            </a:pPr>
            <a:endParaRPr lang="ja-JP" altLang="en-US" sz="1200" dirty="0">
              <a:effectLst/>
              <a:latin typeface="MS PGothic" panose="020B0600070205080204" pitchFamily="34" charset="-128"/>
              <a:ea typeface="MS PGothic" panose="020B0600070205080204" pitchFamily="34" charset="-128"/>
            </a:endParaRPr>
          </a:p>
          <a:p>
            <a:pPr marL="171450" marR="0" indent="-171450">
              <a:spcBef>
                <a:spcPts val="0"/>
              </a:spcBef>
              <a:spcAft>
                <a:spcPts val="0"/>
              </a:spcAft>
              <a:buFont typeface="Arial" panose="020B0604020202020204" pitchFamily="34" charset="0"/>
              <a:buChar char="•"/>
            </a:pPr>
            <a:r>
              <a:rPr lang="ja-JP" altLang="en-US" sz="1200" dirty="0">
                <a:effectLst/>
                <a:latin typeface="MS PGothic" panose="020B0600070205080204" pitchFamily="34" charset="-128"/>
                <a:ea typeface="MS PGothic" panose="020B0600070205080204" pitchFamily="34" charset="-128"/>
              </a:rPr>
              <a:t>オンラインの補助金申請ツールで「地区の覚書（</a:t>
            </a:r>
            <a:r>
              <a:rPr lang="en-US" altLang="ja-JP" sz="1200" dirty="0">
                <a:effectLst/>
                <a:latin typeface="MS PGothic" panose="020B0600070205080204" pitchFamily="34" charset="-128"/>
                <a:ea typeface="MS PGothic" panose="020B0600070205080204" pitchFamily="34" charset="-128"/>
              </a:rPr>
              <a:t>MOU</a:t>
            </a:r>
            <a:r>
              <a:rPr lang="ja-JP" altLang="en-US" sz="1200" dirty="0">
                <a:effectLst/>
                <a:latin typeface="MS PGothic" panose="020B0600070205080204" pitchFamily="34" charset="-128"/>
                <a:ea typeface="MS PGothic" panose="020B0600070205080204" pitchFamily="34" charset="-128"/>
              </a:rPr>
              <a:t>）」を読んで一連の質問に答え、</a:t>
            </a:r>
            <a:r>
              <a:rPr lang="en-US" altLang="ja-JP" sz="1200" dirty="0">
                <a:effectLst/>
                <a:latin typeface="MS PGothic" panose="020B0600070205080204" pitchFamily="34" charset="-128"/>
                <a:ea typeface="MS PGothic" panose="020B0600070205080204" pitchFamily="34" charset="-128"/>
              </a:rPr>
              <a:t>MOU</a:t>
            </a:r>
            <a:r>
              <a:rPr lang="ja-JP" altLang="en-US" sz="1200" dirty="0">
                <a:effectLst/>
                <a:latin typeface="MS PGothic" panose="020B0600070205080204" pitchFamily="34" charset="-128"/>
                <a:ea typeface="MS PGothic" panose="020B0600070205080204" pitchFamily="34" charset="-128"/>
              </a:rPr>
              <a:t>に同意する。</a:t>
            </a:r>
            <a:endParaRPr lang="en-US" altLang="ja-JP" sz="1200" dirty="0">
              <a:effectLst/>
              <a:latin typeface="MS PGothic" panose="020B0600070205080204" pitchFamily="34" charset="-128"/>
              <a:ea typeface="MS PGothic" panose="020B0600070205080204" pitchFamily="34" charset="-128"/>
            </a:endParaRPr>
          </a:p>
          <a:p>
            <a:pPr marL="171450" marR="0" indent="-171450">
              <a:spcBef>
                <a:spcPts val="0"/>
              </a:spcBef>
              <a:spcAft>
                <a:spcPts val="0"/>
              </a:spcAft>
              <a:buFont typeface="Arial" panose="020B0604020202020204" pitchFamily="34" charset="0"/>
              <a:buChar char="•"/>
            </a:pPr>
            <a:r>
              <a:rPr lang="ja-JP" altLang="en-US" sz="1200" dirty="0">
                <a:effectLst/>
                <a:latin typeface="MS PGothic" panose="020B0600070205080204" pitchFamily="34" charset="-128"/>
                <a:ea typeface="MS PGothic" panose="020B0600070205080204" pitchFamily="34" charset="-128"/>
              </a:rPr>
              <a:t>クラブを対象とした補助金管理セミナーを実施する。</a:t>
            </a:r>
            <a:endParaRPr lang="en-US" altLang="ja-JP" sz="1200" dirty="0">
              <a:effectLst/>
              <a:latin typeface="MS PGothic" panose="020B0600070205080204" pitchFamily="34" charset="-128"/>
              <a:ea typeface="MS PGothic" panose="020B0600070205080204" pitchFamily="34" charset="-128"/>
            </a:endParaRPr>
          </a:p>
          <a:p>
            <a:pPr marL="0" marR="0" indent="0">
              <a:spcBef>
                <a:spcPts val="0"/>
              </a:spcBef>
              <a:spcAft>
                <a:spcPts val="0"/>
              </a:spcAft>
              <a:buFont typeface="Arial" panose="020B0604020202020204" pitchFamily="34" charset="0"/>
              <a:buNone/>
            </a:pPr>
            <a:endParaRPr lang="en-US" altLang="ja-JP" sz="1200" dirty="0">
              <a:effectLst/>
              <a:latin typeface="MS PGothic" panose="020B0600070205080204" pitchFamily="34" charset="-128"/>
              <a:ea typeface="MS PGothic" panose="020B0600070205080204" pitchFamily="34" charset="-128"/>
            </a:endParaRPr>
          </a:p>
          <a:p>
            <a:pPr marL="0" marR="0" indent="0">
              <a:spcBef>
                <a:spcPts val="0"/>
              </a:spcBef>
              <a:spcAft>
                <a:spcPts val="0"/>
              </a:spcAft>
              <a:buFont typeface="Arial" panose="020B0604020202020204" pitchFamily="34" charset="0"/>
              <a:buNone/>
            </a:pPr>
            <a:endParaRPr lang="en-US" altLang="ja-JP" sz="1200" dirty="0">
              <a:effectLst/>
              <a:latin typeface="MS PGothic" panose="020B0600070205080204" pitchFamily="34" charset="-128"/>
              <a:ea typeface="MS PGothic" panose="020B0600070205080204"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クラブがグローバル補助金を申請するには、資格認定を受ける必要があります。地区は毎年、この資格認定手続きを行う必要があります。</a:t>
            </a:r>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kern="1200" baseline="0" dirty="0">
              <a:solidFill>
                <a:schemeClr val="tx1"/>
              </a:solidFill>
              <a:effectLst/>
              <a:latin typeface="MS PGothic" panose="020B0600070205080204" pitchFamily="34" charset="-128"/>
              <a:ea typeface="MS PGothic" panose="020B0600070205080204" pitchFamily="34" charset="-128"/>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baseline="0" dirty="0">
                <a:solidFill>
                  <a:schemeClr val="tx1"/>
                </a:solidFill>
                <a:effectLst/>
                <a:latin typeface="MS PGothic" panose="020B0600070205080204" pitchFamily="34" charset="-128"/>
                <a:ea typeface="MS PGothic" panose="020B0600070205080204" pitchFamily="34" charset="-128"/>
                <a:cs typeface="Arial" charset="0"/>
              </a:rPr>
              <a:t>クラブ会長と会長エレクトは、資格認定を受けるために以下を行います。</a:t>
            </a:r>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pPr marL="171450" indent="-171450">
              <a:buFont typeface="Arial" pitchFamily="34" charset="0"/>
              <a:buChar char="•"/>
            </a:pPr>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クラブの覚書（</a:t>
            </a:r>
            <a:r>
              <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rPr>
              <a:t>MOU</a:t>
            </a:r>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）に同意する</a:t>
            </a:r>
          </a:p>
          <a:p>
            <a:pPr marL="171450" indent="-171450">
              <a:buFont typeface="Arial" pitchFamily="34" charset="0"/>
              <a:buChar char="•"/>
            </a:pPr>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地区が実施する補助金管理セミナーにクラブ会員が出席する</a:t>
            </a:r>
          </a:p>
          <a:p>
            <a:pPr marL="171450" indent="-171450">
              <a:buFont typeface="Arial" pitchFamily="34" charset="0"/>
              <a:buChar char="•"/>
            </a:pPr>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地区が定めたその他の要件を満たす</a:t>
            </a:r>
          </a:p>
          <a:p>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グローバル補助金の申請を計画しているクラブは、毎年、認定を受ける必要があります。</a:t>
            </a:r>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pPr marL="0" marR="0" indent="0">
              <a:spcBef>
                <a:spcPts val="0"/>
              </a:spcBef>
              <a:spcAft>
                <a:spcPts val="0"/>
              </a:spcAft>
              <a:buFont typeface="Arial" panose="020B0604020202020204" pitchFamily="34" charset="0"/>
              <a:buNone/>
            </a:pPr>
            <a:endParaRPr lang="en-US" altLang="ja-JP" sz="1200" dirty="0">
              <a:effectLst/>
              <a:latin typeface="MS PGothic" panose="020B0600070205080204" pitchFamily="34" charset="-128"/>
              <a:ea typeface="MS PGothic" panose="020B0600070205080204" pitchFamily="34" charset="-128"/>
            </a:endParaRPr>
          </a:p>
          <a:p>
            <a:pPr marL="171450" marR="0" indent="-171450">
              <a:spcBef>
                <a:spcPts val="0"/>
              </a:spcBef>
              <a:spcAft>
                <a:spcPts val="0"/>
              </a:spcAft>
              <a:buFont typeface="Arial" panose="020B0604020202020204" pitchFamily="34" charset="0"/>
              <a:buChar char="•"/>
            </a:pPr>
            <a:endParaRPr lang="ja-JP" altLang="en-US" sz="1200" dirty="0">
              <a:effectLst/>
              <a:latin typeface="MS PGothic" panose="020B0600070205080204" pitchFamily="34" charset="-128"/>
              <a:ea typeface="MS PGothic" panose="020B0600070205080204"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ja-JP" altLang="ja-JP" sz="1200" kern="1200" dirty="0">
              <a:solidFill>
                <a:schemeClr val="tx1"/>
              </a:solidFill>
              <a:effectLst/>
              <a:latin typeface="Arial" pitchFamily="-107" charset="0"/>
              <a:ea typeface="ＭＳ Ｐゴシック" charset="0"/>
              <a:cs typeface="ヒラギノ角ゴ Pro W3" pitchFamily="-107" charset="-128"/>
            </a:endParaRPr>
          </a:p>
          <a:p>
            <a:pPr eaLnBrk="1" hangingPunct="1"/>
            <a:endParaRPr lang="en-US" altLang="en-US" dirty="0">
              <a:latin typeface="Arial" panose="020B0604020202020204" pitchFamily="34" charset="0"/>
              <a:ea typeface="ＭＳ Ｐゴシック" panose="020B0600070205080204" pitchFamily="34" charset="-128"/>
              <a:cs typeface="ヒラギノ角ゴ Pro W3"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MS PGothic" panose="020B0600070205080204" pitchFamily="34" charset="-128"/>
                <a:ea typeface="MS PGothic" panose="020B0600070205080204" pitchFamily="34" charset="-128"/>
              </a:rPr>
              <a:t>第</a:t>
            </a:r>
            <a:r>
              <a:rPr lang="en-US" altLang="ja-JP" dirty="0">
                <a:latin typeface="MS PGothic" panose="020B0600070205080204" pitchFamily="34" charset="-128"/>
                <a:ea typeface="MS PGothic" panose="020B0600070205080204" pitchFamily="34" charset="-128"/>
              </a:rPr>
              <a:t>4420</a:t>
            </a:r>
            <a:r>
              <a:rPr lang="ja-JP" altLang="en-US" dirty="0">
                <a:latin typeface="MS PGothic" panose="020B0600070205080204" pitchFamily="34" charset="-128"/>
                <a:ea typeface="MS PGothic" panose="020B0600070205080204" pitchFamily="34" charset="-128"/>
              </a:rPr>
              <a:t>地区（ブラジル）のロータリアンは、地区補助金を利用して、貧困地域の子どもたちのために図書室を設置する識字プロジェクトを開始しました。</a:t>
            </a:r>
            <a:r>
              <a:rPr lang="en-US" altLang="ja-JP" dirty="0">
                <a:latin typeface="MS PGothic" panose="020B0600070205080204" pitchFamily="34" charset="-128"/>
                <a:ea typeface="MS PGothic" panose="020B0600070205080204" pitchFamily="34" charset="-128"/>
              </a:rPr>
              <a:t>5</a:t>
            </a:r>
            <a:r>
              <a:rPr lang="ja-JP" altLang="en-US" dirty="0">
                <a:latin typeface="MS PGothic" panose="020B0600070205080204" pitchFamily="34" charset="-128"/>
                <a:ea typeface="MS PGothic" panose="020B0600070205080204" pitchFamily="34" charset="-128"/>
              </a:rPr>
              <a:t>～</a:t>
            </a:r>
            <a:r>
              <a:rPr lang="en-US" altLang="ja-JP" dirty="0">
                <a:latin typeface="MS PGothic" panose="020B0600070205080204" pitchFamily="34" charset="-128"/>
                <a:ea typeface="MS PGothic" panose="020B0600070205080204" pitchFamily="34" charset="-128"/>
              </a:rPr>
              <a:t>12</a:t>
            </a:r>
            <a:r>
              <a:rPr lang="ja-JP" altLang="en-US" dirty="0">
                <a:latin typeface="MS PGothic" panose="020B0600070205080204" pitchFamily="34" charset="-128"/>
                <a:ea typeface="MS PGothic" panose="020B0600070205080204" pitchFamily="34" charset="-128"/>
              </a:rPr>
              <a:t>歳の子どもが読書に関心をもてるよう、絵本やおもちゃ教材も提供しました。図書室の管理や生徒へ指導は地元の関係者が行います。</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10</a:t>
            </a:fld>
            <a:endParaRPr lang="en-US"/>
          </a:p>
        </p:txBody>
      </p:sp>
    </p:spTree>
    <p:extLst>
      <p:ext uri="{BB962C8B-B14F-4D97-AF65-F5344CB8AC3E}">
        <p14:creationId xmlns:p14="http://schemas.microsoft.com/office/powerpoint/2010/main" val="302455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S PGothic" panose="020B0600070205080204" pitchFamily="34" charset="-128"/>
                <a:ea typeface="MS PGothic" panose="020B0600070205080204" pitchFamily="34" charset="-128"/>
              </a:rPr>
              <a:t>米国カリフォルニアで行われた地区補助金プロジェクトでは、ロータリアン、ローターアクター、地域住民が集まって、メキシコの子どもに送るための教材セットを準備しました。</a:t>
            </a:r>
            <a:r>
              <a:rPr lang="en-US" baseline="0" dirty="0">
                <a:latin typeface="MS PGothic" panose="020B0600070205080204" pitchFamily="34" charset="-128"/>
                <a:ea typeface="MS PGothic" panose="020B0600070205080204" pitchFamily="34" charset="-128"/>
              </a:rPr>
              <a:t> </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11</a:t>
            </a:fld>
            <a:endParaRPr lang="en-US"/>
          </a:p>
        </p:txBody>
      </p:sp>
    </p:spTree>
    <p:extLst>
      <p:ext uri="{BB962C8B-B14F-4D97-AF65-F5344CB8AC3E}">
        <p14:creationId xmlns:p14="http://schemas.microsoft.com/office/powerpoint/2010/main" val="3317849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MS PGothic" panose="020B0600070205080204" pitchFamily="34" charset="-128"/>
                <a:ea typeface="MS PGothic" panose="020B0600070205080204" pitchFamily="34" charset="-128"/>
              </a:rPr>
              <a:t>ロータリー財団から提供されているもう一つの補助金、グローバル補助金についてご説明します。</a:t>
            </a:r>
            <a:endParaRPr lang="en-US" altLang="ja-JP" dirty="0">
              <a:latin typeface="MS PGothic" panose="020B0600070205080204" pitchFamily="34" charset="-128"/>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12</a:t>
            </a:fld>
            <a:endParaRPr lang="en-US"/>
          </a:p>
        </p:txBody>
      </p:sp>
    </p:spTree>
    <p:extLst>
      <p:ext uri="{BB962C8B-B14F-4D97-AF65-F5344CB8AC3E}">
        <p14:creationId xmlns:p14="http://schemas.microsoft.com/office/powerpoint/2010/main" val="12398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ja-JP" alt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rPr>
              <a:t>ロータリーでは、地元のニーズに応じた独自の活動を行う一方、重点分野を定め、海外で極めて大きな成果をもたらす活動もしています。グローバル補助金を通じて、以下の分野の活動を重点的に支援しています。</a:t>
            </a:r>
            <a:endParaRPr 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endParaRPr>
          </a:p>
          <a:p>
            <a:pPr marL="171450" marR="0" indent="-171450">
              <a:spcBef>
                <a:spcPts val="0"/>
              </a:spcBef>
              <a:spcAft>
                <a:spcPts val="0"/>
              </a:spcAft>
              <a:buFont typeface="Arial" pitchFamily="34" charset="0"/>
              <a:buChar char="•"/>
            </a:pPr>
            <a:r>
              <a:rPr lang="ja-JP" alt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rPr>
              <a:t>平和と紛争予防／紛争解決</a:t>
            </a:r>
            <a:endParaRPr 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endParaRP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ja-JP" alt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rPr>
              <a:t>疾病予防と治療</a:t>
            </a:r>
            <a:endParaRPr 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endParaRP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ja-JP" alt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rPr>
              <a:t>水と衛生</a:t>
            </a:r>
            <a:endParaRPr 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endParaRPr>
          </a:p>
          <a:p>
            <a:pPr marL="171450" marR="0" indent="-171450">
              <a:spcBef>
                <a:spcPts val="0"/>
              </a:spcBef>
              <a:spcAft>
                <a:spcPts val="0"/>
              </a:spcAft>
              <a:buFont typeface="Arial" pitchFamily="34" charset="0"/>
              <a:buChar char="•"/>
            </a:pPr>
            <a:r>
              <a:rPr lang="ja-JP" alt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rPr>
              <a:t>母子の健康</a:t>
            </a:r>
            <a:endParaRPr 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endParaRPr>
          </a:p>
          <a:p>
            <a:pPr marL="171450" marR="0" indent="-171450">
              <a:spcBef>
                <a:spcPts val="0"/>
              </a:spcBef>
              <a:spcAft>
                <a:spcPts val="0"/>
              </a:spcAft>
              <a:buFont typeface="Arial" pitchFamily="34" charset="0"/>
              <a:buChar char="•"/>
            </a:pPr>
            <a:r>
              <a:rPr lang="ja-JP" alt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rPr>
              <a:t>基本的教育と識字率向上</a:t>
            </a:r>
            <a:endParaRPr 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endParaRPr>
          </a:p>
          <a:p>
            <a:pPr marL="171450" marR="0" indent="-171450">
              <a:spcBef>
                <a:spcPts val="0"/>
              </a:spcBef>
              <a:spcAft>
                <a:spcPts val="0"/>
              </a:spcAft>
              <a:buFont typeface="Arial" pitchFamily="34" charset="0"/>
              <a:buChar char="•"/>
            </a:pPr>
            <a:r>
              <a:rPr lang="ja-JP" alt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rPr>
              <a:t>経済と地域社会の発展</a:t>
            </a:r>
            <a:endParaRPr lang="en-US" sz="1200" kern="1200" dirty="0">
              <a:solidFill>
                <a:schemeClr val="tx1"/>
              </a:solidFill>
              <a:latin typeface="MS PGothic" panose="020B0600070205080204" pitchFamily="34" charset="-128"/>
              <a:ea typeface="MS PGothic" panose="020B0600070205080204" pitchFamily="34" charset="-128"/>
              <a:cs typeface="ヒラギノ角ゴ Pro W3" pitchFamily="-107" charset="-128"/>
            </a:endParaRPr>
          </a:p>
          <a:p>
            <a:pPr marL="0" marR="0">
              <a:spcBef>
                <a:spcPts val="0"/>
              </a:spcBef>
              <a:spcAft>
                <a:spcPts val="0"/>
              </a:spcAft>
            </a:pPr>
            <a:endParaRPr lang="en-US" sz="120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13</a:t>
            </a:fld>
            <a:endParaRPr lang="en-US"/>
          </a:p>
        </p:txBody>
      </p:sp>
    </p:spTree>
    <p:extLst>
      <p:ext uri="{BB962C8B-B14F-4D97-AF65-F5344CB8AC3E}">
        <p14:creationId xmlns:p14="http://schemas.microsoft.com/office/powerpoint/2010/main" val="336448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14</a:t>
            </a:fld>
            <a:endParaRPr lang="en-US"/>
          </a:p>
        </p:txBody>
      </p:sp>
    </p:spTree>
    <p:extLst>
      <p:ext uri="{BB962C8B-B14F-4D97-AF65-F5344CB8AC3E}">
        <p14:creationId xmlns:p14="http://schemas.microsoft.com/office/powerpoint/2010/main" val="59921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グローバル補助金は、先にお伝えしたロータリーの</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6</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つの重点分野のいずれかに該当し、持続可能かつ測定可能な成果をもたらす大規模な国際的活動を支援します。利用にあたっては、活動が実施される国のクラブ／地区と、それ以外の国のクラブ／地区が協力することが求められます。また双方のクラブ／地区は、補助金を申請する前に、参加資格の認定を受けている必要があります。</a:t>
            </a:r>
          </a:p>
          <a:p>
            <a:endParaRPr lang="en-US" sz="1200" b="0" i="0" kern="1200" dirty="0">
              <a:solidFill>
                <a:schemeClr val="tx1"/>
              </a:solidFill>
              <a:effectLst/>
              <a:latin typeface="MS PGothic" panose="020B0600070205080204" pitchFamily="34" charset="-128"/>
              <a:ea typeface="MS PGothic" panose="020B0600070205080204" pitchFamily="34" charset="-128"/>
              <a:cs typeface="Arial" charset="0"/>
            </a:endParaRPr>
          </a:p>
          <a:p>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予算</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30,000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ドル以上の活動が対象です。そのうち、補助金で賄われる額は最低</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15,000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ドルです（最高支給額は</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200,000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ドル）。この補助金は、クラブ／地区からの</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DDF</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（地区財団活動資金）に対して</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100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％（同額）、現金拠出に対して</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50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％（半額）の割合で、財団から</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WF</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（国際財団活動資金）の上乗せが提供される仕組みです。</a:t>
            </a:r>
          </a:p>
          <a:p>
            <a:endParaRPr lang="en-US" sz="1200" b="0" i="0" kern="1200" dirty="0">
              <a:solidFill>
                <a:schemeClr val="tx1"/>
              </a:solidFill>
              <a:effectLst/>
              <a:latin typeface="MS PGothic" panose="020B0600070205080204" pitchFamily="34" charset="-128"/>
              <a:ea typeface="MS PGothic" panose="020B0600070205080204" pitchFamily="34" charset="-128"/>
              <a:cs typeface="+mn-cs"/>
            </a:endParaRPr>
          </a:p>
          <a:p>
            <a:r>
              <a:rPr lang="ja-JP" altLang="en-US" sz="1200" b="0" i="0" kern="1200" dirty="0">
                <a:solidFill>
                  <a:schemeClr val="tx1"/>
                </a:solidFill>
                <a:effectLst/>
                <a:latin typeface="MS PGothic" panose="020B0600070205080204" pitchFamily="34" charset="-128"/>
                <a:ea typeface="MS PGothic" panose="020B0600070205080204" pitchFamily="34" charset="-128"/>
                <a:cs typeface="+mn-cs"/>
              </a:rPr>
              <a:t>グローバル補助金を活用して、人道的プロジェクト、奨学金、職業研修チームを支援できます。奨学金の場合、</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mn-cs"/>
              </a:rPr>
              <a:t>1</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mn-cs"/>
              </a:rPr>
              <a:t>年間から</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mn-cs"/>
              </a:rPr>
              <a:t>4</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mn-cs"/>
              </a:rPr>
              <a:t>年間の大学院留学を支援できます。グローバル補助金による職業研修チームでは、専門職業人のグループが海外に赴き、スキルや知識を学んだり、現地の専門職業人にスキルや知識を</a:t>
            </a:r>
            <a:r>
              <a:rPr lang="ja-JP" altLang="en-US" dirty="0">
                <a:latin typeface="MS PGothic" panose="020B0600070205080204" pitchFamily="34" charset="-128"/>
                <a:ea typeface="MS PGothic" panose="020B0600070205080204" pitchFamily="34" charset="-128"/>
                <a:cs typeface="+mn-cs"/>
              </a:rPr>
              <a:t>教えた</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mn-cs"/>
              </a:rPr>
              <a:t>りします。</a:t>
            </a:r>
            <a:endParaRPr lang="en-US" sz="1200" kern="1200" dirty="0">
              <a:solidFill>
                <a:schemeClr val="tx1"/>
              </a:solidFill>
              <a:effectLst/>
              <a:latin typeface="MS PGothic" panose="020B0600070205080204" pitchFamily="34" charset="-128"/>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15</a:t>
            </a:fld>
            <a:endParaRPr lang="en-US"/>
          </a:p>
        </p:txBody>
      </p:sp>
    </p:spTree>
    <p:extLst>
      <p:ext uri="{BB962C8B-B14F-4D97-AF65-F5344CB8AC3E}">
        <p14:creationId xmlns:p14="http://schemas.microsoft.com/office/powerpoint/2010/main" val="94040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S PGothic" panose="020B0600070205080204" pitchFamily="34" charset="-128"/>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16</a:t>
            </a:fld>
            <a:endParaRPr lang="en-US"/>
          </a:p>
        </p:txBody>
      </p:sp>
    </p:spTree>
    <p:extLst>
      <p:ext uri="{BB962C8B-B14F-4D97-AF65-F5344CB8AC3E}">
        <p14:creationId xmlns:p14="http://schemas.microsoft.com/office/powerpoint/2010/main" val="94040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S PGothic" panose="020B0600070205080204" pitchFamily="34" charset="-128"/>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17</a:t>
            </a:fld>
            <a:endParaRPr lang="en-US"/>
          </a:p>
        </p:txBody>
      </p:sp>
    </p:spTree>
    <p:extLst>
      <p:ext uri="{BB962C8B-B14F-4D97-AF65-F5344CB8AC3E}">
        <p14:creationId xmlns:p14="http://schemas.microsoft.com/office/powerpoint/2010/main" val="94040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ja-JP" altLang="en-US" sz="1800" dirty="0">
                <a:effectLst/>
                <a:latin typeface="MS PGothic" panose="020B0600070205080204" pitchFamily="34" charset="-128"/>
                <a:ea typeface="MS PGothic" panose="020B0600070205080204" pitchFamily="34" charset="-128"/>
              </a:rPr>
              <a:t>持続可能性の定義は、組織や団体によって異なりますが、ロータリーでは、「補助金プロジェクトの終了後にも現地の人びとが自力でニーズに取り組めるよう支援し、長期的な解決策をもたらすこと」としています。</a:t>
            </a:r>
            <a:endParaRPr lang="en-US" altLang="ja-JP" sz="1800" dirty="0">
              <a:effectLst/>
              <a:latin typeface="MS PGothic" panose="020B0600070205080204" pitchFamily="34" charset="-128"/>
              <a:ea typeface="MS PGothic" panose="020B0600070205080204" pitchFamily="34" charset="-128"/>
            </a:endParaRPr>
          </a:p>
          <a:p>
            <a:pPr marL="0" marR="0">
              <a:spcBef>
                <a:spcPts val="0"/>
              </a:spcBef>
              <a:spcAft>
                <a:spcPts val="0"/>
              </a:spcAft>
            </a:pPr>
            <a:endParaRPr lang="en-US" sz="1800" dirty="0">
              <a:effectLst/>
              <a:latin typeface="MS PGothic" panose="020B0600070205080204" pitchFamily="34" charset="-128"/>
              <a:ea typeface="MS PGothic" panose="020B0600070205080204" pitchFamily="34" charset="-128"/>
            </a:endParaRPr>
          </a:p>
          <a:p>
            <a:pPr marL="0" marR="0">
              <a:spcBef>
                <a:spcPts val="0"/>
              </a:spcBef>
              <a:spcAft>
                <a:spcPts val="0"/>
              </a:spcAft>
            </a:pPr>
            <a:r>
              <a:rPr lang="ja-JP" altLang="en-US" sz="1800" dirty="0">
                <a:latin typeface="MS PGothic" panose="020B0600070205080204" pitchFamily="34" charset="-128"/>
                <a:ea typeface="MS PGothic" panose="020B0600070205080204" pitchFamily="34" charset="-128"/>
              </a:rPr>
              <a:t>ロータリー会員が持続可能性について理解を深めることができるよう、持続可能性を満たすための</a:t>
            </a:r>
            <a:r>
              <a:rPr lang="en-US" altLang="ja-JP" sz="1800" dirty="0">
                <a:latin typeface="MS PGothic" panose="020B0600070205080204" pitchFamily="34" charset="-128"/>
                <a:ea typeface="MS PGothic" panose="020B0600070205080204" pitchFamily="34" charset="-128"/>
              </a:rPr>
              <a:t>6</a:t>
            </a:r>
            <a:r>
              <a:rPr lang="ja-JP" altLang="en-US" sz="1800" dirty="0">
                <a:latin typeface="MS PGothic" panose="020B0600070205080204" pitchFamily="34" charset="-128"/>
                <a:ea typeface="MS PGothic" panose="020B0600070205080204" pitchFamily="34" charset="-128"/>
              </a:rPr>
              <a:t>つのステップをご紹介します。</a:t>
            </a:r>
            <a:endParaRPr lang="en-US" sz="18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18</a:t>
            </a:fld>
            <a:endParaRPr lang="en-US"/>
          </a:p>
        </p:txBody>
      </p:sp>
    </p:spTree>
    <p:extLst>
      <p:ext uri="{BB962C8B-B14F-4D97-AF65-F5344CB8AC3E}">
        <p14:creationId xmlns:p14="http://schemas.microsoft.com/office/powerpoint/2010/main" val="4274526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effectLst/>
                <a:latin typeface="MS PGothic" panose="020B0600070205080204" pitchFamily="34" charset="-128"/>
                <a:ea typeface="MS PGothic" panose="020B0600070205080204" pitchFamily="34" charset="-128"/>
              </a:rPr>
              <a:t>最初のステップは、地域社会で調査を行うことです。プロジェクトが行われる国の地元の提唱者（実施国側提唱者）は、地元の関係者と協力して、地域社会の強み、ニーズ、利用できるリソースを調べます。ロータリーで発行している「地域調査の方法」</a:t>
            </a:r>
            <a:r>
              <a:rPr lang="ja-JP" altLang="en-US" dirty="0">
                <a:latin typeface="MS PGothic" panose="020B0600070205080204" pitchFamily="34" charset="-128"/>
                <a:ea typeface="MS PGothic" panose="020B0600070205080204" pitchFamily="34" charset="-128"/>
              </a:rPr>
              <a:t>を参考にすることができます</a:t>
            </a:r>
            <a:r>
              <a:rPr lang="ja-JP" altLang="en-US" sz="1200" baseline="0" dirty="0">
                <a:effectLst/>
                <a:latin typeface="MS PGothic" panose="020B0600070205080204" pitchFamily="34" charset="-128"/>
                <a:ea typeface="MS PGothic" panose="020B0600070205080204" pitchFamily="34" charset="-128"/>
              </a:rPr>
              <a:t>。</a:t>
            </a: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19</a:t>
            </a:fld>
            <a:endParaRPr lang="en-US"/>
          </a:p>
        </p:txBody>
      </p:sp>
    </p:spTree>
    <p:extLst>
      <p:ext uri="{BB962C8B-B14F-4D97-AF65-F5344CB8AC3E}">
        <p14:creationId xmlns:p14="http://schemas.microsoft.com/office/powerpoint/2010/main" val="401029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ロータリー財団地域セミナーに参加 </a:t>
            </a:r>
          </a:p>
          <a:p>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ロータリー財団地域コーディネーターの主催で、</a:t>
            </a:r>
            <a:r>
              <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rPr>
              <a:t>200</a:t>
            </a:r>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名以上が出席され、日本のロータリーの現状や、ロータリー財団の最新情報を知りました</a:t>
            </a:r>
            <a:endPar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endParaRPr>
          </a:p>
          <a:p>
            <a:endParaRPr kumimoji="1" lang="en-US" altLang="ja-JP" sz="1200" b="0" i="0" u="none" strike="noStrike" kern="1200" baseline="0" dirty="0">
              <a:solidFill>
                <a:schemeClr val="tx1"/>
              </a:solidFill>
              <a:latin typeface="Arial" pitchFamily="-107" charset="0"/>
              <a:ea typeface="ＭＳ Ｐゴシック" charset="0"/>
            </a:endParaRPr>
          </a:p>
          <a:p>
            <a:r>
              <a:rPr kumimoji="1" lang="ja-JP" altLang="en-US" sz="1200" b="0" i="0" u="none" strike="noStrike" kern="1200" baseline="0" dirty="0">
                <a:solidFill>
                  <a:schemeClr val="tx1"/>
                </a:solidFill>
                <a:latin typeface="Arial" pitchFamily="-107" charset="0"/>
                <a:ea typeface="ＭＳ Ｐゴシック" charset="0"/>
              </a:rPr>
              <a:t>カンボジア医療支援</a:t>
            </a:r>
            <a:endParaRPr kumimoji="1" lang="en-US" altLang="ja-JP" sz="1200" b="0" i="0" u="none" strike="noStrike" kern="1200" baseline="0" dirty="0">
              <a:solidFill>
                <a:schemeClr val="tx1"/>
              </a:solidFill>
              <a:latin typeface="Arial" pitchFamily="-107" charset="0"/>
              <a:ea typeface="ＭＳ Ｐゴシック" charset="0"/>
            </a:endParaRPr>
          </a:p>
          <a:p>
            <a:r>
              <a:rPr kumimoji="1" lang="ja-JP" altLang="en-US" sz="1200" b="0" i="0" u="none" strike="noStrike" kern="1200" baseline="0" dirty="0">
                <a:solidFill>
                  <a:schemeClr val="tx1"/>
                </a:solidFill>
                <a:latin typeface="Arial" pitchFamily="-107" charset="0"/>
                <a:ea typeface="ＭＳ Ｐゴシック" charset="0"/>
              </a:rPr>
              <a:t>奨学生（平和と紛争予防）</a:t>
            </a:r>
            <a:endParaRPr kumimoji="1" lang="en-US" altLang="ja-JP" sz="1200" b="0" i="0" u="none" strike="noStrike" kern="1200" baseline="0" dirty="0">
              <a:solidFill>
                <a:schemeClr val="tx1"/>
              </a:solidFill>
              <a:latin typeface="Arial" pitchFamily="-107" charset="0"/>
              <a:ea typeface="ＭＳ Ｐゴシック" charset="0"/>
            </a:endParaRPr>
          </a:p>
          <a:p>
            <a:r>
              <a:rPr kumimoji="1" lang="ja-JP" altLang="en-US" sz="1200" b="0" i="0" u="none" strike="noStrike" kern="1200" baseline="0" dirty="0">
                <a:solidFill>
                  <a:schemeClr val="tx1"/>
                </a:solidFill>
                <a:latin typeface="Arial" pitchFamily="-107" charset="0"/>
                <a:ea typeface="ＭＳ Ｐゴシック" charset="0"/>
              </a:rPr>
              <a:t>福島被災地復興クレジット</a:t>
            </a:r>
            <a:endParaRPr kumimoji="1" lang="en-US" altLang="ja-JP" sz="1200" b="0" i="0" u="none" strike="noStrike" kern="1200" baseline="0" dirty="0">
              <a:solidFill>
                <a:schemeClr val="tx1"/>
              </a:solidFill>
              <a:latin typeface="Arial" pitchFamily="-107" charset="0"/>
              <a:ea typeface="ＭＳ Ｐゴシック" charset="0"/>
            </a:endParaRPr>
          </a:p>
          <a:p>
            <a:endParaRPr kumimoji="1" lang="en-US" altLang="ja-JP" sz="1200" b="0" i="0" u="none" strike="noStrike" kern="1200" baseline="0" dirty="0">
              <a:solidFill>
                <a:schemeClr val="tx1"/>
              </a:solidFill>
              <a:latin typeface="Arial" pitchFamily="-107" charset="0"/>
              <a:ea typeface="ＭＳ Ｐゴシック" charset="0"/>
            </a:endParaRPr>
          </a:p>
          <a:p>
            <a:r>
              <a:rPr kumimoji="1" lang="ja-JP" altLang="en-US" sz="1200" b="0" i="0" u="none" strike="noStrike" kern="1200" baseline="0" dirty="0">
                <a:solidFill>
                  <a:schemeClr val="tx1"/>
                </a:solidFill>
                <a:latin typeface="Arial" pitchFamily="-107" charset="0"/>
                <a:ea typeface="ＭＳ Ｐゴシック" charset="0"/>
              </a:rPr>
              <a:t>承認数</a:t>
            </a:r>
            <a:endParaRPr kumimoji="1" lang="en-US" altLang="ja-JP" sz="1200" b="0" i="0" u="none" strike="noStrike" kern="1200" baseline="0" dirty="0">
              <a:solidFill>
                <a:schemeClr val="tx1"/>
              </a:solidFill>
              <a:latin typeface="Arial" pitchFamily="-107" charset="0"/>
              <a:ea typeface="ＭＳ Ｐゴシック" charset="0"/>
            </a:endParaRPr>
          </a:p>
          <a:p>
            <a:endParaRPr lang="ja-JP" altLang="en-US" sz="1000"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CC0497E8-EA7F-4F9A-AAAF-998C132F7F2B}" type="slidenum">
              <a:rPr lang="en-US" altLang="en-US">
                <a:ea typeface="ヒラギノ角ゴ Pro W3" pitchFamily="-84" charset="-128"/>
              </a:rPr>
              <a:pPr>
                <a:spcBef>
                  <a:spcPct val="0"/>
                </a:spcBef>
              </a:pPr>
              <a:t>2</a:t>
            </a:fld>
            <a:endParaRPr lang="en-US" altLang="en-US">
              <a:ea typeface="ヒラギノ角ゴ Pro W3" pitchFamily="-8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20</a:t>
            </a:fld>
            <a:endParaRPr lang="en-US"/>
          </a:p>
        </p:txBody>
      </p:sp>
    </p:spTree>
    <p:extLst>
      <p:ext uri="{BB962C8B-B14F-4D97-AF65-F5344CB8AC3E}">
        <p14:creationId xmlns:p14="http://schemas.microsoft.com/office/powerpoint/2010/main" val="4010294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effectLst/>
                <a:latin typeface="MS PGothic" panose="020B0600070205080204" pitchFamily="34" charset="-128"/>
                <a:ea typeface="MS PGothic" panose="020B0600070205080204" pitchFamily="34" charset="-128"/>
              </a:rPr>
              <a:t>第</a:t>
            </a:r>
            <a:r>
              <a:rPr lang="en-US" altLang="ja-JP" sz="1200" baseline="0" dirty="0">
                <a:effectLst/>
                <a:latin typeface="MS PGothic" panose="020B0600070205080204" pitchFamily="34" charset="-128"/>
                <a:ea typeface="MS PGothic" panose="020B0600070205080204" pitchFamily="34" charset="-128"/>
              </a:rPr>
              <a:t>2</a:t>
            </a:r>
            <a:r>
              <a:rPr lang="ja-JP" altLang="en-US" sz="1200" baseline="0" dirty="0">
                <a:effectLst/>
                <a:latin typeface="MS PGothic" panose="020B0600070205080204" pitchFamily="34" charset="-128"/>
                <a:ea typeface="MS PGothic" panose="020B0600070205080204" pitchFamily="34" charset="-128"/>
              </a:rPr>
              <a:t>のステップは、恩恵を受ける人たちにもプロジェクトに関与してもらうことです。地元の人たちが自分たちの力で地域を改善していると自覚すれば、プロジェクトの効果がはるかに高くなります。ニーズを調べ、プロジェクトの計画を立てる際に、地元の人たちと協力しましょう。そのためにも、プロジェクトの長期的な継続のカギとなる地元関係者を探すことが重要</a:t>
            </a:r>
            <a:r>
              <a:rPr lang="ja-JP" altLang="en-US" dirty="0">
                <a:latin typeface="MS PGothic" panose="020B0600070205080204" pitchFamily="34" charset="-128"/>
                <a:ea typeface="MS PGothic" panose="020B0600070205080204" pitchFamily="34" charset="-128"/>
              </a:rPr>
              <a:t>で</a:t>
            </a:r>
            <a:r>
              <a:rPr lang="ja-JP" altLang="en-US" sz="1200" baseline="0" dirty="0">
                <a:effectLst/>
                <a:latin typeface="MS PGothic" panose="020B0600070205080204" pitchFamily="34" charset="-128"/>
                <a:ea typeface="MS PGothic" panose="020B0600070205080204" pitchFamily="34" charset="-128"/>
              </a:rPr>
              <a:t>す。</a:t>
            </a:r>
            <a:endParaRPr lang="en-US" sz="1200" dirty="0">
              <a:effectLst/>
              <a:latin typeface="MS PGothic" panose="020B0600070205080204" pitchFamily="34" charset="-128"/>
              <a:ea typeface="MS PGothic" panose="020B0600070205080204" pitchFamily="34" charset="-128"/>
            </a:endParaRPr>
          </a:p>
          <a:p>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21</a:t>
            </a:fld>
            <a:endParaRPr lang="en-US"/>
          </a:p>
        </p:txBody>
      </p:sp>
    </p:spTree>
    <p:extLst>
      <p:ext uri="{BB962C8B-B14F-4D97-AF65-F5344CB8AC3E}">
        <p14:creationId xmlns:p14="http://schemas.microsoft.com/office/powerpoint/2010/main" val="2611675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22</a:t>
            </a:fld>
            <a:endParaRPr lang="en-US"/>
          </a:p>
        </p:txBody>
      </p:sp>
    </p:spTree>
    <p:extLst>
      <p:ext uri="{BB962C8B-B14F-4D97-AF65-F5344CB8AC3E}">
        <p14:creationId xmlns:p14="http://schemas.microsoft.com/office/powerpoint/2010/main" val="261167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MS PGothic" panose="020B0600070205080204" pitchFamily="34" charset="-128"/>
                <a:ea typeface="MS PGothic" panose="020B0600070205080204" pitchFamily="34" charset="-128"/>
              </a:rPr>
              <a:t>第</a:t>
            </a:r>
            <a:r>
              <a:rPr lang="en-US" altLang="ja-JP" sz="1200" dirty="0">
                <a:effectLst/>
                <a:latin typeface="MS PGothic" panose="020B0600070205080204" pitchFamily="34" charset="-128"/>
                <a:ea typeface="MS PGothic" panose="020B0600070205080204" pitchFamily="34" charset="-128"/>
              </a:rPr>
              <a:t>3</a:t>
            </a:r>
            <a:r>
              <a:rPr lang="ja-JP" altLang="en-US" sz="1200" dirty="0">
                <a:effectLst/>
                <a:latin typeface="MS PGothic" panose="020B0600070205080204" pitchFamily="34" charset="-128"/>
                <a:ea typeface="MS PGothic" panose="020B0600070205080204" pitchFamily="34" charset="-128"/>
              </a:rPr>
              <a:t>のステップは、プロジェクト成果を左右する人たちに、研修を提供することです。受益者がプロジェクトの目的を支えるために必要</a:t>
            </a:r>
            <a:r>
              <a:rPr lang="ja-JP" altLang="en-US" dirty="0">
                <a:latin typeface="MS PGothic" panose="020B0600070205080204" pitchFamily="34" charset="-128"/>
                <a:ea typeface="MS PGothic" panose="020B0600070205080204" pitchFamily="34" charset="-128"/>
              </a:rPr>
              <a:t>な</a:t>
            </a:r>
            <a:r>
              <a:rPr lang="ja-JP" altLang="en-US" sz="1200" dirty="0">
                <a:effectLst/>
                <a:latin typeface="MS PGothic" panose="020B0600070205080204" pitchFamily="34" charset="-128"/>
                <a:ea typeface="MS PGothic" panose="020B0600070205080204" pitchFamily="34" charset="-128"/>
              </a:rPr>
              <a:t>スキルや知識を学ぶことが重要です。計画段階で、どのように受益者に知識を伝授するか</a:t>
            </a:r>
            <a:r>
              <a:rPr lang="ja-JP" altLang="en-US" dirty="0">
                <a:latin typeface="MS PGothic" panose="020B0600070205080204" pitchFamily="34" charset="-128"/>
                <a:ea typeface="MS PGothic" panose="020B0600070205080204" pitchFamily="34" charset="-128"/>
              </a:rPr>
              <a:t>を明確に決めておき</a:t>
            </a:r>
            <a:r>
              <a:rPr lang="ja-JP" altLang="en-US" sz="1200" dirty="0">
                <a:effectLst/>
                <a:latin typeface="MS PGothic" panose="020B0600070205080204" pitchFamily="34" charset="-128"/>
                <a:ea typeface="MS PGothic" panose="020B0600070205080204" pitchFamily="34" charset="-128"/>
              </a:rPr>
              <a:t>ましょう。研修を提供する際は、地元の団体と協力すると効果的です。</a:t>
            </a: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23</a:t>
            </a:fld>
            <a:endParaRPr lang="en-US"/>
          </a:p>
        </p:txBody>
      </p:sp>
    </p:spTree>
    <p:extLst>
      <p:ext uri="{BB962C8B-B14F-4D97-AF65-F5344CB8AC3E}">
        <p14:creationId xmlns:p14="http://schemas.microsoft.com/office/powerpoint/2010/main" val="2276123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24</a:t>
            </a:fld>
            <a:endParaRPr lang="en-US"/>
          </a:p>
        </p:txBody>
      </p:sp>
    </p:spTree>
    <p:extLst>
      <p:ext uri="{BB962C8B-B14F-4D97-AF65-F5344CB8AC3E}">
        <p14:creationId xmlns:p14="http://schemas.microsoft.com/office/powerpoint/2010/main" val="2276123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aseline="0" dirty="0">
                <a:effectLst/>
                <a:latin typeface="MS PGothic" panose="020B0600070205080204" pitchFamily="34" charset="-128"/>
                <a:ea typeface="MS PGothic" panose="020B0600070205080204" pitchFamily="34" charset="-128"/>
              </a:rPr>
              <a:t>第</a:t>
            </a:r>
            <a:r>
              <a:rPr lang="en-US" altLang="ja-JP" sz="1200" baseline="0" dirty="0">
                <a:effectLst/>
                <a:latin typeface="MS PGothic" panose="020B0600070205080204" pitchFamily="34" charset="-128"/>
                <a:ea typeface="MS PGothic" panose="020B0600070205080204" pitchFamily="34" charset="-128"/>
              </a:rPr>
              <a:t>4</a:t>
            </a:r>
            <a:r>
              <a:rPr lang="ja-JP" altLang="en-US" sz="1200" baseline="0" dirty="0">
                <a:effectLst/>
                <a:latin typeface="MS PGothic" panose="020B0600070205080204" pitchFamily="34" charset="-128"/>
                <a:ea typeface="MS PGothic" panose="020B0600070205080204" pitchFamily="34" charset="-128"/>
              </a:rPr>
              <a:t>のステップは、プロジェクトに必要</a:t>
            </a:r>
            <a:r>
              <a:rPr lang="ja-JP" altLang="en-US" dirty="0">
                <a:latin typeface="MS PGothic" panose="020B0600070205080204" pitchFamily="34" charset="-128"/>
                <a:ea typeface="MS PGothic" panose="020B0600070205080204" pitchFamily="34" charset="-128"/>
              </a:rPr>
              <a:t>な</a:t>
            </a:r>
            <a:r>
              <a:rPr lang="ja-JP" altLang="en-US" sz="1200" baseline="0" dirty="0">
                <a:effectLst/>
                <a:latin typeface="MS PGothic" panose="020B0600070205080204" pitchFamily="34" charset="-128"/>
                <a:ea typeface="MS PGothic" panose="020B0600070205080204" pitchFamily="34" charset="-128"/>
              </a:rPr>
              <a:t>備品、機材、専門技術などを、できるだけ現地の業者から調達・購入することです。物資が追加で必要となったときに地元で調達できることを、事前に確認して</a:t>
            </a:r>
            <a:r>
              <a:rPr lang="ja-JP" altLang="en-US" dirty="0">
                <a:latin typeface="MS PGothic" panose="020B0600070205080204" pitchFamily="34" charset="-128"/>
                <a:ea typeface="MS PGothic" panose="020B0600070205080204" pitchFamily="34" charset="-128"/>
              </a:rPr>
              <a:t>おきましょう</a:t>
            </a:r>
            <a:r>
              <a:rPr lang="ja-JP" altLang="en-US" sz="1200" baseline="0" dirty="0">
                <a:effectLst/>
                <a:latin typeface="MS PGothic" panose="020B0600070205080204" pitchFamily="34" charset="-128"/>
                <a:ea typeface="MS PGothic" panose="020B0600070205080204" pitchFamily="34" charset="-128"/>
              </a:rPr>
              <a:t>。また、物資や機材の扱い方について地元の人たちに研修しておけば、プロジェクト終了後も自ら管理・修理できるようになります。業者と適切に連絡をとっておけば、その後も物資提供に協力してもらえるでしょう。</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25</a:t>
            </a:fld>
            <a:endParaRPr lang="en-US"/>
          </a:p>
        </p:txBody>
      </p:sp>
    </p:spTree>
    <p:extLst>
      <p:ext uri="{BB962C8B-B14F-4D97-AF65-F5344CB8AC3E}">
        <p14:creationId xmlns:p14="http://schemas.microsoft.com/office/powerpoint/2010/main" val="1636998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26</a:t>
            </a:fld>
            <a:endParaRPr lang="en-US"/>
          </a:p>
        </p:txBody>
      </p:sp>
    </p:spTree>
    <p:extLst>
      <p:ext uri="{BB962C8B-B14F-4D97-AF65-F5344CB8AC3E}">
        <p14:creationId xmlns:p14="http://schemas.microsoft.com/office/powerpoint/2010/main" val="1636998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MS PGothic" panose="020B0600070205080204" pitchFamily="34" charset="-128"/>
                <a:ea typeface="MS PGothic" panose="020B0600070205080204" pitchFamily="34" charset="-128"/>
              </a:rPr>
              <a:t>第</a:t>
            </a:r>
            <a:r>
              <a:rPr lang="en-US" altLang="ja-JP" sz="1200" dirty="0">
                <a:effectLst/>
                <a:latin typeface="MS PGothic" panose="020B0600070205080204" pitchFamily="34" charset="-128"/>
                <a:ea typeface="MS PGothic" panose="020B0600070205080204" pitchFamily="34" charset="-128"/>
              </a:rPr>
              <a:t>5</a:t>
            </a:r>
            <a:r>
              <a:rPr lang="ja-JP" altLang="en-US" sz="1200" dirty="0">
                <a:effectLst/>
                <a:latin typeface="MS PGothic" panose="020B0600070205080204" pitchFamily="34" charset="-128"/>
                <a:ea typeface="MS PGothic" panose="020B0600070205080204" pitchFamily="34" charset="-128"/>
              </a:rPr>
              <a:t>のステップは、現地の資金源を確保することです。地元の政府、病院、会社・企業、団体からサポートを得ることができれば、プロジェクトの影響をさらに地域社会に浸透させ、末永い成果を生み出すことができます。</a:t>
            </a: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27</a:t>
            </a:fld>
            <a:endParaRPr lang="en-US"/>
          </a:p>
        </p:txBody>
      </p:sp>
    </p:spTree>
    <p:extLst>
      <p:ext uri="{BB962C8B-B14F-4D97-AF65-F5344CB8AC3E}">
        <p14:creationId xmlns:p14="http://schemas.microsoft.com/office/powerpoint/2010/main" val="3853452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28</a:t>
            </a:fld>
            <a:endParaRPr lang="en-US"/>
          </a:p>
        </p:txBody>
      </p:sp>
    </p:spTree>
    <p:extLst>
      <p:ext uri="{BB962C8B-B14F-4D97-AF65-F5344CB8AC3E}">
        <p14:creationId xmlns:p14="http://schemas.microsoft.com/office/powerpoint/2010/main" val="3853452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MS PGothic" panose="020B0600070205080204" pitchFamily="34" charset="-128"/>
                <a:ea typeface="MS PGothic" panose="020B0600070205080204" pitchFamily="34" charset="-128"/>
              </a:rPr>
              <a:t>最後のステップは、プロジェクトの成果を評価することです。プロジェクト開始前の時点のデータを集め、プロジェクトを通じてデータ収集を継続することで、具体的な成果を把握することができます。効率的にデータを収集できるよう、地域社会との協力関係を築いておく必要があります。また、成果を測るための方法をプロジェクトの計画に含めてください。成果の測定とモニタリングについて詳しくは、</a:t>
            </a:r>
            <a:r>
              <a:rPr lang="en-US" altLang="ja-JP" sz="1200" dirty="0">
                <a:effectLst/>
                <a:latin typeface="MS PGothic" panose="020B0600070205080204" pitchFamily="34" charset="-128"/>
                <a:ea typeface="MS PGothic" panose="020B0600070205080204" pitchFamily="34" charset="-128"/>
              </a:rPr>
              <a:t>Rotary.org</a:t>
            </a:r>
            <a:r>
              <a:rPr lang="ja-JP" altLang="en-US" sz="1200" dirty="0">
                <a:effectLst/>
                <a:latin typeface="MS PGothic" panose="020B0600070205080204" pitchFamily="34" charset="-128"/>
                <a:ea typeface="MS PGothic" panose="020B0600070205080204" pitchFamily="34" charset="-128"/>
              </a:rPr>
              <a:t>からダウンロードできる「グローバル補助金：モニタリングと評価の計画」をご覧ください。</a:t>
            </a: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29</a:t>
            </a:fld>
            <a:endParaRPr lang="en-US"/>
          </a:p>
        </p:txBody>
      </p:sp>
    </p:spTree>
    <p:extLst>
      <p:ext uri="{BB962C8B-B14F-4D97-AF65-F5344CB8AC3E}">
        <p14:creationId xmlns:p14="http://schemas.microsoft.com/office/powerpoint/2010/main" val="1738170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sz="1200" b="0" i="0" u="none" strike="noStrike" kern="1200" baseline="0" dirty="0">
                <a:solidFill>
                  <a:schemeClr val="tx1"/>
                </a:solidFill>
                <a:latin typeface="Arial" pitchFamily="-107" charset="0"/>
                <a:ea typeface="ＭＳ Ｐゴシック" charset="0"/>
              </a:rPr>
              <a:t>承認数　２６６０地区は常にベスト３以内</a:t>
            </a:r>
            <a:endParaRPr kumimoji="1" lang="en-US" altLang="ja-JP" sz="1200" b="0" i="0" u="none" strike="noStrike" kern="1200" baseline="0" dirty="0">
              <a:solidFill>
                <a:schemeClr val="tx1"/>
              </a:solidFill>
              <a:latin typeface="Arial" pitchFamily="-107" charset="0"/>
              <a:ea typeface="ＭＳ Ｐゴシック" charset="0"/>
            </a:endParaRPr>
          </a:p>
          <a:p>
            <a:endParaRPr lang="ja-JP" altLang="en-US" sz="1000"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CC0497E8-EA7F-4F9A-AAAF-998C132F7F2B}" type="slidenum">
              <a:rPr lang="en-US" altLang="en-US">
                <a:ea typeface="ヒラギノ角ゴ Pro W3" pitchFamily="-84" charset="-128"/>
              </a:rPr>
              <a:pPr>
                <a:spcBef>
                  <a:spcPct val="0"/>
                </a:spcBef>
              </a:pPr>
              <a:t>3</a:t>
            </a:fld>
            <a:endParaRPr lang="en-US" altLang="en-US">
              <a:ea typeface="ヒラギノ角ゴ Pro W3" pitchFamily="-84" charset="-128"/>
            </a:endParaRPr>
          </a:p>
        </p:txBody>
      </p:sp>
    </p:spTree>
    <p:extLst>
      <p:ext uri="{BB962C8B-B14F-4D97-AF65-F5344CB8AC3E}">
        <p14:creationId xmlns:p14="http://schemas.microsoft.com/office/powerpoint/2010/main" val="281380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30</a:t>
            </a:fld>
            <a:endParaRPr lang="en-US"/>
          </a:p>
        </p:txBody>
      </p:sp>
    </p:spTree>
    <p:extLst>
      <p:ext uri="{BB962C8B-B14F-4D97-AF65-F5344CB8AC3E}">
        <p14:creationId xmlns:p14="http://schemas.microsoft.com/office/powerpoint/2010/main" val="1738170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S PGothic" panose="020B0600070205080204" pitchFamily="34" charset="-128"/>
                <a:ea typeface="MS PGothic" panose="020B0600070205080204" pitchFamily="34" charset="-128"/>
              </a:rPr>
              <a:t>ここで、グローバル補助金を用いた人道的プロジェクトの例をご紹介します。</a:t>
            </a:r>
            <a:endParaRPr lang="en-US" altLang="ja-JP" dirty="0">
              <a:latin typeface="MS PGothic" panose="020B0600070205080204" pitchFamily="34" charset="-128"/>
              <a:ea typeface="MS PGothic" panose="020B0600070205080204" pitchFamily="34" charset="-128"/>
            </a:endParaRPr>
          </a:p>
          <a:p>
            <a:endParaRPr lang="en-US" dirty="0">
              <a:latin typeface="MS PGothic" panose="020B0600070205080204" pitchFamily="34" charset="-128"/>
              <a:ea typeface="MS PGothic" panose="020B0600070205080204" pitchFamily="34" charset="-128"/>
            </a:endParaRPr>
          </a:p>
          <a:p>
            <a:r>
              <a:rPr lang="ja-JP" altLang="en-US" dirty="0">
                <a:latin typeface="MS PGothic" panose="020B0600070205080204" pitchFamily="34" charset="-128"/>
                <a:ea typeface="MS PGothic" panose="020B0600070205080204" pitchFamily="34" charset="-128"/>
              </a:rPr>
              <a:t>中米のホンジュラスと米国のロータリアンが協力して、ホンジュラスの農村に住む女性が経済的に自立できるよう、小口融資（マイクロファイナンス）を提供するプロジェクトを実施しました。このプロジェクトでは、個別の融資ではなく数名のグループを対象として融資を行うため、グループの仲間同士で助け合うことができます。また、事業の立ち上げと発展に関する研修も提供されました。</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31</a:t>
            </a:fld>
            <a:endParaRPr lang="en-US"/>
          </a:p>
        </p:txBody>
      </p:sp>
    </p:spTree>
    <p:extLst>
      <p:ext uri="{BB962C8B-B14F-4D97-AF65-F5344CB8AC3E}">
        <p14:creationId xmlns:p14="http://schemas.microsoft.com/office/powerpoint/2010/main" val="4059420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MS PGothic" panose="020B0600070205080204" pitchFamily="34" charset="-128"/>
                <a:ea typeface="MS PGothic" panose="020B0600070205080204" pitchFamily="34" charset="-128"/>
              </a:rPr>
              <a:t>ケニアのモニカ・キニュアさんは、ケニアと米国のロータリークラブが提唱者となったグローバル補助金で奨学金を受領し、カリフォルニアのサンディエゴ大学大学院に留学して平和研究の修士号を取得しました。留学から帰国後したキニュアさんは、異なる部族間の子どもたちが友情を培うことができるよう、チルドレン・ピース・イニシアチブ（子どもたちの平和活動）という活動をケニアで開始しました。</a:t>
            </a:r>
            <a:endParaRPr lang="en-US" dirty="0">
              <a:latin typeface="MS PGothic" panose="020B0600070205080204" pitchFamily="34" charset="-128"/>
              <a:ea typeface="MS PGothic" panose="020B0600070205080204" pitchFamily="34" charset="-128"/>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ヒラギノ角ゴ Pro W3" pitchFamily="-84" charset="-128"/>
              </a:defRPr>
            </a:lvl1pPr>
            <a:lvl2pPr marL="742950" indent="-285750" defTabSz="931863" eaLnBrk="0" hangingPunct="0">
              <a:defRPr sz="2400">
                <a:solidFill>
                  <a:schemeClr val="tx1"/>
                </a:solidFill>
                <a:latin typeface="Arial" pitchFamily="34" charset="0"/>
                <a:ea typeface="ヒラギノ角ゴ Pro W3" pitchFamily="-84" charset="-128"/>
              </a:defRPr>
            </a:lvl2pPr>
            <a:lvl3pPr marL="1143000" indent="-228600" defTabSz="931863" eaLnBrk="0" hangingPunct="0">
              <a:defRPr sz="2400">
                <a:solidFill>
                  <a:schemeClr val="tx1"/>
                </a:solidFill>
                <a:latin typeface="Arial" pitchFamily="34" charset="0"/>
                <a:ea typeface="ヒラギノ角ゴ Pro W3" pitchFamily="-84" charset="-128"/>
              </a:defRPr>
            </a:lvl3pPr>
            <a:lvl4pPr marL="1600200" indent="-228600" defTabSz="931863" eaLnBrk="0" hangingPunct="0">
              <a:defRPr sz="2400">
                <a:solidFill>
                  <a:schemeClr val="tx1"/>
                </a:solidFill>
                <a:latin typeface="Arial" pitchFamily="34" charset="0"/>
                <a:ea typeface="ヒラギノ角ゴ Pro W3" pitchFamily="-84" charset="-128"/>
              </a:defRPr>
            </a:lvl4pPr>
            <a:lvl5pPr marL="2057400" indent="-228600" defTabSz="931863" eaLnBrk="0" hangingPunct="0">
              <a:defRPr sz="2400">
                <a:solidFill>
                  <a:schemeClr val="tx1"/>
                </a:solidFill>
                <a:latin typeface="Arial"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B5232FBC-3FB7-406A-AAF2-EAC62859ABEF}" type="slidenum">
              <a:rPr lang="en-US" sz="1200"/>
              <a:pPr/>
              <a:t>32</a:t>
            </a:fld>
            <a:endParaRPr lang="en-US" sz="1200"/>
          </a:p>
        </p:txBody>
      </p:sp>
    </p:spTree>
    <p:extLst>
      <p:ext uri="{BB962C8B-B14F-4D97-AF65-F5344CB8AC3E}">
        <p14:creationId xmlns:p14="http://schemas.microsoft.com/office/powerpoint/2010/main" val="4147550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MS PGothic" panose="020B0600070205080204" pitchFamily="34" charset="-128"/>
                <a:ea typeface="MS PGothic" panose="020B0600070205080204" pitchFamily="34" charset="-128"/>
              </a:rPr>
              <a:t>日本とネパールのロータリークラブが提供者となったグローバル補助金では、ネパールの保健従事者で構成される職業研修チームが日本を訪れ、緊急医療と透析療法の研修を受けました。</a:t>
            </a:r>
            <a:endParaRPr lang="en-US" altLang="ja-JP" dirty="0">
              <a:latin typeface="MS PGothic" panose="020B0600070205080204" pitchFamily="34" charset="-128"/>
              <a:ea typeface="MS PGothic" panose="020B0600070205080204" pitchFamily="34" charset="-128"/>
            </a:endParaRPr>
          </a:p>
          <a:p>
            <a:endParaRPr lang="en-US" dirty="0">
              <a:latin typeface="MS PGothic" panose="020B0600070205080204" pitchFamily="34" charset="-128"/>
              <a:ea typeface="MS PGothic" panose="020B0600070205080204" pitchFamily="34" charset="-128"/>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ヒラギノ角ゴ Pro W3" pitchFamily="-84" charset="-128"/>
              </a:defRPr>
            </a:lvl1pPr>
            <a:lvl2pPr marL="742950" indent="-285750" defTabSz="931863" eaLnBrk="0" hangingPunct="0">
              <a:defRPr sz="2400">
                <a:solidFill>
                  <a:schemeClr val="tx1"/>
                </a:solidFill>
                <a:latin typeface="Arial" pitchFamily="34" charset="0"/>
                <a:ea typeface="ヒラギノ角ゴ Pro W3" pitchFamily="-84" charset="-128"/>
              </a:defRPr>
            </a:lvl2pPr>
            <a:lvl3pPr marL="1143000" indent="-228600" defTabSz="931863" eaLnBrk="0" hangingPunct="0">
              <a:defRPr sz="2400">
                <a:solidFill>
                  <a:schemeClr val="tx1"/>
                </a:solidFill>
                <a:latin typeface="Arial" pitchFamily="34" charset="0"/>
                <a:ea typeface="ヒラギノ角ゴ Pro W3" pitchFamily="-84" charset="-128"/>
              </a:defRPr>
            </a:lvl3pPr>
            <a:lvl4pPr marL="1600200" indent="-228600" defTabSz="931863" eaLnBrk="0" hangingPunct="0">
              <a:defRPr sz="2400">
                <a:solidFill>
                  <a:schemeClr val="tx1"/>
                </a:solidFill>
                <a:latin typeface="Arial" pitchFamily="34" charset="0"/>
                <a:ea typeface="ヒラギノ角ゴ Pro W3" pitchFamily="-84" charset="-128"/>
              </a:defRPr>
            </a:lvl4pPr>
            <a:lvl5pPr marL="2057400" indent="-228600" defTabSz="931863" eaLnBrk="0" hangingPunct="0">
              <a:defRPr sz="2400">
                <a:solidFill>
                  <a:schemeClr val="tx1"/>
                </a:solidFill>
                <a:latin typeface="Arial"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B5232FBC-3FB7-406A-AAF2-EAC62859ABEF}" type="slidenum">
              <a:rPr lang="en-US" sz="1200"/>
              <a:pPr/>
              <a:t>33</a:t>
            </a:fld>
            <a:endParaRPr lang="en-US" sz="1200"/>
          </a:p>
        </p:txBody>
      </p:sp>
    </p:spTree>
    <p:extLst>
      <p:ext uri="{BB962C8B-B14F-4D97-AF65-F5344CB8AC3E}">
        <p14:creationId xmlns:p14="http://schemas.microsoft.com/office/powerpoint/2010/main" val="1716426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ja-JP" sz="1200" kern="1200" dirty="0">
                <a:solidFill>
                  <a:schemeClr val="tx1"/>
                </a:solidFill>
                <a:effectLst/>
                <a:latin typeface="Arial" pitchFamily="-107" charset="0"/>
                <a:ea typeface="ＭＳ Ｐゴシック" charset="0"/>
                <a:cs typeface="ヒラギノ角ゴ Pro W3" pitchFamily="-107" charset="-128"/>
              </a:rPr>
              <a:t>来年</a:t>
            </a:r>
            <a:r>
              <a:rPr kumimoji="1" lang="en-US" altLang="ja-JP" sz="1200" kern="1200" dirty="0">
                <a:solidFill>
                  <a:schemeClr val="tx1"/>
                </a:solidFill>
                <a:effectLst/>
                <a:latin typeface="Arial" pitchFamily="-107" charset="0"/>
                <a:ea typeface="ＭＳ Ｐゴシック" charset="0"/>
                <a:cs typeface="ヒラギノ角ゴ Pro W3" pitchFamily="-107" charset="-128"/>
              </a:rPr>
              <a:t>7</a:t>
            </a:r>
            <a:r>
              <a:rPr kumimoji="1" lang="ja-JP" altLang="ja-JP" sz="1200" kern="1200" dirty="0">
                <a:solidFill>
                  <a:schemeClr val="tx1"/>
                </a:solidFill>
                <a:effectLst/>
                <a:latin typeface="Arial" pitchFamily="-107" charset="0"/>
                <a:ea typeface="ＭＳ Ｐゴシック" charset="0"/>
                <a:cs typeface="ヒラギノ角ゴ Pro W3" pitchFamily="-107" charset="-128"/>
              </a:rPr>
              <a:t>月</a:t>
            </a:r>
            <a:r>
              <a:rPr kumimoji="1" lang="en-US" altLang="ja-JP" sz="1200" kern="1200" dirty="0">
                <a:solidFill>
                  <a:schemeClr val="tx1"/>
                </a:solidFill>
                <a:effectLst/>
                <a:latin typeface="Arial" pitchFamily="-107" charset="0"/>
                <a:ea typeface="ＭＳ Ｐゴシック" charset="0"/>
                <a:cs typeface="ヒラギノ角ゴ Pro W3" pitchFamily="-107" charset="-128"/>
              </a:rPr>
              <a:t>1</a:t>
            </a:r>
            <a:r>
              <a:rPr kumimoji="1" lang="ja-JP" altLang="ja-JP" sz="1200" kern="1200" dirty="0">
                <a:solidFill>
                  <a:schemeClr val="tx1"/>
                </a:solidFill>
                <a:effectLst/>
                <a:latin typeface="Arial" pitchFamily="-107" charset="0"/>
                <a:ea typeface="ＭＳ Ｐゴシック" charset="0"/>
                <a:cs typeface="ヒラギノ角ゴ Pro W3" pitchFamily="-107" charset="-128"/>
              </a:rPr>
              <a:t>日より、人道的プロジェクトまたは職業研修チームのためのグローバル補助金を申請するクラブまたは地区は、まず地域社会の調査を行い、その結果を申請書に含めることが義務づけられることとなりました。補助金プロジェクトを計画している地区内のロータリアンに、申請段階における地域社会調査の要件と、効果的なプロジェクトを立案する上での地域社会調査の重要性についてお伝えください。また、この要件について今後の地区セミナーで取り上げていただけますようお願いいたします。</a:t>
            </a:r>
            <a:br>
              <a:rPr kumimoji="1" lang="en-US" altLang="ja-JP" sz="1200" kern="1200" dirty="0">
                <a:solidFill>
                  <a:schemeClr val="tx1"/>
                </a:solidFill>
                <a:effectLst/>
                <a:latin typeface="Arial" pitchFamily="-107" charset="0"/>
                <a:ea typeface="ＭＳ Ｐゴシック" charset="0"/>
                <a:cs typeface="ヒラギノ角ゴ Pro W3" pitchFamily="-107" charset="-128"/>
              </a:rPr>
            </a:br>
            <a:br>
              <a:rPr kumimoji="1" lang="en-US" altLang="ja-JP" sz="1200" kern="1200" dirty="0">
                <a:solidFill>
                  <a:schemeClr val="tx1"/>
                </a:solidFill>
                <a:effectLst/>
                <a:latin typeface="Arial" pitchFamily="-107" charset="0"/>
                <a:ea typeface="ＭＳ Ｐゴシック" charset="0"/>
                <a:cs typeface="ヒラギノ角ゴ Pro W3" pitchFamily="-107" charset="-128"/>
              </a:rPr>
            </a:br>
            <a:r>
              <a:rPr kumimoji="1" lang="ja-JP" altLang="ja-JP" sz="1200" kern="1200" dirty="0">
                <a:solidFill>
                  <a:schemeClr val="tx1"/>
                </a:solidFill>
                <a:effectLst/>
                <a:latin typeface="Arial" pitchFamily="-107" charset="0"/>
                <a:ea typeface="ＭＳ Ｐゴシック" charset="0"/>
                <a:cs typeface="ヒラギノ角ゴ Pro W3" pitchFamily="-107" charset="-128"/>
              </a:rPr>
              <a:t>地域社会の強み、弱み、ニーズ、リソースを調べることは、効果的なプロジェクト立案に欠かせない第一歩です。地域社会の調査は、意義ある成果をもたらす上で重要であるだけでなく、調査のプロセスを通じて、地域を形づくる決定に住民が関与し、地域の改善に取り組む意欲を引き出すことができます。一番大切なのは、地域住民の関与が促し、プロジェクトの持続可能性を高めることです。</a:t>
            </a:r>
            <a:br>
              <a:rPr kumimoji="1" lang="en-US" altLang="ja-JP" sz="1200" kern="1200" dirty="0">
                <a:solidFill>
                  <a:schemeClr val="tx1"/>
                </a:solidFill>
                <a:effectLst/>
                <a:latin typeface="Arial" pitchFamily="-107" charset="0"/>
                <a:ea typeface="ＭＳ Ｐゴシック" charset="0"/>
                <a:cs typeface="ヒラギノ角ゴ Pro W3" pitchFamily="-107" charset="-128"/>
              </a:rPr>
            </a:br>
            <a:br>
              <a:rPr kumimoji="1" lang="en-US" altLang="ja-JP" sz="1200" kern="1200" dirty="0">
                <a:solidFill>
                  <a:schemeClr val="tx1"/>
                </a:solidFill>
                <a:effectLst/>
                <a:latin typeface="Arial" pitchFamily="-107" charset="0"/>
                <a:ea typeface="ＭＳ Ｐゴシック" charset="0"/>
                <a:cs typeface="ヒラギノ角ゴ Pro W3" pitchFamily="-107" charset="-128"/>
              </a:rPr>
            </a:br>
            <a:r>
              <a:rPr kumimoji="1" lang="ja-JP" altLang="ja-JP" sz="1200" kern="1200" dirty="0">
                <a:solidFill>
                  <a:schemeClr val="tx1"/>
                </a:solidFill>
                <a:effectLst/>
                <a:latin typeface="Arial" pitchFamily="-107" charset="0"/>
                <a:ea typeface="ＭＳ Ｐゴシック" charset="0"/>
                <a:cs typeface="ヒラギノ角ゴ Pro W3" pitchFamily="-107" charset="-128"/>
              </a:rPr>
              <a:t>なお、地域社会調査にかかる費用を賄うために、地区補助金の資金を活用することができます。</a:t>
            </a:r>
            <a:r>
              <a:rPr kumimoji="1" lang="en-US" altLang="ja-JP" sz="1200" kern="1200" dirty="0">
                <a:solidFill>
                  <a:schemeClr val="tx1"/>
                </a:solidFill>
                <a:effectLst/>
                <a:latin typeface="Arial" pitchFamily="-107" charset="0"/>
                <a:ea typeface="ＭＳ Ｐゴシック" charset="0"/>
                <a:cs typeface="ヒラギノ角ゴ Pro W3" pitchFamily="-107" charset="-128"/>
              </a:rPr>
              <a:t> </a:t>
            </a:r>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地域調査を通じて、住民の参加と協力が促され、より持続可能な成果をもたらすことができます。また、地域社会の強み、弱み、可能性をより良く理解できるため、最大の効果をもたらすプロジェクトを立案することが可能となります。</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34</a:t>
            </a:fld>
            <a:endParaRPr lang="en-US"/>
          </a:p>
        </p:txBody>
      </p:sp>
    </p:spTree>
    <p:extLst>
      <p:ext uri="{BB962C8B-B14F-4D97-AF65-F5344CB8AC3E}">
        <p14:creationId xmlns:p14="http://schemas.microsoft.com/office/powerpoint/2010/main" val="2536056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S PGothic" panose="020B0600070205080204" pitchFamily="34" charset="-128"/>
                <a:ea typeface="MS PGothic" panose="020B0600070205080204" pitchFamily="34" charset="-128"/>
              </a:rPr>
              <a:t>地域調査を行うことには、次のような利点があります。</a:t>
            </a:r>
            <a:endParaRPr lang="en-US" altLang="ja-JP" dirty="0">
              <a:latin typeface="MS PGothic" panose="020B0600070205080204" pitchFamily="34" charset="-128"/>
              <a:ea typeface="MS PGothic" panose="020B0600070205080204" pitchFamily="34" charset="-128"/>
            </a:endParaRPr>
          </a:p>
          <a:p>
            <a:endParaRPr lang="en-US" altLang="ja-JP"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地域社会の現状をより良く理解できる</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奉仕のニーズが最も大きい分野を特定できる</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地域社会との信頼関係を築ける</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地元の人たちの参加を促進できる</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受益社会の人たちに「自分たちの活動」という意識が芽生え、プロジェクトの持続可能性を向上できる</a:t>
            </a:r>
          </a:p>
        </p:txBody>
      </p:sp>
      <p:sp>
        <p:nvSpPr>
          <p:cNvPr id="4" name="Slide Number Placeholder 3"/>
          <p:cNvSpPr>
            <a:spLocks noGrp="1"/>
          </p:cNvSpPr>
          <p:nvPr>
            <p:ph type="sldNum" sz="quarter" idx="10"/>
          </p:nvPr>
        </p:nvSpPr>
        <p:spPr/>
        <p:txBody>
          <a:bodyPr/>
          <a:lstStyle/>
          <a:p>
            <a:fld id="{93C78EDF-7F9E-A94B-AD72-CDE445A65B8A}" type="slidenum">
              <a:rPr lang="en-US" smtClean="0"/>
              <a:t>35</a:t>
            </a:fld>
            <a:endParaRPr lang="en-US"/>
          </a:p>
        </p:txBody>
      </p:sp>
    </p:spTree>
    <p:extLst>
      <p:ext uri="{BB962C8B-B14F-4D97-AF65-F5344CB8AC3E}">
        <p14:creationId xmlns:p14="http://schemas.microsoft.com/office/powerpoint/2010/main" val="3448713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ja-JP" altLang="en-US" dirty="0">
                <a:latin typeface="MS PGothic" panose="020B0600070205080204" pitchFamily="34" charset="-128"/>
                <a:ea typeface="MS PGothic" panose="020B0600070205080204" pitchFamily="34" charset="-128"/>
              </a:rPr>
              <a:t>ほんの数名の地域関係者と話をするだけでは、地域社会の強み、改善点、ニーズを深く理解することはできません。地域社会のさまざまな方面の関係者を含めた包括的な調査を実施しましょう。</a:t>
            </a:r>
            <a:endParaRPr lang="en-US" altLang="ja-JP" dirty="0">
              <a:latin typeface="MS PGothic" panose="020B0600070205080204" pitchFamily="34" charset="-128"/>
              <a:ea typeface="MS PGothic" panose="020B0600070205080204" pitchFamily="34" charset="-128"/>
            </a:endParaRPr>
          </a:p>
          <a:p>
            <a:pPr lvl="0"/>
            <a:endParaRPr lang="en-US" altLang="ja-JP" dirty="0">
              <a:latin typeface="MS PGothic" panose="020B0600070205080204" pitchFamily="34" charset="-128"/>
              <a:ea typeface="MS PGothic" panose="020B0600070205080204" pitchFamily="34" charset="-128"/>
            </a:endParaRPr>
          </a:p>
          <a:p>
            <a:pPr lvl="0"/>
            <a:r>
              <a:rPr lang="ja-JP" altLang="en-US" dirty="0">
                <a:latin typeface="MS PGothic" panose="020B0600070205080204" pitchFamily="34" charset="-128"/>
                <a:ea typeface="MS PGothic" panose="020B0600070205080204" pitchFamily="34" charset="-128"/>
              </a:rPr>
              <a:t>インターネットでダウンロードできる「地域調査の方法」では、効果的なニーズ調査を行うための</a:t>
            </a:r>
            <a:r>
              <a:rPr lang="en-US" altLang="ja-JP" dirty="0">
                <a:latin typeface="MS PGothic" panose="020B0600070205080204" pitchFamily="34" charset="-128"/>
                <a:ea typeface="MS PGothic" panose="020B0600070205080204" pitchFamily="34" charset="-128"/>
              </a:rPr>
              <a:t>6</a:t>
            </a:r>
            <a:r>
              <a:rPr lang="ja-JP" altLang="en-US" dirty="0">
                <a:latin typeface="MS PGothic" panose="020B0600070205080204" pitchFamily="34" charset="-128"/>
                <a:ea typeface="MS PGothic" panose="020B0600070205080204" pitchFamily="34" charset="-128"/>
              </a:rPr>
              <a:t>つの方法を紹介しています。</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36</a:t>
            </a:fld>
            <a:endParaRPr lang="en-US"/>
          </a:p>
        </p:txBody>
      </p:sp>
    </p:spTree>
    <p:extLst>
      <p:ext uri="{BB962C8B-B14F-4D97-AF65-F5344CB8AC3E}">
        <p14:creationId xmlns:p14="http://schemas.microsoft.com/office/powerpoint/2010/main" val="3547522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ja-JP" altLang="en-US" dirty="0">
                <a:latin typeface="MS PGothic" panose="020B0600070205080204" pitchFamily="34" charset="-128"/>
                <a:ea typeface="MS PGothic" panose="020B0600070205080204" pitchFamily="34" charset="-128"/>
              </a:rPr>
              <a:t>地域調査を行うとき、基本的に抑えておくべきポイントをご紹介します。</a:t>
            </a:r>
            <a:endParaRPr lang="en-US" baseline="0" dirty="0">
              <a:latin typeface="MS PGothic" panose="020B0600070205080204" pitchFamily="34" charset="-128"/>
              <a:ea typeface="MS PGothic" panose="020B0600070205080204" pitchFamily="34" charset="-128"/>
            </a:endParaRPr>
          </a:p>
          <a:p>
            <a:pPr marL="0" indent="0">
              <a:buFont typeface="Arial" panose="020B0604020202020204" pitchFamily="34" charset="0"/>
              <a:buNone/>
            </a:pPr>
            <a:endParaRPr lang="en-US"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偏見は禁物：偏った情報や憶測は地域社会の真のニーズを理解する上での妨げとなります。</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さまざまな人からの協力：地元地域の人口の構成を分析し、多様なグループから協力者を募りましょう（性別、年齢、収入、職業など）。</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過小評価されているグループへの配慮：女性、若者、高齢者などは、しばしば過小評価される傾向があります。これらのグループが安心して意見を述べることのできる機会を設けましょう。</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自分が外部者であることを自覚：自分の住む地域以外または海外でプロジェクトを実施する場合、小さな町や村であっても、その地域に詳しい人や団体とつながりを築いてから地元関係者と連絡を取るべきです。</a:t>
            </a: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決定前の約束はしない：クラブでの決定後に正式な連絡が行われることを関係者に伝えた上で、事前に協力をお願いしましょう。</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37</a:t>
            </a:fld>
            <a:endParaRPr lang="en-US"/>
          </a:p>
        </p:txBody>
      </p:sp>
    </p:spTree>
    <p:extLst>
      <p:ext uri="{BB962C8B-B14F-4D97-AF65-F5344CB8AC3E}">
        <p14:creationId xmlns:p14="http://schemas.microsoft.com/office/powerpoint/2010/main" val="197331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ロータリーの補助金について理解を深めるためのリソースをご紹介します。</a:t>
            </a:r>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endParaRPr lang="en-US" sz="1200" kern="1200" dirty="0">
              <a:solidFill>
                <a:schemeClr val="tx1"/>
              </a:solidFill>
              <a:effectLst/>
              <a:latin typeface="MS PGothic" panose="020B0600070205080204" pitchFamily="34" charset="-128"/>
              <a:ea typeface="MS PGothic" panose="020B0600070205080204" pitchFamily="34" charset="-128"/>
              <a:cs typeface="Arial" charset="0"/>
            </a:endParaRPr>
          </a:p>
          <a:p>
            <a:pPr lvl="0"/>
            <a:r>
              <a:rPr lang="ja-JP" altLang="en-US" sz="1200" kern="1200" dirty="0">
                <a:solidFill>
                  <a:schemeClr val="tx1"/>
                </a:solidFill>
                <a:effectLst/>
                <a:latin typeface="MS PGothic" panose="020B0600070205080204" pitchFamily="34" charset="-128"/>
                <a:ea typeface="MS PGothic" panose="020B0600070205080204" pitchFamily="34" charset="-128"/>
                <a:cs typeface="Arial" charset="0"/>
              </a:rPr>
              <a:t>「グローバル補助金ガイド」には、グローバル補助金を申請するのに必要なすべての情報が掲載されています。</a:t>
            </a:r>
            <a:endParaRPr lang="en-US" altLang="ja-JP" sz="1200" kern="1200" dirty="0">
              <a:solidFill>
                <a:schemeClr val="tx1"/>
              </a:solidFill>
              <a:effectLst/>
              <a:latin typeface="MS PGothic" panose="020B0600070205080204" pitchFamily="34" charset="-128"/>
              <a:ea typeface="MS PGothic" panose="020B0600070205080204" pitchFamily="34" charset="-128"/>
              <a:cs typeface="Arial" charset="0"/>
            </a:endParaRPr>
          </a:p>
          <a:p>
            <a:pPr lvl="0"/>
            <a:endParaRPr lang="en-US" sz="1200" kern="1200" baseline="0" dirty="0">
              <a:solidFill>
                <a:schemeClr val="tx1"/>
              </a:solidFill>
              <a:effectLst/>
              <a:latin typeface="MS PGothic" panose="020B0600070205080204" pitchFamily="34" charset="-128"/>
              <a:ea typeface="MS PGothic" panose="020B0600070205080204" pitchFamily="34" charset="-128"/>
              <a:cs typeface="Arial" charset="0"/>
            </a:endParaRPr>
          </a:p>
          <a:p>
            <a:pPr lvl="0"/>
            <a:r>
              <a:rPr lang="ja-JP" altLang="en-US" sz="1200" kern="1200" baseline="0" dirty="0">
                <a:solidFill>
                  <a:schemeClr val="tx1"/>
                </a:solidFill>
                <a:effectLst/>
                <a:latin typeface="MS PGothic" panose="020B0600070205080204" pitchFamily="34" charset="-128"/>
                <a:ea typeface="MS PGothic" panose="020B0600070205080204" pitchFamily="34" charset="-128"/>
                <a:cs typeface="Arial" charset="0"/>
              </a:rPr>
              <a:t>ロータリーのウェブサイトからも、補助金に関する包括的な情報が得られます。</a:t>
            </a:r>
            <a:endParaRPr lang="en-US" altLang="ja-JP" sz="1200" kern="1200" baseline="0" dirty="0">
              <a:solidFill>
                <a:schemeClr val="tx1"/>
              </a:solidFill>
              <a:effectLst/>
              <a:latin typeface="MS PGothic" panose="020B0600070205080204" pitchFamily="34" charset="-128"/>
              <a:ea typeface="MS PGothic" panose="020B0600070205080204" pitchFamily="34" charset="-128"/>
              <a:cs typeface="Arial" charset="0"/>
            </a:endParaRPr>
          </a:p>
          <a:p>
            <a:pPr lvl="0"/>
            <a:endParaRPr lang="en-US" sz="1200" kern="1200" baseline="0" dirty="0">
              <a:solidFill>
                <a:schemeClr val="tx1"/>
              </a:solidFill>
              <a:effectLst/>
              <a:latin typeface="MS PGothic" panose="020B0600070205080204" pitchFamily="34" charset="-128"/>
              <a:ea typeface="MS PGothic" panose="020B0600070205080204" pitchFamily="34" charset="-128"/>
              <a:cs typeface="Arial" charset="0"/>
            </a:endParaRPr>
          </a:p>
          <a:p>
            <a:pPr lvl="0"/>
            <a:r>
              <a:rPr lang="en-US" altLang="ja-JP" sz="1200" kern="1200" baseline="0" dirty="0">
                <a:solidFill>
                  <a:schemeClr val="tx1"/>
                </a:solidFill>
                <a:effectLst/>
                <a:latin typeface="MS PGothic" panose="020B0600070205080204" pitchFamily="34" charset="-128"/>
                <a:ea typeface="MS PGothic" panose="020B0600070205080204" pitchFamily="34" charset="-128"/>
                <a:cs typeface="Arial" charset="0"/>
              </a:rPr>
              <a:t>My ROTARY</a:t>
            </a:r>
            <a:r>
              <a:rPr lang="ja-JP" altLang="en-US" sz="1200" kern="1200" baseline="0" dirty="0">
                <a:solidFill>
                  <a:schemeClr val="tx1"/>
                </a:solidFill>
                <a:effectLst/>
                <a:latin typeface="MS PGothic" panose="020B0600070205080204" pitchFamily="34" charset="-128"/>
                <a:ea typeface="MS PGothic" panose="020B0600070205080204" pitchFamily="34" charset="-128"/>
                <a:cs typeface="Arial" charset="0"/>
              </a:rPr>
              <a:t>から開くことのできるラーニングセンターには、補助金関連のコースがあります。</a:t>
            </a:r>
            <a:endParaRPr lang="en-US" altLang="ja-JP" sz="1200" kern="1200" baseline="0" dirty="0">
              <a:solidFill>
                <a:schemeClr val="tx1"/>
              </a:solidFill>
              <a:effectLst/>
              <a:latin typeface="MS PGothic" panose="020B0600070205080204" pitchFamily="34" charset="-128"/>
              <a:ea typeface="MS PGothic" panose="020B0600070205080204" pitchFamily="34" charset="-128"/>
              <a:cs typeface="Arial" charset="0"/>
            </a:endParaRPr>
          </a:p>
          <a:p>
            <a:pPr lvl="0"/>
            <a:endParaRPr lang="en-US" sz="1200" kern="1200" baseline="0" dirty="0">
              <a:solidFill>
                <a:schemeClr val="tx1"/>
              </a:solidFill>
              <a:effectLst/>
              <a:latin typeface="MS PGothic" panose="020B0600070205080204" pitchFamily="34" charset="-128"/>
              <a:ea typeface="MS PGothic" panose="020B0600070205080204" pitchFamily="34" charset="-128"/>
              <a:cs typeface="Arial" charset="0"/>
            </a:endParaRPr>
          </a:p>
          <a:p>
            <a:pPr defTabSz="321457" fontAlgn="auto" hangingPunct="0">
              <a:lnSpc>
                <a:spcPct val="150000"/>
              </a:lnSpc>
              <a:spcBef>
                <a:spcPts val="0"/>
              </a:spcBef>
              <a:spcAft>
                <a:spcPts val="0"/>
              </a:spcAft>
            </a:pPr>
            <a:r>
              <a:rPr lang="ja-JP" altLang="en-US" sz="1200" dirty="0">
                <a:latin typeface="ＭＳ 明朝" panose="02020609040205080304" pitchFamily="17" charset="-128"/>
                <a:ea typeface="ＭＳ 明朝" panose="02020609040205080304" pitchFamily="17" charset="-128"/>
              </a:rPr>
              <a:t>・地区補助金とグローバル補助金 授与と受諾の条件</a:t>
            </a:r>
            <a:endParaRPr lang="en-US" altLang="ja-JP" sz="1200" dirty="0">
              <a:latin typeface="HG丸ｺﾞｼｯｸM-PRO" panose="020F0600000000000000" pitchFamily="50" charset="-128"/>
              <a:ea typeface="HG丸ｺﾞｼｯｸM-PRO" panose="020F0600000000000000" pitchFamily="50" charset="-128"/>
            </a:endParaRPr>
          </a:p>
          <a:p>
            <a:pPr defTabSz="321457" fontAlgn="auto" hangingPunct="0">
              <a:lnSpc>
                <a:spcPct val="150000"/>
              </a:lnSpc>
              <a:spcBef>
                <a:spcPts val="0"/>
              </a:spcBef>
              <a:spcAft>
                <a:spcPts val="0"/>
              </a:spcAft>
            </a:pPr>
            <a:r>
              <a:rPr lang="ja-JP" altLang="en-US" sz="1200" dirty="0">
                <a:latin typeface="ＭＳ 明朝" panose="02020609040205080304" pitchFamily="17" charset="-128"/>
                <a:ea typeface="ＭＳ 明朝" panose="02020609040205080304" pitchFamily="17" charset="-128"/>
              </a:rPr>
              <a:t>・グローバル補助金ガイド</a:t>
            </a:r>
            <a:endParaRPr lang="en-US" altLang="ja-JP" sz="1200" dirty="0">
              <a:latin typeface="HG丸ｺﾞｼｯｸM-PRO" panose="020F0600000000000000" pitchFamily="50" charset="-128"/>
              <a:ea typeface="HG丸ｺﾞｼｯｸM-PRO" panose="020F0600000000000000" pitchFamily="50" charset="-128"/>
            </a:endParaRPr>
          </a:p>
          <a:p>
            <a:pPr lvl="0">
              <a:lnSpc>
                <a:spcPct val="150000"/>
              </a:lnSpc>
            </a:pPr>
            <a:r>
              <a:rPr lang="ja-JP" altLang="en-US" sz="1200" dirty="0">
                <a:latin typeface="ＭＳ 明朝" panose="02020609040205080304" pitchFamily="17" charset="-128"/>
                <a:ea typeface="ＭＳ 明朝" panose="02020609040205080304" pitchFamily="17" charset="-128"/>
              </a:rPr>
              <a:t>・重点分野の基本方針</a:t>
            </a:r>
            <a:endParaRPr lang="en-US" altLang="ja-JP" sz="1200" dirty="0">
              <a:latin typeface="HG丸ｺﾞｼｯｸM-PRO" panose="020F0600000000000000" pitchFamily="50" charset="-128"/>
              <a:ea typeface="HG丸ｺﾞｼｯｸM-PRO" panose="020F0600000000000000" pitchFamily="50" charset="-128"/>
            </a:endParaRPr>
          </a:p>
          <a:p>
            <a:pPr lvl="0">
              <a:lnSpc>
                <a:spcPct val="150000"/>
              </a:lnSpc>
            </a:pPr>
            <a:r>
              <a:rPr lang="ja-JP" altLang="en-US" sz="1200" dirty="0">
                <a:latin typeface="ＭＳ 明朝" panose="02020609040205080304" pitchFamily="17" charset="-128"/>
                <a:ea typeface="ＭＳ 明朝" panose="02020609040205080304" pitchFamily="17" charset="-128"/>
              </a:rPr>
              <a:t>・地域調査の方法</a:t>
            </a:r>
            <a:endParaRPr lang="en-US" altLang="ja-JP" sz="1200" dirty="0">
              <a:latin typeface="HG丸ｺﾞｼｯｸM-PRO" panose="020F0600000000000000" pitchFamily="50" charset="-128"/>
              <a:ea typeface="HG丸ｺﾞｼｯｸM-PRO" panose="020F0600000000000000" pitchFamily="50" charset="-128"/>
            </a:endParaRPr>
          </a:p>
          <a:p>
            <a:pPr lvl="0">
              <a:lnSpc>
                <a:spcPct val="150000"/>
              </a:lnSpc>
            </a:pPr>
            <a:r>
              <a:rPr lang="ja-JP" altLang="en-US" sz="1200" dirty="0">
                <a:latin typeface="ＭＳ 明朝" panose="02020609040205080304" pitchFamily="17" charset="-128"/>
                <a:ea typeface="ＭＳ 明朝" panose="02020609040205080304" pitchFamily="17" charset="-128"/>
              </a:rPr>
              <a:t>・グローバル補助金 研修計画</a:t>
            </a:r>
            <a:endParaRPr lang="en-US" altLang="ja-JP" sz="1200" dirty="0">
              <a:latin typeface="ＭＳ 明朝" panose="02020609040205080304" pitchFamily="17" charset="-128"/>
              <a:ea typeface="ＭＳ 明朝" panose="02020609040205080304" pitchFamily="17" charset="-128"/>
            </a:endParaRPr>
          </a:p>
          <a:p>
            <a:pPr lvl="0">
              <a:lnSpc>
                <a:spcPct val="150000"/>
              </a:lnSpc>
            </a:pPr>
            <a:r>
              <a:rPr lang="ja-JP" altLang="en-US" sz="1200" dirty="0">
                <a:latin typeface="HG丸ｺﾞｼｯｸM-PRO" panose="020F0600000000000000" pitchFamily="50" charset="-128"/>
                <a:ea typeface="HG丸ｺﾞｼｯｸM-PRO" panose="020F0600000000000000" pitchFamily="50" charset="-128"/>
              </a:rPr>
              <a:t>・補助金センターのご利用ガイド</a:t>
            </a:r>
            <a:endParaRPr lang="en-US" altLang="ja-JP" sz="1200" dirty="0">
              <a:latin typeface="HG丸ｺﾞｼｯｸM-PRO" panose="020F0600000000000000" pitchFamily="50" charset="-128"/>
              <a:ea typeface="HG丸ｺﾞｼｯｸM-PRO" panose="020F0600000000000000" pitchFamily="50" charset="-128"/>
            </a:endParaRPr>
          </a:p>
          <a:p>
            <a:pPr lvl="0">
              <a:lnSpc>
                <a:spcPct val="150000"/>
              </a:lnSpc>
            </a:pPr>
            <a:r>
              <a:rPr lang="ja-JP" altLang="en-US" sz="1200" dirty="0">
                <a:latin typeface="HG丸ｺﾞｼｯｸM-PRO" panose="020F0600000000000000" pitchFamily="50" charset="-128"/>
                <a:ea typeface="HG丸ｺﾞｼｯｸM-PRO" panose="020F0600000000000000" pitchFamily="50" charset="-128"/>
              </a:rPr>
              <a:t>・持続可能なプロジェクトの立案</a:t>
            </a:r>
            <a:r>
              <a:rPr lang="en-US" altLang="ja-JP" sz="1200" dirty="0">
                <a:latin typeface="HG丸ｺﾞｼｯｸM-PRO" panose="020F0600000000000000" pitchFamily="50" charset="-128"/>
                <a:ea typeface="HG丸ｺﾞｼｯｸM-PRO" panose="020F0600000000000000" pitchFamily="50" charset="-128"/>
              </a:rPr>
              <a:t>6</a:t>
            </a:r>
            <a:r>
              <a:rPr lang="ja-JP" altLang="en-US" sz="1200" dirty="0" err="1">
                <a:latin typeface="HG丸ｺﾞｼｯｸM-PRO" panose="020F0600000000000000" pitchFamily="50" charset="-128"/>
                <a:ea typeface="HG丸ｺﾞｼｯｸM-PRO" panose="020F0600000000000000" pitchFamily="50" charset="-128"/>
              </a:rPr>
              <a:t>つの</a:t>
            </a:r>
            <a:r>
              <a:rPr lang="ja-JP" altLang="en-US" sz="1200" dirty="0">
                <a:latin typeface="HG丸ｺﾞｼｯｸM-PRO" panose="020F0600000000000000" pitchFamily="50" charset="-128"/>
                <a:ea typeface="HG丸ｺﾞｼｯｸM-PRO" panose="020F0600000000000000" pitchFamily="50" charset="-128"/>
              </a:rPr>
              <a:t>ステップ</a:t>
            </a:r>
            <a:endParaRPr lang="en-US" altLang="ja-JP" sz="1200" dirty="0">
              <a:latin typeface="HG丸ｺﾞｼｯｸM-PRO" panose="020F0600000000000000" pitchFamily="50" charset="-128"/>
              <a:ea typeface="HG丸ｺﾞｼｯｸM-PRO" panose="020F0600000000000000" pitchFamily="50" charset="-128"/>
            </a:endParaRPr>
          </a:p>
          <a:p>
            <a:pPr lvl="0"/>
            <a:endParaRPr lang="en-US" dirty="0">
              <a:latin typeface="MS PGothic" panose="020B0600070205080204" pitchFamily="34" charset="-128"/>
              <a:ea typeface="MS PGothic" panose="020B0600070205080204" pitchFamily="34"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EE9BA7E7-3420-4C75-A794-B7A71017F708}" type="slidenum">
              <a:rPr lang="en-US" altLang="en-US" smtClean="0"/>
              <a:pPr>
                <a:spcBef>
                  <a:spcPct val="0"/>
                </a:spcBef>
              </a:pPr>
              <a:t>38</a:t>
            </a:fld>
            <a:endParaRPr lang="en-US" altLang="en-US"/>
          </a:p>
        </p:txBody>
      </p:sp>
    </p:spTree>
    <p:extLst>
      <p:ext uri="{BB962C8B-B14F-4D97-AF65-F5344CB8AC3E}">
        <p14:creationId xmlns:p14="http://schemas.microsoft.com/office/powerpoint/2010/main" val="3434864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MS PGothic" panose="020B0600070205080204" pitchFamily="34" charset="-128"/>
                <a:ea typeface="MS PGothic" panose="020B0600070205080204" pitchFamily="34" charset="-128"/>
              </a:rPr>
              <a:t>グローバル補助金では、海外のパートナーを見つけることがカギとなります。パートナーは、資金を提供してくれるだけでなく、専門知識の提供やプロジェクト管理といった面でも力になってくれます。また、パートナーとの協力を通じて、地域社会で最も必要なニーズに効果的に取り組む方法を見つけることができるでしょう。</a:t>
            </a:r>
            <a:endParaRPr lang="en-US" altLang="ja-JP" dirty="0">
              <a:latin typeface="MS PGothic" panose="020B0600070205080204" pitchFamily="34" charset="-128"/>
              <a:ea typeface="MS PGothic" panose="020B0600070205080204" pitchFamily="34" charset="-128"/>
            </a:endParaRPr>
          </a:p>
          <a:p>
            <a:endParaRPr lang="en-US" dirty="0">
              <a:latin typeface="MS PGothic" panose="020B0600070205080204" pitchFamily="34" charset="-128"/>
              <a:ea typeface="MS PGothic" panose="020B0600070205080204" pitchFamily="34" charset="-128"/>
            </a:endParaRPr>
          </a:p>
          <a:p>
            <a:r>
              <a:rPr lang="ja-JP" altLang="en-US" dirty="0">
                <a:latin typeface="MS PGothic" panose="020B0600070205080204" pitchFamily="34" charset="-128"/>
                <a:ea typeface="MS PGothic" panose="020B0600070205080204" pitchFamily="34" charset="-128"/>
              </a:rPr>
              <a:t>パートナーを見つけるためのリソースをご紹介します。</a:t>
            </a:r>
            <a:endParaRPr lang="en-US"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アイデア応援サイト： プロジェクトで協力できるパートナーを募ることができます。</a:t>
            </a:r>
            <a:endParaRPr lang="en-US"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フォーラム：</a:t>
            </a:r>
            <a:r>
              <a:rPr lang="en-US" altLang="ja-JP" dirty="0">
                <a:latin typeface="MS PGothic" panose="020B0600070205080204" pitchFamily="34" charset="-128"/>
                <a:ea typeface="MS PGothic" panose="020B0600070205080204" pitchFamily="34" charset="-128"/>
              </a:rPr>
              <a:t>My</a:t>
            </a:r>
            <a:r>
              <a:rPr lang="ja-JP" altLang="en-US" dirty="0">
                <a:latin typeface="MS PGothic" panose="020B0600070205080204" pitchFamily="34" charset="-128"/>
                <a:ea typeface="MS PGothic" panose="020B0600070205080204" pitchFamily="34" charset="-128"/>
              </a:rPr>
              <a:t> </a:t>
            </a:r>
            <a:r>
              <a:rPr lang="en-US" altLang="ja-JP" dirty="0">
                <a:latin typeface="MS PGothic" panose="020B0600070205080204" pitchFamily="34" charset="-128"/>
                <a:ea typeface="MS PGothic" panose="020B0600070205080204" pitchFamily="34" charset="-128"/>
              </a:rPr>
              <a:t>ROTARY</a:t>
            </a:r>
            <a:r>
              <a:rPr lang="ja-JP" altLang="en-US" dirty="0">
                <a:latin typeface="MS PGothic" panose="020B0600070205080204" pitchFamily="34" charset="-128"/>
                <a:ea typeface="MS PGothic" panose="020B0600070205080204" pitchFamily="34" charset="-128"/>
              </a:rPr>
              <a:t>から開くことができるサイトで、プロジェクトのためのアイデアや情報交換ができます。</a:t>
            </a:r>
            <a:endParaRPr lang="en-US"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ロータリアン行動グループ： それぞれの特定分野における専門知識をもった人たちからなるグループで、クラブや地区のプロジェクトを成功させるために援助してくれます。</a:t>
            </a:r>
            <a:endParaRPr lang="en-US"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国際共同委員会： </a:t>
            </a:r>
            <a:r>
              <a:rPr lang="en-US" altLang="ja-JP" dirty="0">
                <a:latin typeface="MS PGothic" panose="020B0600070205080204" pitchFamily="34" charset="-128"/>
                <a:ea typeface="MS PGothic" panose="020B0600070205080204" pitchFamily="34" charset="-128"/>
              </a:rPr>
              <a:t>2</a:t>
            </a:r>
            <a:r>
              <a:rPr lang="ja-JP" altLang="en-US" dirty="0">
                <a:latin typeface="MS PGothic" panose="020B0600070205080204" pitchFamily="34" charset="-128"/>
                <a:ea typeface="MS PGothic" panose="020B0600070205080204" pitchFamily="34" charset="-128"/>
              </a:rPr>
              <a:t>カ国以上の地区とクラブ間の交流を促し、さまざまな国の人びとの親睦と異文化理解を促進します。</a:t>
            </a:r>
            <a:endParaRPr lang="en-US"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プロジェクトフェア： 各地域で実施されるプロジェクトを紹介する行事で、パートナーの候補を見つけることができます。</a:t>
            </a:r>
            <a:endParaRPr lang="en-US" dirty="0">
              <a:latin typeface="MS PGothic" panose="020B0600070205080204" pitchFamily="34" charset="-128"/>
              <a:ea typeface="MS PGothic" panose="020B0600070205080204" pitchFamily="34" charset="-128"/>
            </a:endParaRPr>
          </a:p>
          <a:p>
            <a:pPr marL="171450" indent="-171450">
              <a:buFont typeface="Arial" panose="020B0604020202020204" pitchFamily="34" charset="0"/>
              <a:buChar char="•"/>
            </a:pPr>
            <a:r>
              <a:rPr lang="ja-JP" altLang="en-US" dirty="0">
                <a:latin typeface="MS PGothic" panose="020B0600070205080204" pitchFamily="34" charset="-128"/>
                <a:ea typeface="MS PGothic" panose="020B0600070205080204" pitchFamily="34" charset="-128"/>
              </a:rPr>
              <a:t>ロータリー親睦活動グループ： 職業、関心、趣味を土台とするグループで、奉仕や交流活動を実施しています。</a:t>
            </a:r>
            <a:endParaRPr lang="en-US" dirty="0">
              <a:latin typeface="MS PGothic" panose="020B0600070205080204" pitchFamily="34" charset="-128"/>
              <a:ea typeface="MS PGothic" panose="020B0600070205080204"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0BD3F850-A43B-42CF-9792-0C5347F70716}" type="slidenum">
              <a:rPr lang="en-US" altLang="en-US" smtClean="0"/>
              <a:pPr>
                <a:spcBef>
                  <a:spcPct val="0"/>
                </a:spcBef>
              </a:pPr>
              <a:t>39</a:t>
            </a:fld>
            <a:endParaRPr lang="en-US" altLang="en-US"/>
          </a:p>
        </p:txBody>
      </p:sp>
    </p:spTree>
    <p:extLst>
      <p:ext uri="{BB962C8B-B14F-4D97-AF65-F5344CB8AC3E}">
        <p14:creationId xmlns:p14="http://schemas.microsoft.com/office/powerpoint/2010/main" val="277971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MS PGothic" panose="020B0600070205080204" pitchFamily="34" charset="-128"/>
                <a:ea typeface="MS PGothic" panose="020B0600070205080204" pitchFamily="34" charset="-128"/>
                <a:cs typeface="ヒラギノ角ゴ Pro W3" pitchFamily="-84" charset="-128"/>
              </a:rPr>
              <a:t>ロータリー財団は、ロータリアンが世界各地で実施する幅広いプロジェクト、奨学金、研修活動を支援するための補助金を提供しています。補助金には、「地区補助金」と「グローバル補助金」の</a:t>
            </a:r>
            <a:r>
              <a:rPr lang="en-US" altLang="ja-JP" dirty="0">
                <a:latin typeface="MS PGothic" panose="020B0600070205080204" pitchFamily="34" charset="-128"/>
                <a:ea typeface="MS PGothic" panose="020B0600070205080204" pitchFamily="34" charset="-128"/>
                <a:cs typeface="ヒラギノ角ゴ Pro W3" pitchFamily="-84" charset="-128"/>
              </a:rPr>
              <a:t>2</a:t>
            </a:r>
            <a:r>
              <a:rPr lang="ja-JP" altLang="en-US" dirty="0">
                <a:latin typeface="MS PGothic" panose="020B0600070205080204" pitchFamily="34" charset="-128"/>
                <a:ea typeface="MS PGothic" panose="020B0600070205080204" pitchFamily="34" charset="-128"/>
                <a:cs typeface="ヒラギノ角ゴ Pro W3" pitchFamily="-84" charset="-128"/>
              </a:rPr>
              <a:t>種類があります。</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CC0497E8-EA7F-4F9A-AAAF-998C132F7F2B}" type="slidenum">
              <a:rPr lang="en-US" altLang="en-US">
                <a:ea typeface="ヒラギノ角ゴ Pro W3" pitchFamily="-84" charset="-128"/>
              </a:rPr>
              <a:pPr>
                <a:spcBef>
                  <a:spcPct val="0"/>
                </a:spcBef>
              </a:pPr>
              <a:t>4</a:t>
            </a:fld>
            <a:endParaRPr lang="en-US" altLang="en-US">
              <a:ea typeface="ヒラギノ角ゴ Pro W3" pitchFamily="-8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cs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5009326E-BF2F-4E9A-BC94-4DA9AE368EA6}" type="slidenum">
              <a:rPr lang="en-US" altLang="en-US"/>
              <a:pPr>
                <a:spcBef>
                  <a:spcPct val="0"/>
                </a:spcBef>
              </a:pPr>
              <a:t>40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b="1" dirty="0">
                <a:effectLst/>
              </a:rPr>
              <a:t>グローバル補助金</a:t>
            </a:r>
            <a:r>
              <a:rPr lang="ja-JP" altLang="en-US" dirty="0">
                <a:effectLst/>
              </a:rPr>
              <a:t> は、ロータリー重点分野のいずれかに該当し、持続可能な成果をもたらす規模の大きい長期の国際的プロジェクトを支援します。支給額は</a:t>
            </a:r>
            <a:r>
              <a:rPr lang="en-US" altLang="ja-JP" dirty="0">
                <a:effectLst/>
              </a:rPr>
              <a:t>15,000</a:t>
            </a:r>
            <a:r>
              <a:rPr lang="ja-JP" altLang="en-US" dirty="0">
                <a:effectLst/>
              </a:rPr>
              <a:t>～</a:t>
            </a:r>
            <a:r>
              <a:rPr lang="en-US" altLang="ja-JP" dirty="0">
                <a:effectLst/>
              </a:rPr>
              <a:t>200,000</a:t>
            </a:r>
            <a:r>
              <a:rPr lang="ja-JP" altLang="en-US" dirty="0">
                <a:effectLst/>
              </a:rPr>
              <a:t>ドルです。 </a:t>
            </a:r>
            <a:endParaRPr lang="en-US" altLang="ja-JP" dirty="0">
              <a:effectLst/>
            </a:endParaRPr>
          </a:p>
          <a:p>
            <a:r>
              <a:rPr lang="ja-JP" altLang="en-US" dirty="0">
                <a:effectLst/>
              </a:rPr>
              <a:t>グローバル補助金は、多額の資金を要する規模の大きい国際的な人道的プロジェクト、奨学金、職業研修チーム（</a:t>
            </a:r>
            <a:r>
              <a:rPr lang="en-US" altLang="ja-JP" dirty="0">
                <a:effectLst/>
              </a:rPr>
              <a:t>VTT</a:t>
            </a:r>
            <a:r>
              <a:rPr lang="ja-JP" altLang="en-US" dirty="0">
                <a:effectLst/>
              </a:rPr>
              <a:t>）を支援する補助金です。ロータリー重点分野のいずれかにおいて持続可能かつ測定可能な結果を残すことが条件となります。</a:t>
            </a:r>
            <a:endParaRPr lang="en-US" altLang="ja-JP" dirty="0">
              <a:effectLst/>
            </a:endParaRPr>
          </a:p>
          <a:p>
            <a:endParaRPr lang="ja-JP" altLang="en-US" dirty="0">
              <a:effectLst/>
            </a:endParaRPr>
          </a:p>
          <a:p>
            <a:br>
              <a:rPr lang="ja-JP" altLang="en-US" dirty="0">
                <a:effectLst/>
              </a:rPr>
            </a:br>
            <a:r>
              <a:rPr lang="ja-JP" altLang="en-US" b="1" dirty="0">
                <a:effectLst/>
              </a:rPr>
              <a:t>地区補助金</a:t>
            </a:r>
            <a:r>
              <a:rPr lang="ja-JP" altLang="en-US" dirty="0">
                <a:effectLst/>
              </a:rPr>
              <a:t> は、地元や海外で今すぐ支援を必要とするニーズに取り組む、比較的小規模で短期間のプロジェクトに利用できます。 </a:t>
            </a:r>
          </a:p>
          <a:p>
            <a:endParaRPr lang="en-US" altLang="ja-JP" sz="1200" dirty="0">
              <a:latin typeface="Arial" pitchFamily="34" charset="0"/>
              <a:ea typeface="ヒラギノ角ゴ Pro W3" pitchFamily="-84" charset="-128"/>
            </a:endParaRPr>
          </a:p>
          <a:p>
            <a:r>
              <a:rPr lang="ja-JP" altLang="en-US" sz="1200" dirty="0">
                <a:latin typeface="Arial" pitchFamily="34" charset="0"/>
                <a:ea typeface="ヒラギノ角ゴ Pro W3" pitchFamily="-84" charset="-128"/>
              </a:rPr>
              <a:t>☆ＧＧは物品の寄贈のみでは承認がおりません。成果の継続を担保するために重要とされる研修や訓練が活動に含まれる必要があります。</a:t>
            </a:r>
            <a:endParaRPr lang="en-US" altLang="ja-JP" sz="1200" dirty="0">
              <a:latin typeface="Arial" pitchFamily="34" charset="0"/>
              <a:ea typeface="ヒラギノ角ゴ Pro W3" pitchFamily="-8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CC0497E8-EA7F-4F9A-AAAF-998C132F7F2B}" type="slidenum">
              <a:rPr lang="en-US" altLang="en-US">
                <a:ea typeface="ヒラギノ角ゴ Pro W3" pitchFamily="-84" charset="-128"/>
              </a:rPr>
              <a:pPr>
                <a:spcBef>
                  <a:spcPct val="0"/>
                </a:spcBef>
              </a:pPr>
              <a:t>5</a:t>
            </a:fld>
            <a:endParaRPr lang="en-US" altLang="en-US">
              <a:ea typeface="ヒラギノ角ゴ Pro W3"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effectLst/>
              </a:rPr>
              <a:t>申請書への入力は、クラブまたは地区が協同提唱者とともにプロジェクトの計画を立て、補助金申請の意向を地区に伝えた後で開始してください。</a:t>
            </a:r>
            <a:endParaRPr lang="en-US" altLang="ja-JP" dirty="0">
              <a:effectLst/>
            </a:endParaRPr>
          </a:p>
          <a:p>
            <a:pPr fontAlgn="t"/>
            <a:r>
              <a:rPr lang="ja-JP" altLang="en-US" dirty="0">
                <a:effectLst/>
              </a:rPr>
              <a:t>申請書には、プロジェクトの目的、参加者、持続可能性、予算、調達資金を入力します。 </a:t>
            </a:r>
          </a:p>
          <a:p>
            <a:pPr fontAlgn="t"/>
            <a:r>
              <a:rPr lang="ja-JP" altLang="en-US" dirty="0">
                <a:effectLst/>
              </a:rPr>
              <a:t>プロジェクトはグローバル補助金の指針に沿っている必要があります。つまり、技術的に可能であること、特定したニーズに取り組むこと、このニーズに取り組む力がクラブと協同提唱者にあること、このニーズのために既に他団体が行っている活動と重複しないこと、などです。</a:t>
            </a:r>
          </a:p>
          <a:p>
            <a:endPar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endParaRPr>
          </a:p>
          <a:p>
            <a:endPar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endParaRPr>
          </a:p>
          <a:p>
            <a:endPar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endParaRPr>
          </a:p>
          <a:p>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グローバル補助金 報告書の変更</a:t>
            </a:r>
            <a:endPar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endParaRPr>
          </a:p>
          <a:p>
            <a:r>
              <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rPr>
              <a:t>1</a:t>
            </a:r>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月</a:t>
            </a:r>
            <a:r>
              <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rPr>
              <a:t>23</a:t>
            </a:r>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日、グローバル補助金の報告書の仕様が変更されました。新しい報告書は、グローバル補助金申請書のレイアウトと文言に沿った内容となっており、より使いやすく、分かりやすくなっています。 </a:t>
            </a:r>
          </a:p>
          <a:p>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これまで報告書ではどちらか一方の代表連絡担当者の承認が必要でしたが、変更後は、双方の代表連絡担当者の承認が必要となります。 </a:t>
            </a:r>
          </a:p>
          <a:p>
            <a:r>
              <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rPr>
              <a:t>※</a:t>
            </a:r>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グローバル補助金申請書には影響がありません。 </a:t>
            </a:r>
            <a:endPar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endParaRPr>
          </a:p>
          <a:p>
            <a:endParaRPr kumimoji="1" lang="en-US" altLang="ja-JP" sz="1200" b="0" i="0" u="none" strike="noStrike" kern="1200" baseline="0" dirty="0">
              <a:solidFill>
                <a:schemeClr val="tx1"/>
              </a:solidFill>
              <a:latin typeface="Arial" pitchFamily="-107" charset="0"/>
              <a:ea typeface="ＭＳ Ｐゴシック" charset="0"/>
              <a:cs typeface="ヒラギノ角ゴ Pro W3" pitchFamily="-107" charset="-128"/>
            </a:endParaRPr>
          </a:p>
          <a:p>
            <a:r>
              <a:rPr kumimoji="1" lang="ja-JP" altLang="en-US" sz="1200" b="0" i="0" u="none" strike="noStrike" kern="1200" baseline="0" dirty="0">
                <a:solidFill>
                  <a:schemeClr val="tx1"/>
                </a:solidFill>
                <a:latin typeface="Arial" pitchFamily="-107" charset="0"/>
                <a:ea typeface="ＭＳ Ｐゴシック" charset="0"/>
                <a:cs typeface="ヒラギノ角ゴ Pro W3" pitchFamily="-107" charset="-128"/>
              </a:rPr>
              <a:t>現在グローバル補助金を実施中の地区またはクラブは、現在の報告書の各状況に応じて、下記の点にご注意ください。 </a:t>
            </a:r>
            <a:endParaRPr lang="ja-JP" altLang="en-US" sz="1000" dirty="0"/>
          </a:p>
          <a:p>
            <a:pPr marL="0" indent="0">
              <a:buFont typeface="Arial" panose="020B0604020202020204" pitchFamily="34" charset="0"/>
              <a:buNone/>
            </a:pPr>
            <a:endParaRPr lang="en-US" altLang="ja-JP" dirty="0">
              <a:latin typeface="MS PGothic" panose="020B0600070205080204" pitchFamily="34" charset="-128"/>
              <a:ea typeface="MS PGothic" panose="020B0600070205080204" pitchFamily="34" charset="-128"/>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6</a:t>
            </a:fld>
            <a:endParaRPr lang="en-US"/>
          </a:p>
        </p:txBody>
      </p:sp>
    </p:spTree>
    <p:extLst>
      <p:ext uri="{BB962C8B-B14F-4D97-AF65-F5344CB8AC3E}">
        <p14:creationId xmlns:p14="http://schemas.microsoft.com/office/powerpoint/2010/main" val="126498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MS PGothic" panose="020B0600070205080204" pitchFamily="34" charset="-128"/>
                <a:ea typeface="MS PGothic" panose="020B0600070205080204" pitchFamily="34" charset="-128"/>
              </a:rPr>
              <a:t>ロータリー財団から提供されている一つの補助金、地区補助金についてご説明します。</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7</a:t>
            </a:fld>
            <a:endParaRPr lang="en-US"/>
          </a:p>
        </p:txBody>
      </p:sp>
    </p:spTree>
    <p:extLst>
      <p:ext uri="{BB962C8B-B14F-4D97-AF65-F5344CB8AC3E}">
        <p14:creationId xmlns:p14="http://schemas.microsoft.com/office/powerpoint/2010/main" val="409718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地区補助金は、地元や海外の地域社会のニーズに取り組むための、比較的規模の小さい、短期的な活動を支援します。補助金資金の配分は、各地区が決定します。</a:t>
            </a:r>
          </a:p>
          <a:p>
            <a:pPr lvl="0"/>
            <a:endPar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endParaRPr>
          </a:p>
          <a:p>
            <a:pPr lvl="0"/>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地区補助金はさまざまな奉仕プロジェクトに柔軟に活用できます。ロータリー財団の使命（「健康状態を改善し、教育への支援を高め、貧困を救済することを通じて、世界理解、親善、平和を達成できるようにすること」）を支える活動であることが条件ですが、そのほかに多くの制約はありません。ただし地区は、補助金を申請する前に、参加資格の認定を受ける必要があります。</a:t>
            </a:r>
          </a:p>
          <a:p>
            <a:pPr lvl="0"/>
            <a:endPar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endParaRPr>
          </a:p>
          <a:p>
            <a:pPr lvl="0"/>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地区は、</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DDF</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（地区財団活動資金）の</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50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％までを地区補助金として毎年申請できます（</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50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％全額を申請する必要はありません）。この</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50</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％は、</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3</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年前に地区が年次基金に寄付した額（および恒久基金への寄付の投資収益）によって生まれた</a:t>
            </a:r>
            <a:r>
              <a:rPr lang="en-US" altLang="ja-JP"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DDF</a:t>
            </a:r>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を基に計算されます。</a:t>
            </a:r>
          </a:p>
          <a:p>
            <a:pPr lvl="0"/>
            <a:endPar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endParaRPr>
          </a:p>
          <a:p>
            <a:pPr lvl="0"/>
            <a:r>
              <a:rPr lang="ja-JP" altLang="en-US" sz="1200" b="0" i="0" kern="1200" dirty="0">
                <a:solidFill>
                  <a:schemeClr val="tx1"/>
                </a:solidFill>
                <a:effectLst/>
                <a:latin typeface="MS PGothic" panose="020B0600070205080204" pitchFamily="34" charset="-128"/>
                <a:ea typeface="MS PGothic" panose="020B0600070205080204" pitchFamily="34" charset="-128"/>
                <a:cs typeface="ヒラギノ角ゴ Pro W3" pitchFamily="-107" charset="-128"/>
              </a:rPr>
              <a:t>地区に一括して補助金が支払われた後、地区がクラブに資金を支給します。</a:t>
            </a:r>
          </a:p>
          <a:p>
            <a:endParaRPr lang="en-US" dirty="0">
              <a:latin typeface="MS PGothic" panose="020B0600070205080204" pitchFamily="34" charset="-128"/>
              <a:ea typeface="MS PGothic" panose="020B0600070205080204" pitchFamily="34" charset="-128"/>
            </a:endParaRPr>
          </a:p>
          <a:p>
            <a:r>
              <a:rPr lang="ja-JP" altLang="en-US" dirty="0">
                <a:latin typeface="MS PGothic" panose="020B0600070205080204" pitchFamily="34" charset="-128"/>
                <a:ea typeface="MS PGothic" panose="020B0600070205080204" pitchFamily="34" charset="-128"/>
              </a:rPr>
              <a:t>地区補助金は、地元での奉仕プロジェクト、海外での人道的プロジェクト、職業に関連する交換活動など、さまざまな目的のために使用できます。奨学金の支給も柔軟に行うことができ、グローバル補助金とは異なり、学業レベルや学問分野の制約はありません。また、職業に関連する交換活動を行う場合も、重点分野の指定は必要なく、必ずしも研修を提供する必要もありません。</a:t>
            </a:r>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8</a:t>
            </a:fld>
            <a:endParaRPr lang="en-US" dirty="0"/>
          </a:p>
        </p:txBody>
      </p:sp>
    </p:spTree>
    <p:extLst>
      <p:ext uri="{BB962C8B-B14F-4D97-AF65-F5344CB8AC3E}">
        <p14:creationId xmlns:p14="http://schemas.microsoft.com/office/powerpoint/2010/main" val="408222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9</a:t>
            </a:fld>
            <a:endParaRPr lang="en-US" dirty="0"/>
          </a:p>
        </p:txBody>
      </p:sp>
    </p:spTree>
    <p:extLst>
      <p:ext uri="{BB962C8B-B14F-4D97-AF65-F5344CB8AC3E}">
        <p14:creationId xmlns:p14="http://schemas.microsoft.com/office/powerpoint/2010/main" val="4082229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72885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4171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41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823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8031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3572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2858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97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78141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4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152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70674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21246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02971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13022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020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71958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931400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008645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54963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13269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747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74950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t>‹#›</a:t>
            </a:fld>
            <a:endParaRPr lang="en-US"/>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021306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algn="ctr" eaLnBrk="0" hangingPunct="0">
              <a:defRPr/>
            </a:pPr>
            <a:endParaRPr lang="en-US" dirty="0">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242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5292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0579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60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31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01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580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a:solidFill>
                <a:srgbClr val="FFFFFF"/>
              </a:solidFill>
              <a:latin typeface="Calibri" pitchFamily="34" charset="0"/>
            </a:endParaRPr>
          </a:p>
        </p:txBody>
      </p:sp>
      <p:pic>
        <p:nvPicPr>
          <p:cNvPr id="1028" name="Picture 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41" r:id="rId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553200" y="6553200"/>
            <a:ext cx="2133600" cy="138499"/>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ja-JP" altLang="en-US" sz="900" dirty="0">
                <a:solidFill>
                  <a:srgbClr val="BCBDC0"/>
                </a:solidFill>
                <a:latin typeface="Arial Narrow" panose="020B0606020202030204" pitchFamily="34" charset="0"/>
              </a:rPr>
              <a:t>ロータリーの補助金</a:t>
            </a:r>
            <a:r>
              <a:rPr lang="en-US" altLang="en-US" sz="900" dirty="0">
                <a:solidFill>
                  <a:srgbClr val="BCBDC0"/>
                </a:solidFill>
                <a:latin typeface="Arial Narrow" panose="020B0606020202030204" pitchFamily="34" charset="0"/>
              </a:rPr>
              <a:t>| </a:t>
            </a:r>
            <a:fld id="{1657C562-54AF-4B04-9A60-691B7D276899}" type="slidenum">
              <a:rPr lang="en-US" altLang="en-US" sz="900" smtClean="0">
                <a:solidFill>
                  <a:srgbClr val="BCBDC0"/>
                </a:solidFill>
                <a:latin typeface="Arial Narrow" panose="020B0606020202030204" pitchFamily="34" charset="0"/>
              </a:rPr>
              <a:pPr algn="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7" r:id="rId14"/>
    <p:sldLayoutId id="2147484448" r:id="rId15"/>
    <p:sldLayoutId id="2147484457"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553200"/>
            <a:ext cx="1524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dirty="0">
                <a:solidFill>
                  <a:srgbClr val="BCBDC0"/>
                </a:solidFill>
                <a:latin typeface="Arial Narrow" panose="020B0606020202030204" pitchFamily="34" charset="0"/>
              </a:rPr>
              <a:t>ROTARY GRANTS | </a:t>
            </a:r>
            <a:fld id="{6E0F9766-D403-411A-A982-27F033ACCA59}" type="slidenum">
              <a:rPr lang="en-US" altLang="en-US" sz="900" smtClean="0">
                <a:solidFill>
                  <a:srgbClr val="BCBDC0"/>
                </a:solidFill>
                <a:latin typeface="Arial Narrow" panose="020B0606020202030204" pitchFamily="34" charset="0"/>
              </a:rPr>
              <a:pPr algn="r"/>
              <a:t>‹#›</a:t>
            </a:fld>
            <a:r>
              <a:rPr lang="en-US" altLang="en-US" sz="900" dirty="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14.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24.xml"/><Relationship Id="rId5" Type="http://schemas.openxmlformats.org/officeDocument/2006/relationships/image" Target="../media/image22.pn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30.xml"/><Relationship Id="rId5" Type="http://schemas.openxmlformats.org/officeDocument/2006/relationships/image" Target="../media/image25.pn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32.xml"/><Relationship Id="rId5" Type="http://schemas.openxmlformats.org/officeDocument/2006/relationships/image" Target="../media/image27.pn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33.xml"/><Relationship Id="rId5" Type="http://schemas.openxmlformats.org/officeDocument/2006/relationships/image" Target="../media/image27.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tags" Target="../tags/tag34.xml"/><Relationship Id="rId5" Type="http://schemas.openxmlformats.org/officeDocument/2006/relationships/image" Target="../media/image27.pn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3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1.xml"/><Relationship Id="rId1" Type="http://schemas.openxmlformats.org/officeDocument/2006/relationships/tags" Target="../tags/tag3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5.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3429000"/>
            <a:ext cx="9296400" cy="838200"/>
          </a:xfrm>
        </p:spPr>
        <p:txBody>
          <a:bodyPr/>
          <a:lstStyle/>
          <a:p>
            <a:pPr>
              <a:defRPr/>
            </a:pPr>
            <a:r>
              <a:rPr lang="ja-JP" altLang="en-US" sz="4000" b="1" spc="-150" dirty="0">
                <a:solidFill>
                  <a:srgbClr val="FFFFFF"/>
                </a:solidFill>
                <a:latin typeface="MS Mincho"/>
                <a:cs typeface="MS Mincho"/>
              </a:rPr>
              <a:t>“グローバル補助金と地区補助金”</a:t>
            </a:r>
            <a:endParaRPr lang="en-US" sz="4000" dirty="0">
              <a:latin typeface="MS PGothic" panose="020B0600070205080204" pitchFamily="34" charset="-128"/>
              <a:ea typeface="MS PGothic" panose="020B0600070205080204" pitchFamily="34" charset="-128"/>
            </a:endParaRPr>
          </a:p>
        </p:txBody>
      </p:sp>
      <p:sp>
        <p:nvSpPr>
          <p:cNvPr id="3" name="テキスト ボックス 2"/>
          <p:cNvSpPr txBox="1"/>
          <p:nvPr/>
        </p:nvSpPr>
        <p:spPr>
          <a:xfrm>
            <a:off x="436417" y="2365791"/>
            <a:ext cx="4527469"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hangingPunct="0">
              <a:spcBef>
                <a:spcPts val="0"/>
              </a:spcBef>
              <a:spcAft>
                <a:spcPts val="0"/>
              </a:spcAft>
            </a:pPr>
            <a:r>
              <a:rPr lang="en-US" altLang="ja-JP" sz="2800" b="1" dirty="0">
                <a:solidFill>
                  <a:srgbClr val="17458F"/>
                </a:solidFill>
                <a:latin typeface="+mj-ea"/>
                <a:ea typeface="+mj-ea"/>
                <a:sym typeface="Tw Cen MT"/>
              </a:rPr>
              <a:t>2017-18</a:t>
            </a:r>
            <a:r>
              <a:rPr lang="ja-JP" altLang="en-US" sz="2800" b="1" dirty="0">
                <a:solidFill>
                  <a:srgbClr val="17458F"/>
                </a:solidFill>
                <a:latin typeface="+mj-ea"/>
                <a:ea typeface="+mj-ea"/>
                <a:sym typeface="Tw Cen MT"/>
              </a:rPr>
              <a:t>年度 ロータリー財団 地区補助金管理セミナー</a:t>
            </a:r>
            <a:endParaRPr kumimoji="0" lang="en-US" altLang="ja-JP" sz="2800" b="1" i="0" u="none" strike="noStrike" cap="none" spc="0" normalizeH="0" baseline="0" dirty="0">
              <a:ln>
                <a:noFill/>
              </a:ln>
              <a:solidFill>
                <a:srgbClr val="17458F"/>
              </a:solidFill>
              <a:effectLst/>
              <a:uFillTx/>
              <a:latin typeface="+mj-ea"/>
              <a:ea typeface="+mj-ea"/>
              <a:sym typeface="Tw Cen MT"/>
            </a:endParaRPr>
          </a:p>
        </p:txBody>
      </p:sp>
      <p:sp>
        <p:nvSpPr>
          <p:cNvPr id="4" name="Shape 189"/>
          <p:cNvSpPr/>
          <p:nvPr/>
        </p:nvSpPr>
        <p:spPr>
          <a:xfrm>
            <a:off x="5124449" y="5610611"/>
            <a:ext cx="3838977"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ctr"/>
            <a:r>
              <a:rPr lang="zh-TW" altLang="en-US" sz="2400" dirty="0">
                <a:solidFill>
                  <a:srgbClr val="17458F"/>
                </a:solidFill>
                <a:latin typeface="HG丸ｺﾞｼｯｸM-PRO" panose="020F0600000000000000" pitchFamily="50" charset="-128"/>
                <a:ea typeface="HG丸ｺﾞｼｯｸM-PRO" panose="020F0600000000000000" pitchFamily="50" charset="-128"/>
              </a:rPr>
              <a:t>財団補助金小委員会</a:t>
            </a:r>
            <a:endParaRPr lang="en-US" altLang="zh-TW" sz="2400" dirty="0">
              <a:solidFill>
                <a:srgbClr val="17458F"/>
              </a:solidFill>
              <a:latin typeface="HG丸ｺﾞｼｯｸM-PRO" panose="020F0600000000000000" pitchFamily="50" charset="-128"/>
              <a:ea typeface="HG丸ｺﾞｼｯｸM-PRO" panose="020F0600000000000000" pitchFamily="50" charset="-128"/>
            </a:endParaRPr>
          </a:p>
          <a:p>
            <a:pPr algn="ctr"/>
            <a:r>
              <a:rPr lang="ja-JP" altLang="en-US" sz="2400" dirty="0">
                <a:solidFill>
                  <a:srgbClr val="17458F"/>
                </a:solidFill>
                <a:latin typeface="HG丸ｺﾞｼｯｸM-PRO" panose="020F0600000000000000" pitchFamily="50" charset="-128"/>
                <a:ea typeface="HG丸ｺﾞｼｯｸM-PRO" panose="020F0600000000000000" pitchFamily="50" charset="-128"/>
              </a:rPr>
              <a:t>今西</a:t>
            </a:r>
            <a:r>
              <a:rPr sz="2400" dirty="0">
                <a:solidFill>
                  <a:srgbClr val="17458F"/>
                </a:solidFill>
                <a:latin typeface="HG丸ｺﾞｼｯｸM-PRO" panose="020F0600000000000000" pitchFamily="50" charset="-128"/>
                <a:ea typeface="HG丸ｺﾞｼｯｸM-PRO" panose="020F0600000000000000" pitchFamily="50" charset="-128"/>
              </a:rPr>
              <a:t> </a:t>
            </a:r>
            <a:r>
              <a:rPr lang="ja-JP" altLang="en-US" sz="2400" dirty="0">
                <a:solidFill>
                  <a:srgbClr val="17458F"/>
                </a:solidFill>
                <a:latin typeface="HG丸ｺﾞｼｯｸM-PRO" panose="020F0600000000000000" pitchFamily="50" charset="-128"/>
                <a:ea typeface="HG丸ｺﾞｼｯｸM-PRO" panose="020F0600000000000000" pitchFamily="50" charset="-128"/>
              </a:rPr>
              <a:t>良介／大阪南</a:t>
            </a:r>
            <a:r>
              <a:rPr sz="2400" dirty="0">
                <a:solidFill>
                  <a:srgbClr val="17458F"/>
                </a:solidFill>
                <a:latin typeface="HG丸ｺﾞｼｯｸM-PRO" panose="020F0600000000000000" pitchFamily="50" charset="-128"/>
                <a:ea typeface="HG丸ｺﾞｼｯｸM-PRO" panose="020F0600000000000000" pitchFamily="50" charset="-128"/>
              </a:rPr>
              <a:t>RC</a:t>
            </a:r>
          </a:p>
        </p:txBody>
      </p:sp>
      <p:sp>
        <p:nvSpPr>
          <p:cNvPr id="5" name="テキスト ボックス 4"/>
          <p:cNvSpPr txBox="1"/>
          <p:nvPr/>
        </p:nvSpPr>
        <p:spPr>
          <a:xfrm>
            <a:off x="3822421" y="5658991"/>
            <a:ext cx="182726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dirty="0">
                <a:ln>
                  <a:noFill/>
                </a:ln>
                <a:solidFill>
                  <a:srgbClr val="17458F"/>
                </a:solidFill>
                <a:effectLst/>
                <a:uFillTx/>
                <a:latin typeface="HG丸ｺﾞｼｯｸM-PRO" panose="020F0600000000000000" pitchFamily="50" charset="-128"/>
                <a:ea typeface="HG丸ｺﾞｼｯｸM-PRO" panose="020F0600000000000000" pitchFamily="50" charset="-128"/>
                <a:sym typeface="Tw Cen MT"/>
              </a:rPr>
              <a:t>2018.</a:t>
            </a:r>
            <a:r>
              <a:rPr lang="en-US" altLang="ja-JP" sz="2000" dirty="0">
                <a:solidFill>
                  <a:srgbClr val="17458F"/>
                </a:solidFill>
                <a:latin typeface="HG丸ｺﾞｼｯｸM-PRO" panose="020F0600000000000000" pitchFamily="50" charset="-128"/>
                <a:ea typeface="HG丸ｺﾞｼｯｸM-PRO" panose="020F0600000000000000" pitchFamily="50" charset="-128"/>
                <a:sym typeface="Tw Cen MT"/>
              </a:rPr>
              <a:t>2</a:t>
            </a:r>
            <a:r>
              <a:rPr kumimoji="0" lang="en-US" altLang="ja-JP" sz="2000" b="0" i="0" u="none" strike="noStrike" cap="none" spc="0" normalizeH="0" baseline="0" dirty="0">
                <a:ln>
                  <a:noFill/>
                </a:ln>
                <a:solidFill>
                  <a:srgbClr val="17458F"/>
                </a:solidFill>
                <a:effectLst/>
                <a:uFillTx/>
                <a:latin typeface="HG丸ｺﾞｼｯｸM-PRO" panose="020F0600000000000000" pitchFamily="50" charset="-128"/>
                <a:ea typeface="HG丸ｺﾞｼｯｸM-PRO" panose="020F0600000000000000" pitchFamily="50" charset="-128"/>
                <a:sym typeface="Tw Cen MT"/>
              </a:rPr>
              <a:t>.</a:t>
            </a:r>
            <a:r>
              <a:rPr lang="en-US" altLang="ja-JP" sz="2000" dirty="0">
                <a:solidFill>
                  <a:srgbClr val="17458F"/>
                </a:solidFill>
                <a:latin typeface="HG丸ｺﾞｼｯｸM-PRO" panose="020F0600000000000000" pitchFamily="50" charset="-128"/>
                <a:ea typeface="HG丸ｺﾞｼｯｸM-PRO" panose="020F0600000000000000" pitchFamily="50" charset="-128"/>
                <a:sym typeface="Tw Cen MT"/>
              </a:rPr>
              <a:t>3</a:t>
            </a:r>
            <a:endParaRPr kumimoji="0" lang="ja-JP" altLang="en-US" sz="2000" b="0" i="0" u="none" strike="noStrike" cap="none" spc="0" normalizeH="0" baseline="0" dirty="0">
              <a:ln>
                <a:noFill/>
              </a:ln>
              <a:solidFill>
                <a:srgbClr val="17458F"/>
              </a:solidFill>
              <a:effectLst/>
              <a:uFillTx/>
              <a:latin typeface="HG丸ｺﾞｼｯｸM-PRO" panose="020F0600000000000000" pitchFamily="50" charset="-128"/>
              <a:ea typeface="HG丸ｺﾞｼｯｸM-PRO" panose="020F0600000000000000" pitchFamily="50" charset="-128"/>
              <a:sym typeface="Tw Cen MT"/>
            </a:endParaRPr>
          </a:p>
        </p:txBody>
      </p:sp>
    </p:spTree>
    <p:custDataLst>
      <p:tags r:id="rId1"/>
    </p:custData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65035"/>
          </a:xfrm>
          <a:prstGeom prst="rect">
            <a:avLst/>
          </a:prstGeom>
        </p:spPr>
      </p:pic>
    </p:spTree>
    <p:custDataLst>
      <p:tags r:id="rId1"/>
    </p:custDataLst>
    <p:extLst>
      <p:ext uri="{BB962C8B-B14F-4D97-AF65-F5344CB8AC3E}">
        <p14:creationId xmlns:p14="http://schemas.microsoft.com/office/powerpoint/2010/main" val="10890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360" y="-60960"/>
            <a:ext cx="10469880" cy="6979920"/>
          </a:xfrm>
          <a:prstGeom prst="rect">
            <a:avLst/>
          </a:prstGeom>
        </p:spPr>
      </p:pic>
    </p:spTree>
    <p:custDataLst>
      <p:tags r:id="rId1"/>
    </p:custDataLst>
    <p:extLst>
      <p:ext uri="{BB962C8B-B14F-4D97-AF65-F5344CB8AC3E}">
        <p14:creationId xmlns:p14="http://schemas.microsoft.com/office/powerpoint/2010/main" val="352418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172016" y="1986241"/>
            <a:ext cx="6858000" cy="2563892"/>
            <a:chOff x="-1640186" y="1505320"/>
            <a:chExt cx="9144000" cy="3418523"/>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6" name="TextBox 5"/>
          <p:cNvSpPr txBox="1"/>
          <p:nvPr/>
        </p:nvSpPr>
        <p:spPr>
          <a:xfrm>
            <a:off x="475309" y="2315425"/>
            <a:ext cx="3988536" cy="1638111"/>
          </a:xfrm>
          <a:prstGeom prst="rect">
            <a:avLst/>
          </a:prstGeom>
          <a:noFill/>
        </p:spPr>
        <p:txBody>
          <a:bodyPr wrap="square" rtlCol="0" anchor="ctr" anchorCtr="0">
            <a:noAutofit/>
          </a:bodyPr>
          <a:lstStyle/>
          <a:p>
            <a:pPr algn="ctr"/>
            <a:r>
              <a:rPr lang="ja-JP" altLang="en-US" sz="3000" b="1" dirty="0">
                <a:solidFill>
                  <a:schemeClr val="bg1"/>
                </a:solidFill>
                <a:latin typeface="MS PGothic" panose="020B0600070205080204" pitchFamily="34" charset="-128"/>
                <a:ea typeface="MS PGothic" panose="020B0600070205080204" pitchFamily="34" charset="-128"/>
                <a:cs typeface="Georgia"/>
              </a:rPr>
              <a:t>グローバル補助金</a:t>
            </a:r>
            <a:endParaRPr lang="en-US" sz="3000" b="1" dirty="0">
              <a:solidFill>
                <a:schemeClr val="bg1"/>
              </a:solidFill>
              <a:latin typeface="MS PGothic" panose="020B0600070205080204" pitchFamily="34" charset="-128"/>
              <a:ea typeface="MS PGothic" panose="020B0600070205080204" pitchFamily="34" charset="-128"/>
              <a:cs typeface="Georgia"/>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7407" r="4444"/>
          <a:stretch/>
        </p:blipFill>
        <p:spPr>
          <a:xfrm>
            <a:off x="4267200" y="0"/>
            <a:ext cx="4953000" cy="6858000"/>
          </a:xfrm>
          <a:prstGeom prst="rect">
            <a:avLst/>
          </a:prstGeom>
        </p:spPr>
      </p:pic>
    </p:spTree>
    <p:custDataLst>
      <p:tags r:id="rId1"/>
    </p:custDataLst>
    <p:extLst>
      <p:ext uri="{BB962C8B-B14F-4D97-AF65-F5344CB8AC3E}">
        <p14:creationId xmlns:p14="http://schemas.microsoft.com/office/powerpoint/2010/main" val="40673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重点分野</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a:xfrm>
            <a:off x="457200" y="1143000"/>
            <a:ext cx="8229600" cy="4525963"/>
          </a:xfrm>
        </p:spPr>
        <p:txBody>
          <a:bodyPr/>
          <a:lstStyle/>
          <a:p>
            <a:r>
              <a:rPr lang="ja-JP" altLang="en-US" dirty="0">
                <a:solidFill>
                  <a:srgbClr val="17458F"/>
                </a:solidFill>
                <a:latin typeface="MS PGothic" panose="020B0600070205080204" pitchFamily="34" charset="-128"/>
                <a:ea typeface="MS PGothic" panose="020B0600070205080204" pitchFamily="34" charset="-128"/>
              </a:rPr>
              <a:t>平和と紛争予防／紛争解決</a:t>
            </a:r>
          </a:p>
          <a:p>
            <a:r>
              <a:rPr lang="ja-JP" altLang="en-US" dirty="0">
                <a:solidFill>
                  <a:srgbClr val="17458F"/>
                </a:solidFill>
                <a:latin typeface="MS PGothic" panose="020B0600070205080204" pitchFamily="34" charset="-128"/>
                <a:ea typeface="MS PGothic" panose="020B0600070205080204" pitchFamily="34" charset="-128"/>
              </a:rPr>
              <a:t>疾病予防と治療</a:t>
            </a:r>
          </a:p>
          <a:p>
            <a:r>
              <a:rPr lang="ja-JP" altLang="en-US" dirty="0">
                <a:solidFill>
                  <a:srgbClr val="17458F"/>
                </a:solidFill>
                <a:latin typeface="MS PGothic" panose="020B0600070205080204" pitchFamily="34" charset="-128"/>
                <a:ea typeface="MS PGothic" panose="020B0600070205080204" pitchFamily="34" charset="-128"/>
              </a:rPr>
              <a:t>水と衛生</a:t>
            </a:r>
          </a:p>
          <a:p>
            <a:r>
              <a:rPr lang="ja-JP" altLang="en-US" dirty="0">
                <a:solidFill>
                  <a:srgbClr val="17458F"/>
                </a:solidFill>
                <a:latin typeface="MS PGothic" panose="020B0600070205080204" pitchFamily="34" charset="-128"/>
                <a:ea typeface="MS PGothic" panose="020B0600070205080204" pitchFamily="34" charset="-128"/>
              </a:rPr>
              <a:t>母子の健康</a:t>
            </a:r>
          </a:p>
          <a:p>
            <a:r>
              <a:rPr lang="ja-JP" altLang="en-US" dirty="0">
                <a:solidFill>
                  <a:srgbClr val="17458F"/>
                </a:solidFill>
                <a:latin typeface="MS PGothic" panose="020B0600070205080204" pitchFamily="34" charset="-128"/>
                <a:ea typeface="MS PGothic" panose="020B0600070205080204" pitchFamily="34" charset="-128"/>
              </a:rPr>
              <a:t>基本的教育と識字率向上</a:t>
            </a:r>
          </a:p>
          <a:p>
            <a:r>
              <a:rPr lang="ja-JP" altLang="en-US" dirty="0">
                <a:solidFill>
                  <a:srgbClr val="17458F"/>
                </a:solidFill>
                <a:latin typeface="MS PGothic" panose="020B0600070205080204" pitchFamily="34" charset="-128"/>
                <a:ea typeface="MS PGothic" panose="020B0600070205080204" pitchFamily="34" charset="-128"/>
              </a:rPr>
              <a:t>経済と地域社会の発展</a:t>
            </a:r>
            <a:endParaRPr lang="en-US" dirty="0">
              <a:solidFill>
                <a:srgbClr val="17458F"/>
              </a:solidFill>
              <a:latin typeface="MS PGothic" panose="020B0600070205080204" pitchFamily="34" charset="-128"/>
              <a:ea typeface="MS PGothic" panose="020B0600070205080204" pitchFamily="34" charset="-128"/>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312" y="4897620"/>
            <a:ext cx="8001000" cy="1122180"/>
          </a:xfrm>
          <a:prstGeom prst="rect">
            <a:avLst/>
          </a:prstGeom>
        </p:spPr>
      </p:pic>
    </p:spTree>
    <p:custDataLst>
      <p:tags r:id="rId1"/>
    </p:custDataLst>
    <p:extLst>
      <p:ext uri="{BB962C8B-B14F-4D97-AF65-F5344CB8AC3E}">
        <p14:creationId xmlns:p14="http://schemas.microsoft.com/office/powerpoint/2010/main" val="27086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重点分野</a:t>
            </a:r>
            <a:endParaRPr lang="en-US" dirty="0">
              <a:latin typeface="MS PGothic" panose="020B0600070205080204" pitchFamily="34" charset="-128"/>
              <a:ea typeface="MS PGothic" panose="020B0600070205080204" pitchFamily="34" charset="-128"/>
            </a:endParaRPr>
          </a:p>
        </p:txBody>
      </p:sp>
      <p:pic>
        <p:nvPicPr>
          <p:cNvPr id="3" name="図 2">
            <a:extLst>
              <a:ext uri="{FF2B5EF4-FFF2-40B4-BE49-F238E27FC236}">
                <a16:creationId xmlns:a16="http://schemas.microsoft.com/office/drawing/2014/main" id="{5F2CC86B-6854-40A0-A485-BAFA46BA1BD0}"/>
              </a:ext>
            </a:extLst>
          </p:cNvPr>
          <p:cNvPicPr>
            <a:picLocks noChangeAspect="1"/>
          </p:cNvPicPr>
          <p:nvPr/>
        </p:nvPicPr>
        <p:blipFill>
          <a:blip r:embed="rId4"/>
          <a:stretch>
            <a:fillRect/>
          </a:stretch>
        </p:blipFill>
        <p:spPr>
          <a:xfrm>
            <a:off x="952500" y="1219200"/>
            <a:ext cx="7239000" cy="4776345"/>
          </a:xfrm>
          <a:prstGeom prst="rect">
            <a:avLst/>
          </a:prstGeom>
        </p:spPr>
      </p:pic>
    </p:spTree>
    <p:custDataLst>
      <p:tags r:id="rId1"/>
    </p:custDataLst>
    <p:extLst>
      <p:ext uri="{BB962C8B-B14F-4D97-AF65-F5344CB8AC3E}">
        <p14:creationId xmlns:p14="http://schemas.microsoft.com/office/powerpoint/2010/main" val="22558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重点分野</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a:xfrm>
            <a:off x="457200" y="1295400"/>
            <a:ext cx="8229600" cy="4221163"/>
          </a:xfrm>
        </p:spPr>
        <p:txBody>
          <a:bodyPr/>
          <a:lstStyle/>
          <a:p>
            <a:r>
              <a:rPr lang="ja-JP" altLang="en-US" dirty="0">
                <a:solidFill>
                  <a:srgbClr val="17458F"/>
                </a:solidFill>
                <a:latin typeface="MS PGothic" panose="020B0600070205080204" pitchFamily="34" charset="-128"/>
                <a:ea typeface="MS PGothic" panose="020B0600070205080204" pitchFamily="34" charset="-128"/>
              </a:rPr>
              <a:t>大規模、長期のプロジェクト</a:t>
            </a:r>
          </a:p>
          <a:p>
            <a:r>
              <a:rPr lang="ja-JP" altLang="en-US" dirty="0">
                <a:solidFill>
                  <a:srgbClr val="17458F"/>
                </a:solidFill>
                <a:latin typeface="MS PGothic" panose="020B0600070205080204" pitchFamily="34" charset="-128"/>
                <a:ea typeface="MS PGothic" panose="020B0600070205080204" pitchFamily="34" charset="-128"/>
              </a:rPr>
              <a:t>持続可能、測定可能な成果をもたらす</a:t>
            </a:r>
          </a:p>
          <a:p>
            <a:r>
              <a:rPr lang="ja-JP" altLang="en-US" dirty="0">
                <a:solidFill>
                  <a:srgbClr val="17458F"/>
                </a:solidFill>
                <a:latin typeface="MS PGothic" panose="020B0600070205080204" pitchFamily="34" charset="-128"/>
                <a:ea typeface="MS PGothic" panose="020B0600070205080204" pitchFamily="34" charset="-128"/>
              </a:rPr>
              <a:t>重点分野に該当する活動</a:t>
            </a:r>
          </a:p>
          <a:p>
            <a:r>
              <a:rPr lang="ja-JP" altLang="en-US" dirty="0">
                <a:solidFill>
                  <a:srgbClr val="17458F"/>
                </a:solidFill>
                <a:latin typeface="MS PGothic" panose="020B0600070205080204" pitchFamily="34" charset="-128"/>
                <a:ea typeface="MS PGothic" panose="020B0600070205080204" pitchFamily="34" charset="-128"/>
              </a:rPr>
              <a:t>海外のクラブや地区と協力</a:t>
            </a:r>
          </a:p>
          <a:p>
            <a:r>
              <a:rPr lang="ja-JP" altLang="en-US" dirty="0">
                <a:solidFill>
                  <a:srgbClr val="17458F"/>
                </a:solidFill>
                <a:latin typeface="MS PGothic" panose="020B0600070205080204" pitchFamily="34" charset="-128"/>
                <a:ea typeface="MS PGothic" panose="020B0600070205080204" pitchFamily="34" charset="-128"/>
              </a:rPr>
              <a:t>最低予算</a:t>
            </a:r>
            <a:r>
              <a:rPr lang="en-US" altLang="ja-JP" dirty="0">
                <a:solidFill>
                  <a:srgbClr val="17458F"/>
                </a:solidFill>
                <a:latin typeface="MS PGothic" panose="020B0600070205080204" pitchFamily="34" charset="-128"/>
                <a:ea typeface="MS PGothic" panose="020B0600070205080204" pitchFamily="34" charset="-128"/>
              </a:rPr>
              <a:t>30,000</a:t>
            </a:r>
            <a:r>
              <a:rPr lang="ja-JP" altLang="en-US" dirty="0">
                <a:solidFill>
                  <a:srgbClr val="17458F"/>
                </a:solidFill>
                <a:latin typeface="MS PGothic" panose="020B0600070205080204" pitchFamily="34" charset="-128"/>
                <a:ea typeface="MS PGothic" panose="020B0600070205080204" pitchFamily="34" charset="-128"/>
              </a:rPr>
              <a:t>ドル</a:t>
            </a:r>
            <a:endParaRPr lang="en-US" altLang="ja-JP" dirty="0">
              <a:solidFill>
                <a:srgbClr val="17458F"/>
              </a:solidFill>
              <a:latin typeface="MS PGothic" panose="020B0600070205080204" pitchFamily="34" charset="-128"/>
              <a:ea typeface="MS PGothic" panose="020B0600070205080204" pitchFamily="34" charset="-128"/>
            </a:endParaRPr>
          </a:p>
          <a:p>
            <a:r>
              <a:rPr lang="en-US" altLang="ja-JP" dirty="0">
                <a:solidFill>
                  <a:srgbClr val="17458F"/>
                </a:solidFill>
                <a:latin typeface="MS PGothic" panose="020B0600070205080204" pitchFamily="34" charset="-128"/>
                <a:ea typeface="MS PGothic" panose="020B0600070205080204" pitchFamily="34" charset="-128"/>
              </a:rPr>
              <a:t>WF</a:t>
            </a:r>
            <a:r>
              <a:rPr lang="ja-JP" altLang="en-US" dirty="0">
                <a:solidFill>
                  <a:srgbClr val="17458F"/>
                </a:solidFill>
                <a:latin typeface="MS PGothic" panose="020B0600070205080204" pitchFamily="34" charset="-128"/>
                <a:ea typeface="MS PGothic" panose="020B0600070205080204" pitchFamily="34" charset="-128"/>
              </a:rPr>
              <a:t>からの上乗せ</a:t>
            </a:r>
            <a:endParaRPr lang="en-US" dirty="0">
              <a:solidFill>
                <a:srgbClr val="17458F"/>
              </a:solidFill>
              <a:latin typeface="MS PGothic" panose="020B0600070205080204" pitchFamily="34" charset="-128"/>
              <a:ea typeface="MS PGothic" panose="020B0600070205080204" pitchFamily="34" charset="-128"/>
            </a:endParaRPr>
          </a:p>
        </p:txBody>
      </p:sp>
      <p:sp>
        <p:nvSpPr>
          <p:cNvPr id="5" name="吹き出し: 角を丸めた四角形 10"/>
          <p:cNvSpPr/>
          <p:nvPr/>
        </p:nvSpPr>
        <p:spPr>
          <a:xfrm>
            <a:off x="3276600" y="4648200"/>
            <a:ext cx="5621238" cy="1153046"/>
          </a:xfrm>
          <a:prstGeom prst="wedgeRoundRectCallout">
            <a:avLst>
              <a:gd name="adj1" fmla="val -37477"/>
              <a:gd name="adj2" fmla="val -9498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fontAlgn="auto">
              <a:lnSpc>
                <a:spcPct val="150000"/>
              </a:lnSpc>
              <a:spcBef>
                <a:spcPts val="0"/>
              </a:spcBef>
              <a:spcAft>
                <a:spcPts val="0"/>
              </a:spcAft>
              <a:defRPr/>
            </a:pP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申請は年度内いつでも可</a:t>
            </a:r>
            <a:endParaRPr kumimoji="1" lang="en-US" altLang="ja-JP" sz="2000" b="1" dirty="0">
              <a:solidFill>
                <a:srgbClr val="17458F"/>
              </a:solidFill>
              <a:latin typeface="HG丸ｺﾞｼｯｸM-PRO" panose="020F0600000000000000" pitchFamily="50" charset="-128"/>
              <a:ea typeface="HG丸ｺﾞｼｯｸM-PRO" panose="020F0600000000000000" pitchFamily="50" charset="-128"/>
            </a:endParaRPr>
          </a:p>
          <a:p>
            <a:pPr fontAlgn="auto">
              <a:lnSpc>
                <a:spcPct val="150000"/>
              </a:lnSpc>
              <a:spcBef>
                <a:spcPts val="0"/>
              </a:spcBef>
              <a:spcAft>
                <a:spcPts val="0"/>
              </a:spcAft>
              <a:defRPr/>
            </a:pP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地区財団活動資金</a:t>
            </a:r>
            <a:r>
              <a:rPr kumimoji="1" lang="en-US" altLang="ja-JP" sz="2000" b="1" dirty="0">
                <a:solidFill>
                  <a:srgbClr val="17458F"/>
                </a:solidFill>
                <a:latin typeface="HG丸ｺﾞｼｯｸM-PRO" panose="020F0600000000000000" pitchFamily="50" charset="-128"/>
                <a:ea typeface="HG丸ｺﾞｼｯｸM-PRO" panose="020F0600000000000000" pitchFamily="50" charset="-128"/>
              </a:rPr>
              <a:t>(DDF)</a:t>
            </a:r>
            <a:r>
              <a:rPr kumimoji="1" lang="ja-JP" altLang="en-US" sz="2000" b="1" dirty="0" err="1">
                <a:solidFill>
                  <a:srgbClr val="17458F"/>
                </a:solidFill>
                <a:latin typeface="HG丸ｺﾞｼｯｸM-PRO" panose="020F0600000000000000" pitchFamily="50" charset="-128"/>
                <a:ea typeface="HG丸ｺﾞｼｯｸM-PRO" panose="020F0600000000000000" pitchFamily="50" charset="-128"/>
              </a:rPr>
              <a:t>が枯</a:t>
            </a: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渇する場合もある</a:t>
            </a:r>
          </a:p>
        </p:txBody>
      </p:sp>
    </p:spTree>
    <p:custDataLst>
      <p:tags r:id="rId1"/>
    </p:custDataLst>
    <p:extLst>
      <p:ext uri="{BB962C8B-B14F-4D97-AF65-F5344CB8AC3E}">
        <p14:creationId xmlns:p14="http://schemas.microsoft.com/office/powerpoint/2010/main" val="2573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グローバル補助金の例</a:t>
            </a:r>
            <a:endParaRPr lang="en-US" dirty="0">
              <a:latin typeface="MS PGothic" panose="020B0600070205080204" pitchFamily="34" charset="-128"/>
              <a:ea typeface="MS PGothic" panose="020B0600070205080204" pitchFamily="34" charset="-128"/>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0705"/>
            <a:ext cx="9144000" cy="5270784"/>
          </a:xfrm>
          <a:prstGeom prst="rect">
            <a:avLst/>
          </a:prstGeom>
          <a:solidFill>
            <a:schemeClr val="bg1"/>
          </a:solidFill>
          <a:ln>
            <a:noFill/>
          </a:ln>
          <a:effectLst/>
        </p:spPr>
      </p:pic>
    </p:spTree>
    <p:custDataLst>
      <p:tags r:id="rId1"/>
    </p:custDataLst>
    <p:extLst>
      <p:ext uri="{BB962C8B-B14F-4D97-AF65-F5344CB8AC3E}">
        <p14:creationId xmlns:p14="http://schemas.microsoft.com/office/powerpoint/2010/main" val="150170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財団の追加情報要請（承認のヒント）</a:t>
            </a:r>
            <a:endParaRPr lang="en-US" dirty="0">
              <a:latin typeface="MS PGothic" panose="020B0600070205080204" pitchFamily="34" charset="-128"/>
              <a:ea typeface="MS PGothic" panose="020B0600070205080204" pitchFamily="34" charset="-128"/>
            </a:endParaRPr>
          </a:p>
        </p:txBody>
      </p:sp>
      <p:sp>
        <p:nvSpPr>
          <p:cNvPr id="4" name="コンテンツ プレースホルダー 2">
            <a:extLst>
              <a:ext uri="{FF2B5EF4-FFF2-40B4-BE49-F238E27FC236}">
                <a16:creationId xmlns:a16="http://schemas.microsoft.com/office/drawing/2014/main" id="{0CB02AB2-46CB-4D84-A4D1-6064004CA8A4}"/>
              </a:ext>
            </a:extLst>
          </p:cNvPr>
          <p:cNvSpPr>
            <a:spLocks noGrp="1" noChangeArrowheads="1"/>
          </p:cNvSpPr>
          <p:nvPr>
            <p:ph idx="1"/>
          </p:nvPr>
        </p:nvSpPr>
        <p:spPr>
          <a:xfrm>
            <a:off x="92320" y="1066800"/>
            <a:ext cx="8932985" cy="5400675"/>
          </a:xfrm>
        </p:spPr>
        <p:txBody>
          <a:bodyPr/>
          <a:lstStyle/>
          <a:p>
            <a:pPr marL="0" indent="0">
              <a:lnSpc>
                <a:spcPts val="3500"/>
              </a:lnSpc>
              <a:buFontTx/>
              <a:buNone/>
              <a:defRPr/>
            </a:pPr>
            <a:r>
              <a:rPr lang="ja-JP" altLang="en-US" sz="2400" dirty="0">
                <a:solidFill>
                  <a:srgbClr val="17458F"/>
                </a:solidFill>
              </a:rPr>
              <a:t>   １．日本人医師の派遣</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２．直接受益者の選定方法</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３．明確な計画（カリキュラム、頻度と期間、目的、講師、評価）</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４．献体の確保</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５．光熱費の負担</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６．講師の資格</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７．寄贈設備の使用方法やメンテナンスの研修および地元の財源</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８．研修時の通訳の調達</a:t>
            </a:r>
            <a:endParaRPr lang="en-US" altLang="ja-JP" sz="2400" dirty="0">
              <a:solidFill>
                <a:srgbClr val="17458F"/>
              </a:solidFill>
            </a:endParaRPr>
          </a:p>
          <a:p>
            <a:pPr marL="0" indent="0">
              <a:lnSpc>
                <a:spcPts val="3500"/>
              </a:lnSpc>
              <a:buFontTx/>
              <a:buNone/>
              <a:defRPr/>
            </a:pPr>
            <a:r>
              <a:rPr lang="ja-JP" altLang="en-US" sz="2400" dirty="0">
                <a:solidFill>
                  <a:srgbClr val="17458F"/>
                </a:solidFill>
              </a:rPr>
              <a:t>   ９．補助金管理について</a:t>
            </a:r>
            <a:endParaRPr lang="en-US" altLang="ja-JP" sz="2400" dirty="0">
              <a:solidFill>
                <a:srgbClr val="17458F"/>
              </a:solidFill>
            </a:endParaRPr>
          </a:p>
          <a:p>
            <a:pPr marL="0" indent="0">
              <a:lnSpc>
                <a:spcPts val="3500"/>
              </a:lnSpc>
              <a:buFontTx/>
              <a:buNone/>
              <a:defRPr/>
            </a:pPr>
            <a:r>
              <a:rPr lang="ja-JP" altLang="en-US" sz="2400" spc="-100" dirty="0">
                <a:solidFill>
                  <a:srgbClr val="17458F"/>
                </a:solidFill>
              </a:rPr>
              <a:t>１０</a:t>
            </a:r>
            <a:r>
              <a:rPr lang="ja-JP" altLang="en-US" sz="2400" dirty="0">
                <a:solidFill>
                  <a:srgbClr val="17458F"/>
                </a:solidFill>
              </a:rPr>
              <a:t>．空調設備の必要性</a:t>
            </a:r>
            <a:endParaRPr lang="en-US" altLang="ja-JP" sz="2400" dirty="0">
              <a:solidFill>
                <a:srgbClr val="17458F"/>
              </a:solidFill>
            </a:endParaRPr>
          </a:p>
        </p:txBody>
      </p:sp>
    </p:spTree>
    <p:custDataLst>
      <p:tags r:id="rId1"/>
    </p:custDataLst>
    <p:extLst>
      <p:ext uri="{BB962C8B-B14F-4D97-AF65-F5344CB8AC3E}">
        <p14:creationId xmlns:p14="http://schemas.microsoft.com/office/powerpoint/2010/main" val="93090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持続可能性</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a:xfrm>
            <a:off x="457200" y="1219200"/>
            <a:ext cx="4609523" cy="4525963"/>
          </a:xfrm>
        </p:spPr>
        <p:txBody>
          <a:bodyPr>
            <a:normAutofit/>
          </a:bodyPr>
          <a:lstStyle/>
          <a:p>
            <a:pPr marL="0" indent="0">
              <a:buNone/>
            </a:pPr>
            <a:r>
              <a:rPr lang="ja-JP" altLang="en-US" sz="2200" dirty="0">
                <a:solidFill>
                  <a:srgbClr val="17458F"/>
                </a:solidFill>
                <a:latin typeface="MS PGothic" panose="020B0600070205080204" pitchFamily="34" charset="-128"/>
                <a:ea typeface="MS PGothic" panose="020B0600070205080204" pitchFamily="34" charset="-128"/>
              </a:rPr>
              <a:t>持続可能性の意味は</a:t>
            </a:r>
            <a:br>
              <a:rPr lang="en-US" altLang="ja-JP" sz="2200" dirty="0">
                <a:solidFill>
                  <a:srgbClr val="17458F"/>
                </a:solidFill>
                <a:latin typeface="MS PGothic" panose="020B0600070205080204" pitchFamily="34" charset="-128"/>
                <a:ea typeface="MS PGothic" panose="020B0600070205080204" pitchFamily="34" charset="-128"/>
              </a:rPr>
            </a:br>
            <a:r>
              <a:rPr lang="ja-JP" altLang="en-US" sz="2200" dirty="0">
                <a:solidFill>
                  <a:srgbClr val="17458F"/>
                </a:solidFill>
                <a:latin typeface="MS PGothic" panose="020B0600070205080204" pitchFamily="34" charset="-128"/>
                <a:ea typeface="MS PGothic" panose="020B0600070205080204" pitchFamily="34" charset="-128"/>
              </a:rPr>
              <a:t>組織によってさまざま</a:t>
            </a:r>
            <a:br>
              <a:rPr lang="en-US" sz="2200" dirty="0">
                <a:solidFill>
                  <a:srgbClr val="17458F"/>
                </a:solidFill>
                <a:latin typeface="MS PGothic" panose="020B0600070205080204" pitchFamily="34" charset="-128"/>
                <a:ea typeface="MS PGothic" panose="020B0600070205080204" pitchFamily="34" charset="-128"/>
              </a:rPr>
            </a:br>
            <a:endParaRPr lang="en-US" sz="2200" dirty="0">
              <a:solidFill>
                <a:srgbClr val="17458F"/>
              </a:solidFill>
              <a:latin typeface="MS PGothic" panose="020B0600070205080204" pitchFamily="34" charset="-128"/>
              <a:ea typeface="MS PGothic" panose="020B0600070205080204" pitchFamily="34" charset="-128"/>
            </a:endParaRPr>
          </a:p>
          <a:p>
            <a:pPr marL="0" indent="0">
              <a:buNone/>
            </a:pPr>
            <a:br>
              <a:rPr lang="en-US" sz="2200" dirty="0">
                <a:solidFill>
                  <a:srgbClr val="17458F"/>
                </a:solidFill>
                <a:latin typeface="MS PGothic" panose="020B0600070205080204" pitchFamily="34" charset="-128"/>
                <a:ea typeface="MS PGothic" panose="020B0600070205080204" pitchFamily="34" charset="-128"/>
              </a:rPr>
            </a:br>
            <a:r>
              <a:rPr lang="ja-JP" altLang="en-US" sz="2200" dirty="0">
                <a:solidFill>
                  <a:srgbClr val="17458F"/>
                </a:solidFill>
                <a:latin typeface="MS PGothic" panose="020B0600070205080204" pitchFamily="34" charset="-128"/>
                <a:ea typeface="MS PGothic" panose="020B0600070205080204" pitchFamily="34" charset="-128"/>
              </a:rPr>
              <a:t>ロータリーにおける持続可能性</a:t>
            </a:r>
            <a:br>
              <a:rPr lang="en-US" altLang="ja-JP" sz="2200" dirty="0">
                <a:solidFill>
                  <a:srgbClr val="17458F"/>
                </a:solidFill>
                <a:latin typeface="MS PGothic" panose="020B0600070205080204" pitchFamily="34" charset="-128"/>
                <a:ea typeface="MS PGothic" panose="020B0600070205080204" pitchFamily="34" charset="-128"/>
              </a:rPr>
            </a:br>
            <a:r>
              <a:rPr lang="ja-JP" altLang="en-US" sz="2200" dirty="0">
                <a:solidFill>
                  <a:srgbClr val="17458F"/>
                </a:solidFill>
                <a:latin typeface="MS PGothic" panose="020B0600070205080204" pitchFamily="34" charset="-128"/>
                <a:ea typeface="MS PGothic" panose="020B0600070205080204" pitchFamily="34" charset="-128"/>
              </a:rPr>
              <a:t>　　　　　　　　↓</a:t>
            </a:r>
            <a:endParaRPr lang="en-US" altLang="ja-JP" sz="2200" dirty="0">
              <a:solidFill>
                <a:srgbClr val="17458F"/>
              </a:solidFill>
              <a:latin typeface="MS PGothic" panose="020B0600070205080204" pitchFamily="34" charset="-128"/>
              <a:ea typeface="MS PGothic" panose="020B0600070205080204" pitchFamily="34" charset="-128"/>
            </a:endParaRPr>
          </a:p>
          <a:p>
            <a:pPr marL="0" indent="0">
              <a:buNone/>
            </a:pPr>
            <a:r>
              <a:rPr lang="ja-JP" altLang="en-US" sz="2200" dirty="0">
                <a:solidFill>
                  <a:srgbClr val="17458F"/>
                </a:solidFill>
                <a:latin typeface="MS PGothic" panose="020B0600070205080204" pitchFamily="34" charset="-128"/>
                <a:ea typeface="MS PGothic" panose="020B0600070205080204" pitchFamily="34" charset="-128"/>
              </a:rPr>
              <a:t>補助金プロジェクトの終了後にも</a:t>
            </a:r>
            <a:br>
              <a:rPr lang="en-US" altLang="ja-JP" sz="2200" dirty="0">
                <a:solidFill>
                  <a:srgbClr val="17458F"/>
                </a:solidFill>
                <a:latin typeface="MS PGothic" panose="020B0600070205080204" pitchFamily="34" charset="-128"/>
                <a:ea typeface="MS PGothic" panose="020B0600070205080204" pitchFamily="34" charset="-128"/>
              </a:rPr>
            </a:br>
            <a:r>
              <a:rPr lang="ja-JP" altLang="en-US" sz="2200" dirty="0">
                <a:solidFill>
                  <a:srgbClr val="17458F"/>
                </a:solidFill>
                <a:latin typeface="MS PGothic" panose="020B0600070205080204" pitchFamily="34" charset="-128"/>
                <a:ea typeface="MS PGothic" panose="020B0600070205080204" pitchFamily="34" charset="-128"/>
              </a:rPr>
              <a:t>現地の人びとが自力でニーズに</a:t>
            </a:r>
            <a:br>
              <a:rPr lang="en-US" altLang="ja-JP" sz="2200" dirty="0">
                <a:solidFill>
                  <a:srgbClr val="17458F"/>
                </a:solidFill>
                <a:latin typeface="MS PGothic" panose="020B0600070205080204" pitchFamily="34" charset="-128"/>
                <a:ea typeface="MS PGothic" panose="020B0600070205080204" pitchFamily="34" charset="-128"/>
              </a:rPr>
            </a:br>
            <a:r>
              <a:rPr lang="ja-JP" altLang="en-US" sz="2200" dirty="0">
                <a:solidFill>
                  <a:srgbClr val="17458F"/>
                </a:solidFill>
                <a:latin typeface="MS PGothic" panose="020B0600070205080204" pitchFamily="34" charset="-128"/>
                <a:ea typeface="MS PGothic" panose="020B0600070205080204" pitchFamily="34" charset="-128"/>
              </a:rPr>
              <a:t>取り組めるよう支援し、長期的な</a:t>
            </a:r>
            <a:br>
              <a:rPr lang="en-US" altLang="ja-JP" sz="2200" dirty="0">
                <a:solidFill>
                  <a:srgbClr val="17458F"/>
                </a:solidFill>
                <a:latin typeface="MS PGothic" panose="020B0600070205080204" pitchFamily="34" charset="-128"/>
                <a:ea typeface="MS PGothic" panose="020B0600070205080204" pitchFamily="34" charset="-128"/>
              </a:rPr>
            </a:br>
            <a:r>
              <a:rPr lang="ja-JP" altLang="en-US" sz="2200" dirty="0">
                <a:solidFill>
                  <a:srgbClr val="17458F"/>
                </a:solidFill>
                <a:latin typeface="MS PGothic" panose="020B0600070205080204" pitchFamily="34" charset="-128"/>
                <a:ea typeface="MS PGothic" panose="020B0600070205080204" pitchFamily="34" charset="-128"/>
              </a:rPr>
              <a:t>解決策をもたらすこと</a:t>
            </a:r>
            <a:endParaRPr lang="en-US" sz="2200" dirty="0">
              <a:solidFill>
                <a:srgbClr val="17458F"/>
              </a:solidFill>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4"/>
          <a:stretch>
            <a:fillRect/>
          </a:stretch>
        </p:blipFill>
        <p:spPr>
          <a:xfrm>
            <a:off x="4724400" y="1225485"/>
            <a:ext cx="3846159" cy="5147936"/>
          </a:xfrm>
          <a:prstGeom prst="rect">
            <a:avLst/>
          </a:prstGeom>
        </p:spPr>
      </p:pic>
    </p:spTree>
    <p:custDataLst>
      <p:tags r:id="rId1"/>
    </p:custDataLst>
    <p:extLst>
      <p:ext uri="{BB962C8B-B14F-4D97-AF65-F5344CB8AC3E}">
        <p14:creationId xmlns:p14="http://schemas.microsoft.com/office/powerpoint/2010/main" val="14751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ステップ １</a:t>
            </a:r>
            <a:endParaRPr lang="en-US" dirty="0">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4"/>
          <a:stretch>
            <a:fillRect/>
          </a:stretch>
        </p:blipFill>
        <p:spPr>
          <a:xfrm>
            <a:off x="1362075" y="2328862"/>
            <a:ext cx="6419850" cy="2200275"/>
          </a:xfrm>
          <a:prstGeom prst="rect">
            <a:avLst/>
          </a:prstGeom>
        </p:spPr>
      </p:pic>
    </p:spTree>
    <p:custDataLst>
      <p:tags r:id="rId1"/>
    </p:custDataLst>
    <p:extLst>
      <p:ext uri="{BB962C8B-B14F-4D97-AF65-F5344CB8AC3E}">
        <p14:creationId xmlns:p14="http://schemas.microsoft.com/office/powerpoint/2010/main" val="337648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3"/>
          <p:cNvSpPr>
            <a:spLocks noGrp="1"/>
          </p:cNvSpPr>
          <p:nvPr>
            <p:ph type="title"/>
          </p:nvPr>
        </p:nvSpPr>
        <p:spPr bwMode="auto">
          <a:xfrm>
            <a:off x="0" y="457200"/>
            <a:ext cx="9144000" cy="533298"/>
          </a:xfrm>
          <a:solidFill>
            <a:srgbClr val="00B0F0"/>
          </a:solidFill>
          <a:extLst/>
        </p:spPr>
        <p:txBody>
          <a:bodyPr vert="horz" wrap="square" numCol="1" compatLnSpc="1">
            <a:prstTxWarp prst="textNoShape">
              <a:avLst/>
            </a:prstTxWarp>
          </a:bodyPr>
          <a:lstStyle/>
          <a:p>
            <a:pPr eaLnBrk="1" hangingPunct="1"/>
            <a:r>
              <a:rPr lang="ja-JP" altLang="en-US" dirty="0">
                <a:latin typeface="MS PGothic" panose="020B0600070205080204" pitchFamily="34" charset="-128"/>
                <a:ea typeface="MS PGothic" panose="020B0600070205080204" pitchFamily="34" charset="-128"/>
              </a:rPr>
              <a:t>　　ロータリー財団の最新情報</a:t>
            </a:r>
            <a:endParaRPr lang="en-US" altLang="en-US" dirty="0">
              <a:latin typeface="MS PGothic" panose="020B0600070205080204" pitchFamily="34" charset="-128"/>
              <a:ea typeface="MS PGothic" panose="020B0600070205080204" pitchFamily="34" charset="-128"/>
            </a:endParaRPr>
          </a:p>
        </p:txBody>
      </p:sp>
      <p:sp>
        <p:nvSpPr>
          <p:cNvPr id="8" name="Content Placeholder 3"/>
          <p:cNvSpPr txBox="1">
            <a:spLocks/>
          </p:cNvSpPr>
          <p:nvPr/>
        </p:nvSpPr>
        <p:spPr>
          <a:xfrm>
            <a:off x="152400" y="1265237"/>
            <a:ext cx="45720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ja-JP" altLang="en-US" sz="2400" dirty="0">
                <a:solidFill>
                  <a:srgbClr val="17458F"/>
                </a:solidFill>
                <a:latin typeface="MS PGothic" panose="020B0600070205080204" pitchFamily="34" charset="-128"/>
                <a:ea typeface="MS PGothic" panose="020B0600070205080204" pitchFamily="34" charset="-128"/>
              </a:rPr>
              <a:t>ポリオプラスへの</a:t>
            </a:r>
            <a:endParaRPr lang="en-US" altLang="ja-JP" sz="2400" dirty="0">
              <a:solidFill>
                <a:srgbClr val="17458F"/>
              </a:solidFill>
              <a:latin typeface="MS PGothic" panose="020B0600070205080204" pitchFamily="34" charset="-128"/>
              <a:ea typeface="MS PGothic" panose="020B0600070205080204" pitchFamily="34" charset="-128"/>
            </a:endParaRPr>
          </a:p>
          <a:p>
            <a:pPr marL="0" indent="0">
              <a:buNone/>
            </a:pPr>
            <a:r>
              <a:rPr lang="ja-JP" altLang="en-US" sz="2400" dirty="0">
                <a:solidFill>
                  <a:srgbClr val="17458F"/>
                </a:solidFill>
                <a:latin typeface="MS PGothic" panose="020B0600070205080204" pitchFamily="34" charset="-128"/>
                <a:ea typeface="MS PGothic" panose="020B0600070205080204" pitchFamily="34" charset="-128"/>
              </a:rPr>
              <a:t>　　ＤＤＦ寄贈</a:t>
            </a:r>
            <a:endParaRPr lang="en-US" sz="2400" dirty="0">
              <a:solidFill>
                <a:srgbClr val="17458F"/>
              </a:solidFill>
              <a:latin typeface="MS PGothic" panose="020B0600070205080204" pitchFamily="34" charset="-128"/>
              <a:ea typeface="MS PGothic" panose="020B0600070205080204" pitchFamily="34" charset="-128"/>
            </a:endParaRPr>
          </a:p>
          <a:p>
            <a:r>
              <a:rPr lang="ja-JP" altLang="en-US" sz="2400" dirty="0">
                <a:solidFill>
                  <a:srgbClr val="17458F"/>
                </a:solidFill>
                <a:latin typeface="MS PGothic" panose="020B0600070205080204" pitchFamily="34" charset="-128"/>
                <a:ea typeface="MS PGothic" panose="020B0600070205080204" pitchFamily="34" charset="-128"/>
              </a:rPr>
              <a:t>グローバル補助金</a:t>
            </a:r>
            <a:endParaRPr lang="en-US" altLang="ja-JP" sz="2400" dirty="0">
              <a:solidFill>
                <a:srgbClr val="17458F"/>
              </a:solidFill>
              <a:latin typeface="MS PGothic" panose="020B0600070205080204" pitchFamily="34" charset="-128"/>
              <a:ea typeface="MS PGothic" panose="020B0600070205080204" pitchFamily="34" charset="-128"/>
            </a:endParaRPr>
          </a:p>
          <a:p>
            <a:pPr marL="0" indent="0">
              <a:buNone/>
            </a:pPr>
            <a:r>
              <a:rPr lang="ja-JP" altLang="en-US" sz="2400" dirty="0">
                <a:solidFill>
                  <a:srgbClr val="17458F"/>
                </a:solidFill>
                <a:latin typeface="MS PGothic" panose="020B0600070205080204" pitchFamily="34" charset="-128"/>
                <a:ea typeface="MS PGothic" panose="020B0600070205080204" pitchFamily="34" charset="-128"/>
              </a:rPr>
              <a:t>　　活動報告</a:t>
            </a:r>
            <a:endParaRPr lang="en-US" altLang="ja-JP" sz="2400" dirty="0">
              <a:solidFill>
                <a:srgbClr val="17458F"/>
              </a:solidFill>
              <a:latin typeface="MS PGothic" panose="020B0600070205080204" pitchFamily="34" charset="-128"/>
              <a:ea typeface="MS PGothic" panose="020B0600070205080204" pitchFamily="34" charset="-128"/>
            </a:endParaRPr>
          </a:p>
          <a:p>
            <a:r>
              <a:rPr lang="ja-JP" altLang="en-US" sz="2400" dirty="0">
                <a:solidFill>
                  <a:srgbClr val="17458F"/>
                </a:solidFill>
                <a:latin typeface="MS PGothic" panose="020B0600070205080204" pitchFamily="34" charset="-128"/>
                <a:ea typeface="MS PGothic" panose="020B0600070205080204" pitchFamily="34" charset="-128"/>
              </a:rPr>
              <a:t>補助金承認数</a:t>
            </a:r>
            <a:endParaRPr lang="en-US" altLang="ja-JP" sz="2400" dirty="0">
              <a:solidFill>
                <a:srgbClr val="17458F"/>
              </a:solidFill>
              <a:latin typeface="MS PGothic" panose="020B0600070205080204" pitchFamily="34" charset="-128"/>
              <a:ea typeface="MS PGothic" panose="020B0600070205080204" pitchFamily="34" charset="-128"/>
            </a:endParaRPr>
          </a:p>
          <a:p>
            <a:pPr marL="0" indent="0">
              <a:buNone/>
            </a:pPr>
            <a:endParaRPr lang="en-US" sz="2400" dirty="0">
              <a:solidFill>
                <a:srgbClr val="17458F"/>
              </a:solidFill>
              <a:latin typeface="MS PGothic" panose="020B0600070205080204" pitchFamily="34" charset="-128"/>
              <a:ea typeface="MS PGothic" panose="020B0600070205080204" pitchFamily="34" charset="-128"/>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90498"/>
            <a:ext cx="8575574" cy="5867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13283726"/>
      </p:ext>
    </p:extLst>
  </p:cSld>
  <p:clrMapOvr>
    <a:masterClrMapping/>
  </p:clrMapOvr>
  <p:transition spd="med"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latin typeface="MS PGothic" panose="020B0600070205080204" pitchFamily="34" charset="-128"/>
                <a:ea typeface="MS PGothic" panose="020B0600070205080204" pitchFamily="34" charset="-128"/>
              </a:rPr>
              <a:t>Step 1: </a:t>
            </a:r>
            <a:r>
              <a:rPr lang="ja-JP" altLang="en-US" dirty="0">
                <a:latin typeface="MS PGothic" panose="020B0600070205080204" pitchFamily="34" charset="-128"/>
                <a:ea typeface="MS PGothic" panose="020B0600070205080204" pitchFamily="34" charset="-128"/>
              </a:rPr>
              <a:t>地域社会のニーズと強みの調査</a:t>
            </a:r>
            <a:endParaRPr lang="en-US" dirty="0">
              <a:latin typeface="MS PGothic" panose="020B0600070205080204" pitchFamily="34" charset="-128"/>
              <a:ea typeface="MS PGothic" panose="020B0600070205080204" pitchFamily="34" charset="-128"/>
            </a:endParaRPr>
          </a:p>
        </p:txBody>
      </p:sp>
      <p:sp>
        <p:nvSpPr>
          <p:cNvPr id="4" name="コンテンツ プレースホルダー 2"/>
          <p:cNvSpPr>
            <a:spLocks noGrp="1" noChangeArrowheads="1"/>
          </p:cNvSpPr>
          <p:nvPr>
            <p:ph idx="1"/>
          </p:nvPr>
        </p:nvSpPr>
        <p:spPr>
          <a:xfrm>
            <a:off x="457200" y="1143000"/>
            <a:ext cx="8434754" cy="5648325"/>
          </a:xfrm>
        </p:spPr>
        <p:txBody>
          <a:bodyPr/>
          <a:lstStyle/>
          <a:p>
            <a:pPr marL="0" indent="0">
              <a:buFontTx/>
              <a:buNone/>
            </a:pPr>
            <a:r>
              <a:rPr lang="ja-JP" altLang="en-US" dirty="0">
                <a:solidFill>
                  <a:srgbClr val="17458F"/>
                </a:solidFill>
              </a:rPr>
              <a:t>（１）ニーズ調査のポイント</a:t>
            </a:r>
            <a:endParaRPr lang="en-US" altLang="ja-JP" dirty="0">
              <a:solidFill>
                <a:srgbClr val="17458F"/>
              </a:solidFill>
            </a:endParaRPr>
          </a:p>
          <a:p>
            <a:pPr marL="0" indent="0">
              <a:lnSpc>
                <a:spcPct val="150000"/>
              </a:lnSpc>
              <a:buFontTx/>
              <a:buNone/>
            </a:pPr>
            <a:r>
              <a:rPr lang="ja-JP" altLang="en-US" sz="2000" dirty="0">
                <a:solidFill>
                  <a:srgbClr val="17458F"/>
                </a:solidFill>
              </a:rPr>
              <a:t>　　　①　現地の実際の声を聞く</a:t>
            </a:r>
            <a:endParaRPr lang="en-US" altLang="ja-JP" sz="2000" dirty="0">
              <a:solidFill>
                <a:srgbClr val="17458F"/>
              </a:solidFill>
            </a:endParaRPr>
          </a:p>
          <a:p>
            <a:pPr marL="0" indent="0">
              <a:lnSpc>
                <a:spcPct val="150000"/>
              </a:lnSpc>
              <a:buFontTx/>
              <a:buNone/>
            </a:pPr>
            <a:r>
              <a:rPr lang="ja-JP" altLang="en-US" sz="2000" dirty="0">
                <a:solidFill>
                  <a:srgbClr val="17458F"/>
                </a:solidFill>
              </a:rPr>
              <a:t>　　　　　　実施国代表提唱者 プノンペンメトロ</a:t>
            </a:r>
            <a:r>
              <a:rPr lang="en-US" altLang="ja-JP" sz="2000" dirty="0">
                <a:solidFill>
                  <a:srgbClr val="17458F"/>
                </a:solidFill>
              </a:rPr>
              <a:t>RC</a:t>
            </a:r>
          </a:p>
          <a:p>
            <a:pPr marL="0" indent="0">
              <a:lnSpc>
                <a:spcPct val="150000"/>
              </a:lnSpc>
              <a:buFontTx/>
              <a:buNone/>
            </a:pPr>
            <a:r>
              <a:rPr lang="ja-JP" altLang="en-US" sz="2000" dirty="0">
                <a:solidFill>
                  <a:srgbClr val="17458F"/>
                </a:solidFill>
              </a:rPr>
              <a:t>　　　②　医療現場の情報を得る</a:t>
            </a:r>
            <a:endParaRPr lang="en-US" altLang="ja-JP" sz="2000" dirty="0">
              <a:solidFill>
                <a:srgbClr val="17458F"/>
              </a:solidFill>
            </a:endParaRPr>
          </a:p>
          <a:p>
            <a:pPr marL="0" indent="0">
              <a:lnSpc>
                <a:spcPct val="150000"/>
              </a:lnSpc>
              <a:buFontTx/>
              <a:buNone/>
            </a:pPr>
            <a:r>
              <a:rPr lang="ja-JP" altLang="en-US" sz="2000" dirty="0">
                <a:solidFill>
                  <a:srgbClr val="17458F"/>
                </a:solidFill>
              </a:rPr>
              <a:t>　　　　　　協力団体 　現地日系医療機関</a:t>
            </a:r>
            <a:endParaRPr lang="en-US" altLang="ja-JP" sz="2400" dirty="0">
              <a:solidFill>
                <a:srgbClr val="17458F"/>
              </a:solidFill>
            </a:endParaRPr>
          </a:p>
          <a:p>
            <a:pPr marL="0" indent="0">
              <a:buFontTx/>
              <a:buNone/>
            </a:pPr>
            <a:r>
              <a:rPr lang="ja-JP" altLang="en-US" dirty="0">
                <a:solidFill>
                  <a:srgbClr val="17458F"/>
                </a:solidFill>
              </a:rPr>
              <a:t>（２）現地のニーズ</a:t>
            </a:r>
            <a:endParaRPr lang="en-US" altLang="ja-JP" dirty="0">
              <a:solidFill>
                <a:srgbClr val="17458F"/>
              </a:solidFill>
            </a:endParaRPr>
          </a:p>
          <a:p>
            <a:pPr marL="0" indent="0">
              <a:lnSpc>
                <a:spcPct val="150000"/>
              </a:lnSpc>
              <a:buFontTx/>
              <a:buNone/>
            </a:pPr>
            <a:r>
              <a:rPr lang="ja-JP" altLang="en-US" sz="2000" dirty="0">
                <a:solidFill>
                  <a:srgbClr val="17458F"/>
                </a:solidFill>
              </a:rPr>
              <a:t>　　・劣悪な医療環境を原因とする死亡事故（者）を減らす</a:t>
            </a:r>
            <a:endParaRPr lang="en-US" altLang="ja-JP" sz="2000" dirty="0">
              <a:solidFill>
                <a:srgbClr val="17458F"/>
              </a:solidFill>
            </a:endParaRPr>
          </a:p>
          <a:p>
            <a:pPr marL="0" indent="0">
              <a:lnSpc>
                <a:spcPct val="150000"/>
              </a:lnSpc>
              <a:buFontTx/>
              <a:buNone/>
            </a:pPr>
            <a:r>
              <a:rPr lang="ja-JP" altLang="en-US" sz="2000" dirty="0">
                <a:solidFill>
                  <a:srgbClr val="17458F"/>
                </a:solidFill>
              </a:rPr>
              <a:t>　　・カンボジア国民及びその家族の生命、財産を守る</a:t>
            </a:r>
            <a:endParaRPr lang="en-US" altLang="ja-JP" sz="2000" dirty="0">
              <a:solidFill>
                <a:srgbClr val="17458F"/>
              </a:solidFill>
            </a:endParaRPr>
          </a:p>
          <a:p>
            <a:pPr marL="0" indent="0">
              <a:lnSpc>
                <a:spcPct val="150000"/>
              </a:lnSpc>
              <a:buFontTx/>
              <a:buNone/>
            </a:pPr>
            <a:r>
              <a:rPr lang="ja-JP" altLang="en-US" sz="2000" dirty="0">
                <a:solidFill>
                  <a:srgbClr val="17458F"/>
                </a:solidFill>
              </a:rPr>
              <a:t>　　・人の価値観、文化の多様性を超えた普遍的価値</a:t>
            </a:r>
            <a:endParaRPr lang="en-US" altLang="ja-JP" sz="2000" dirty="0">
              <a:solidFill>
                <a:srgbClr val="17458F"/>
              </a:solidFill>
            </a:endParaRPr>
          </a:p>
          <a:p>
            <a:pPr marL="0" indent="0">
              <a:buFontTx/>
              <a:buNone/>
            </a:pPr>
            <a:endParaRPr lang="en-US" altLang="ja-JP" sz="2400" dirty="0">
              <a:solidFill>
                <a:srgbClr val="17458F"/>
              </a:solidFill>
            </a:endParaRPr>
          </a:p>
          <a:p>
            <a:pPr marL="0" indent="0">
              <a:buFontTx/>
              <a:buNone/>
            </a:pPr>
            <a:endParaRPr lang="en-US" altLang="ja-JP" sz="2400" dirty="0">
              <a:solidFill>
                <a:srgbClr val="17458F"/>
              </a:solidFill>
            </a:endParaRPr>
          </a:p>
        </p:txBody>
      </p:sp>
    </p:spTree>
    <p:custDataLst>
      <p:tags r:id="rId1"/>
    </p:custDataLst>
    <p:extLst>
      <p:ext uri="{BB962C8B-B14F-4D97-AF65-F5344CB8AC3E}">
        <p14:creationId xmlns:p14="http://schemas.microsoft.com/office/powerpoint/2010/main" val="70481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ステップ ２</a:t>
            </a:r>
            <a:endParaRPr lang="en-US" dirty="0">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4"/>
          <a:stretch>
            <a:fillRect/>
          </a:stretch>
        </p:blipFill>
        <p:spPr>
          <a:xfrm>
            <a:off x="819150" y="2109787"/>
            <a:ext cx="7505700" cy="2638425"/>
          </a:xfrm>
          <a:prstGeom prst="rect">
            <a:avLst/>
          </a:prstGeom>
        </p:spPr>
      </p:pic>
    </p:spTree>
    <p:custDataLst>
      <p:tags r:id="rId1"/>
    </p:custDataLst>
    <p:extLst>
      <p:ext uri="{BB962C8B-B14F-4D97-AF65-F5344CB8AC3E}">
        <p14:creationId xmlns:p14="http://schemas.microsoft.com/office/powerpoint/2010/main" val="427698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latin typeface="MS PGothic" panose="020B0600070205080204" pitchFamily="34" charset="-128"/>
                <a:ea typeface="MS PGothic" panose="020B0600070205080204" pitchFamily="34" charset="-128"/>
              </a:rPr>
              <a:t>Step 2: </a:t>
            </a:r>
            <a:r>
              <a:rPr lang="ja-JP" altLang="en-US" dirty="0">
                <a:latin typeface="MS PGothic" panose="020B0600070205080204" pitchFamily="34" charset="-128"/>
                <a:ea typeface="MS PGothic" panose="020B0600070205080204" pitchFamily="34" charset="-128"/>
              </a:rPr>
              <a:t>恩恵を受ける人々の関与</a:t>
            </a:r>
            <a:endParaRPr lang="en-US" dirty="0">
              <a:latin typeface="MS PGothic" panose="020B0600070205080204" pitchFamily="34" charset="-128"/>
              <a:ea typeface="MS PGothic" panose="020B0600070205080204" pitchFamily="34" charset="-128"/>
            </a:endParaRPr>
          </a:p>
        </p:txBody>
      </p:sp>
      <p:sp>
        <p:nvSpPr>
          <p:cNvPr id="4" name="コンテンツ プレースホルダー 2">
            <a:extLst>
              <a:ext uri="{FF2B5EF4-FFF2-40B4-BE49-F238E27FC236}">
                <a16:creationId xmlns:a16="http://schemas.microsoft.com/office/drawing/2014/main" id="{F5184F12-9C30-4E5D-8B0E-A53BC09CF9E1}"/>
              </a:ext>
            </a:extLst>
          </p:cNvPr>
          <p:cNvSpPr>
            <a:spLocks noGrp="1" noChangeArrowheads="1"/>
          </p:cNvSpPr>
          <p:nvPr>
            <p:ph idx="1"/>
          </p:nvPr>
        </p:nvSpPr>
        <p:spPr>
          <a:xfrm>
            <a:off x="457200" y="1171575"/>
            <a:ext cx="8229600" cy="5000625"/>
          </a:xfrm>
          <a:extLst/>
        </p:spPr>
        <p:txBody>
          <a:bodyPr/>
          <a:lstStyle/>
          <a:p>
            <a:pPr marL="0" indent="0">
              <a:buFontTx/>
              <a:buNone/>
              <a:defRPr/>
            </a:pPr>
            <a:r>
              <a:rPr lang="ja-JP" altLang="en-US" sz="2400" dirty="0">
                <a:solidFill>
                  <a:srgbClr val="17458F"/>
                </a:solidFill>
              </a:rPr>
              <a:t>（１）受益者</a:t>
            </a:r>
            <a:endParaRPr lang="en-US" altLang="ja-JP" sz="2400" dirty="0">
              <a:solidFill>
                <a:srgbClr val="17458F"/>
              </a:solidFill>
            </a:endParaRPr>
          </a:p>
          <a:p>
            <a:pPr marL="0" indent="0">
              <a:buFontTx/>
              <a:buNone/>
              <a:defRPr/>
            </a:pPr>
            <a:r>
              <a:rPr lang="ja-JP" altLang="en-US" sz="2400" dirty="0">
                <a:solidFill>
                  <a:srgbClr val="17458F"/>
                </a:solidFill>
              </a:rPr>
              <a:t>　　　①　直接的には、医療に従事する者</a:t>
            </a:r>
            <a:endParaRPr lang="en-US" altLang="ja-JP" sz="2400" dirty="0">
              <a:solidFill>
                <a:srgbClr val="17458F"/>
              </a:solidFill>
            </a:endParaRPr>
          </a:p>
          <a:p>
            <a:pPr marL="0" indent="0">
              <a:lnSpc>
                <a:spcPct val="150000"/>
              </a:lnSpc>
              <a:buFontTx/>
              <a:buNone/>
              <a:defRPr/>
            </a:pPr>
            <a:r>
              <a:rPr lang="ja-JP" altLang="en-US" sz="2400" dirty="0">
                <a:solidFill>
                  <a:srgbClr val="17458F"/>
                </a:solidFill>
              </a:rPr>
              <a:t>　　　　　　　医師　看護師　研究機関（大学等）</a:t>
            </a:r>
            <a:endParaRPr lang="en-US" altLang="ja-JP" sz="2400" dirty="0">
              <a:solidFill>
                <a:srgbClr val="17458F"/>
              </a:solidFill>
            </a:endParaRPr>
          </a:p>
          <a:p>
            <a:pPr marL="0" indent="0">
              <a:lnSpc>
                <a:spcPct val="150000"/>
              </a:lnSpc>
              <a:buFontTx/>
              <a:buNone/>
              <a:defRPr/>
            </a:pPr>
            <a:r>
              <a:rPr lang="ja-JP" altLang="en-US" sz="2400" dirty="0">
                <a:solidFill>
                  <a:srgbClr val="17458F"/>
                </a:solidFill>
              </a:rPr>
              <a:t>　　　②　究極的には、個々の患者、地域社会全体</a:t>
            </a:r>
            <a:endParaRPr lang="en-US" altLang="ja-JP" sz="2400" dirty="0">
              <a:solidFill>
                <a:srgbClr val="17458F"/>
              </a:solidFill>
            </a:endParaRPr>
          </a:p>
          <a:p>
            <a:pPr marL="0" indent="0">
              <a:lnSpc>
                <a:spcPct val="150000"/>
              </a:lnSpc>
              <a:buFontTx/>
              <a:buNone/>
              <a:defRPr/>
            </a:pPr>
            <a:r>
              <a:rPr lang="ja-JP" altLang="en-US" sz="2400" dirty="0">
                <a:solidFill>
                  <a:srgbClr val="17458F"/>
                </a:solidFill>
              </a:rPr>
              <a:t>　　　　　　　</a:t>
            </a:r>
            <a:endParaRPr lang="en-US" altLang="ja-JP" sz="2400" dirty="0">
              <a:solidFill>
                <a:srgbClr val="17458F"/>
              </a:solidFill>
            </a:endParaRPr>
          </a:p>
          <a:p>
            <a:pPr marL="0" indent="0">
              <a:buFontTx/>
              <a:buNone/>
              <a:defRPr/>
            </a:pPr>
            <a:r>
              <a:rPr lang="ja-JP" altLang="en-US" sz="2400" dirty="0">
                <a:solidFill>
                  <a:srgbClr val="17458F"/>
                </a:solidFill>
              </a:rPr>
              <a:t>（２）受益社会の関与</a:t>
            </a:r>
            <a:endParaRPr lang="en-US" altLang="ja-JP" sz="2400" dirty="0">
              <a:solidFill>
                <a:srgbClr val="17458F"/>
              </a:solidFill>
            </a:endParaRPr>
          </a:p>
          <a:p>
            <a:pPr marL="0" indent="0">
              <a:lnSpc>
                <a:spcPct val="150000"/>
              </a:lnSpc>
              <a:buFontTx/>
              <a:buNone/>
              <a:defRPr/>
            </a:pPr>
            <a:r>
              <a:rPr lang="ja-JP" altLang="en-US" sz="2400" dirty="0">
                <a:solidFill>
                  <a:srgbClr val="17458F"/>
                </a:solidFill>
              </a:rPr>
              <a:t>　　　①　現地の医療事情に精通するキーマンを選定</a:t>
            </a:r>
            <a:endParaRPr lang="en-US" altLang="ja-JP" sz="2400" dirty="0">
              <a:solidFill>
                <a:srgbClr val="17458F"/>
              </a:solidFill>
            </a:endParaRPr>
          </a:p>
          <a:p>
            <a:pPr marL="0" indent="0">
              <a:lnSpc>
                <a:spcPct val="150000"/>
              </a:lnSpc>
              <a:buFontTx/>
              <a:buNone/>
              <a:defRPr/>
            </a:pPr>
            <a:r>
              <a:rPr lang="ja-JP" altLang="en-US" sz="2400" dirty="0">
                <a:solidFill>
                  <a:srgbClr val="17458F"/>
                </a:solidFill>
              </a:rPr>
              <a:t>　　　②　支援を実施する施設の確保</a:t>
            </a:r>
            <a:endParaRPr lang="en-US" altLang="ja-JP" sz="2400" dirty="0">
              <a:solidFill>
                <a:srgbClr val="17458F"/>
              </a:solidFill>
              <a:highlight>
                <a:srgbClr val="FFFF00"/>
              </a:highlight>
            </a:endParaRPr>
          </a:p>
          <a:p>
            <a:pPr marL="0" indent="0">
              <a:lnSpc>
                <a:spcPct val="150000"/>
              </a:lnSpc>
              <a:buFontTx/>
              <a:buNone/>
              <a:defRPr/>
            </a:pPr>
            <a:r>
              <a:rPr lang="ja-JP" altLang="en-US" sz="2400" dirty="0">
                <a:solidFill>
                  <a:srgbClr val="17458F"/>
                </a:solidFill>
              </a:rPr>
              <a:t>　　　③　支援に必要な材料の供給者の確保</a:t>
            </a:r>
            <a:endParaRPr lang="en-US" altLang="ja-JP" sz="2400" dirty="0">
              <a:solidFill>
                <a:srgbClr val="17458F"/>
              </a:solidFill>
            </a:endParaRPr>
          </a:p>
          <a:p>
            <a:pPr marL="0" indent="0">
              <a:buFontTx/>
              <a:buNone/>
              <a:defRPr/>
            </a:pPr>
            <a:endParaRPr lang="en-US" altLang="ja-JP" sz="2400" dirty="0">
              <a:solidFill>
                <a:srgbClr val="17458F"/>
              </a:solidFill>
            </a:endParaRPr>
          </a:p>
          <a:p>
            <a:pPr marL="0" indent="0">
              <a:buFontTx/>
              <a:buNone/>
              <a:defRPr/>
            </a:pPr>
            <a:endParaRPr lang="en-US" altLang="ja-JP" sz="2400" dirty="0">
              <a:solidFill>
                <a:srgbClr val="17458F"/>
              </a:solidFill>
            </a:endParaRPr>
          </a:p>
        </p:txBody>
      </p:sp>
    </p:spTree>
    <p:custDataLst>
      <p:tags r:id="rId1"/>
    </p:custDataLst>
    <p:extLst>
      <p:ext uri="{BB962C8B-B14F-4D97-AF65-F5344CB8AC3E}">
        <p14:creationId xmlns:p14="http://schemas.microsoft.com/office/powerpoint/2010/main" val="319163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1300" t="47944" r="26707" b="48398"/>
          <a:stretch/>
        </p:blipFill>
        <p:spPr>
          <a:xfrm>
            <a:off x="3962400" y="4343400"/>
            <a:ext cx="3054486" cy="65746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112" t="38014" r="48000" b="48398"/>
          <a:stretch/>
        </p:blipFill>
        <p:spPr>
          <a:xfrm>
            <a:off x="1066800" y="2895600"/>
            <a:ext cx="2623226" cy="2442210"/>
          </a:xfrm>
          <a:prstGeom prst="rect">
            <a:avLst/>
          </a:prstGeom>
        </p:spPr>
      </p:pic>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ステップ ３</a:t>
            </a:r>
            <a:endParaRPr lang="en-US" dirty="0">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5"/>
          <a:stretch>
            <a:fillRect/>
          </a:stretch>
        </p:blipFill>
        <p:spPr>
          <a:xfrm>
            <a:off x="2628900" y="1876425"/>
            <a:ext cx="5448300" cy="1476375"/>
          </a:xfrm>
          <a:prstGeom prst="rect">
            <a:avLst/>
          </a:prstGeom>
        </p:spPr>
      </p:pic>
    </p:spTree>
    <p:custDataLst>
      <p:tags r:id="rId1"/>
    </p:custDataLst>
    <p:extLst>
      <p:ext uri="{BB962C8B-B14F-4D97-AF65-F5344CB8AC3E}">
        <p14:creationId xmlns:p14="http://schemas.microsoft.com/office/powerpoint/2010/main" val="25143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latin typeface="MS PGothic" panose="020B0600070205080204" pitchFamily="34" charset="-128"/>
                <a:ea typeface="MS PGothic" panose="020B0600070205080204" pitchFamily="34" charset="-128"/>
              </a:rPr>
              <a:t>Step 3:  </a:t>
            </a:r>
            <a:r>
              <a:rPr lang="ja-JP" altLang="en-US" dirty="0">
                <a:latin typeface="MS PGothic" panose="020B0600070205080204" pitchFamily="34" charset="-128"/>
                <a:ea typeface="MS PGothic" panose="020B0600070205080204" pitchFamily="34" charset="-128"/>
              </a:rPr>
              <a:t>研修、教育、呼びかけの実施</a:t>
            </a:r>
            <a:endParaRPr lang="en-US" dirty="0">
              <a:latin typeface="MS PGothic" panose="020B0600070205080204" pitchFamily="34" charset="-128"/>
              <a:ea typeface="MS PGothic" panose="020B0600070205080204" pitchFamily="34" charset="-128"/>
            </a:endParaRPr>
          </a:p>
        </p:txBody>
      </p:sp>
      <p:sp>
        <p:nvSpPr>
          <p:cNvPr id="6" name="コンテンツ プレースホルダー 2"/>
          <p:cNvSpPr>
            <a:spLocks noGrp="1" noChangeArrowheads="1"/>
          </p:cNvSpPr>
          <p:nvPr>
            <p:ph idx="1"/>
          </p:nvPr>
        </p:nvSpPr>
        <p:spPr>
          <a:xfrm>
            <a:off x="457200" y="1066800"/>
            <a:ext cx="8229600" cy="5216525"/>
          </a:xfrm>
        </p:spPr>
        <p:txBody>
          <a:bodyPr/>
          <a:lstStyle/>
          <a:p>
            <a:pPr marL="0" indent="0">
              <a:buFontTx/>
              <a:buNone/>
            </a:pPr>
            <a:r>
              <a:rPr lang="ja-JP" altLang="en-US" dirty="0">
                <a:solidFill>
                  <a:srgbClr val="17458F"/>
                </a:solidFill>
              </a:rPr>
              <a:t>（１）研修、教育のカリキュラム</a:t>
            </a:r>
            <a:endParaRPr lang="en-US" altLang="ja-JP" dirty="0">
              <a:solidFill>
                <a:srgbClr val="17458F"/>
              </a:solidFill>
            </a:endParaRPr>
          </a:p>
          <a:p>
            <a:pPr marL="0" indent="0">
              <a:buFontTx/>
              <a:buNone/>
            </a:pPr>
            <a:r>
              <a:rPr lang="ja-JP" altLang="en-US" sz="2400" dirty="0">
                <a:solidFill>
                  <a:srgbClr val="17458F"/>
                </a:solidFill>
              </a:rPr>
              <a:t>　　</a:t>
            </a:r>
            <a:r>
              <a:rPr lang="ja-JP" altLang="en-US" sz="2000" dirty="0">
                <a:solidFill>
                  <a:srgbClr val="17458F"/>
                </a:solidFill>
              </a:rPr>
              <a:t>①　カリキュラム作成の要点</a:t>
            </a:r>
            <a:endParaRPr lang="en-US" altLang="ja-JP" sz="2000" dirty="0">
              <a:solidFill>
                <a:srgbClr val="17458F"/>
              </a:solidFill>
            </a:endParaRPr>
          </a:p>
          <a:p>
            <a:pPr marL="0" indent="0">
              <a:buFontTx/>
              <a:buNone/>
            </a:pPr>
            <a:r>
              <a:rPr lang="ja-JP" altLang="en-US" sz="1800" dirty="0">
                <a:solidFill>
                  <a:srgbClr val="17458F"/>
                </a:solidFill>
              </a:rPr>
              <a:t>　　　　　　技術的内容については、大学、クリニックの意見が重要</a:t>
            </a:r>
            <a:endParaRPr lang="en-US" altLang="ja-JP" sz="1800" dirty="0">
              <a:solidFill>
                <a:srgbClr val="17458F"/>
              </a:solidFill>
            </a:endParaRPr>
          </a:p>
          <a:p>
            <a:pPr marL="0" indent="0">
              <a:buFontTx/>
              <a:buNone/>
            </a:pPr>
            <a:r>
              <a:rPr lang="ja-JP" altLang="en-US" sz="1800" dirty="0">
                <a:solidFill>
                  <a:srgbClr val="17458F"/>
                </a:solidFill>
              </a:rPr>
              <a:t>　　　　　　文化の違い（たとえば「献体」概念）に留意</a:t>
            </a:r>
            <a:endParaRPr lang="en-US" altLang="ja-JP" sz="1800" dirty="0">
              <a:solidFill>
                <a:srgbClr val="17458F"/>
              </a:solidFill>
            </a:endParaRPr>
          </a:p>
          <a:p>
            <a:pPr marL="0" indent="0">
              <a:buFontTx/>
              <a:buNone/>
            </a:pPr>
            <a:endParaRPr lang="en-US" altLang="ja-JP" sz="1800" dirty="0">
              <a:solidFill>
                <a:srgbClr val="17458F"/>
              </a:solidFill>
            </a:endParaRPr>
          </a:p>
          <a:p>
            <a:pPr marL="0" indent="0">
              <a:buFontTx/>
              <a:buNone/>
            </a:pPr>
            <a:r>
              <a:rPr lang="ja-JP" altLang="en-US" sz="2400" dirty="0">
                <a:solidFill>
                  <a:srgbClr val="17458F"/>
                </a:solidFill>
              </a:rPr>
              <a:t>　　</a:t>
            </a:r>
            <a:r>
              <a:rPr lang="ja-JP" altLang="en-US" sz="2000" dirty="0">
                <a:solidFill>
                  <a:srgbClr val="17458F"/>
                </a:solidFill>
              </a:rPr>
              <a:t>②　具体的内容</a:t>
            </a:r>
            <a:endParaRPr lang="en-US" altLang="ja-JP" sz="2000" dirty="0">
              <a:solidFill>
                <a:srgbClr val="17458F"/>
              </a:solidFill>
            </a:endParaRPr>
          </a:p>
          <a:p>
            <a:pPr marL="0" indent="0">
              <a:buFontTx/>
              <a:buNone/>
            </a:pPr>
            <a:r>
              <a:rPr lang="ja-JP" altLang="en-US" sz="1800" dirty="0">
                <a:solidFill>
                  <a:srgbClr val="17458F"/>
                </a:solidFill>
              </a:rPr>
              <a:t>　　　　　　  </a:t>
            </a:r>
            <a:r>
              <a:rPr lang="ja-JP" altLang="en-US" sz="2000" dirty="0">
                <a:solidFill>
                  <a:srgbClr val="17458F"/>
                </a:solidFill>
              </a:rPr>
              <a:t>・冷蔵庫、手術器具、手術着、レントゲン装置等の設備</a:t>
            </a:r>
            <a:endParaRPr lang="en-US" altLang="ja-JP" sz="2000" dirty="0">
              <a:solidFill>
                <a:srgbClr val="17458F"/>
              </a:solidFill>
            </a:endParaRPr>
          </a:p>
          <a:p>
            <a:pPr marL="0" indent="0">
              <a:buFontTx/>
              <a:buNone/>
            </a:pPr>
            <a:r>
              <a:rPr lang="ja-JP" altLang="en-US" sz="2000" dirty="0">
                <a:solidFill>
                  <a:srgbClr val="17458F"/>
                </a:solidFill>
              </a:rPr>
              <a:t>　　　　　　・献体の確保</a:t>
            </a:r>
            <a:endParaRPr lang="en-US" altLang="ja-JP" sz="2000" dirty="0">
              <a:solidFill>
                <a:srgbClr val="17458F"/>
              </a:solidFill>
            </a:endParaRPr>
          </a:p>
          <a:p>
            <a:pPr marL="0" indent="0">
              <a:buFontTx/>
              <a:buNone/>
            </a:pPr>
            <a:r>
              <a:rPr lang="ja-JP" altLang="en-US" sz="2000" dirty="0">
                <a:solidFill>
                  <a:srgbClr val="17458F"/>
                </a:solidFill>
              </a:rPr>
              <a:t>　　　　　　・講師（医師）の確保</a:t>
            </a:r>
            <a:endParaRPr lang="en-US" altLang="ja-JP" sz="2000" dirty="0">
              <a:solidFill>
                <a:srgbClr val="17458F"/>
              </a:solidFill>
            </a:endParaRPr>
          </a:p>
          <a:p>
            <a:pPr marL="0" indent="0">
              <a:buFontTx/>
              <a:buNone/>
            </a:pPr>
            <a:r>
              <a:rPr lang="ja-JP" altLang="en-US" sz="2000" dirty="0">
                <a:solidFill>
                  <a:srgbClr val="17458F"/>
                </a:solidFill>
              </a:rPr>
              <a:t>　　　　　　・解剖手技の実技演習</a:t>
            </a:r>
            <a:endParaRPr lang="en-US" altLang="ja-JP" sz="2000" dirty="0">
              <a:solidFill>
                <a:srgbClr val="17458F"/>
              </a:solidFill>
            </a:endParaRPr>
          </a:p>
          <a:p>
            <a:pPr marL="0" indent="0">
              <a:buFontTx/>
              <a:buNone/>
            </a:pPr>
            <a:r>
              <a:rPr lang="ja-JP" altLang="en-US" sz="2000" dirty="0">
                <a:solidFill>
                  <a:srgbClr val="17458F"/>
                </a:solidFill>
              </a:rPr>
              <a:t>　　　　　　　　カンボジア初のキャダバートレーニング</a:t>
            </a:r>
            <a:endParaRPr lang="en-US" altLang="ja-JP" sz="2000" dirty="0">
              <a:solidFill>
                <a:srgbClr val="17458F"/>
              </a:solidFill>
            </a:endParaRPr>
          </a:p>
          <a:p>
            <a:pPr marL="0" indent="0">
              <a:buFontTx/>
              <a:buNone/>
            </a:pPr>
            <a:r>
              <a:rPr lang="ja-JP" altLang="en-US" sz="2000" dirty="0">
                <a:solidFill>
                  <a:srgbClr val="17458F"/>
                </a:solidFill>
              </a:rPr>
              <a:t>　　　　　　　　日本人医師の最新技術（手技）の紹介</a:t>
            </a:r>
            <a:endParaRPr lang="en-US" altLang="ja-JP" sz="2000" dirty="0">
              <a:solidFill>
                <a:srgbClr val="17458F"/>
              </a:solidFill>
            </a:endParaRPr>
          </a:p>
          <a:p>
            <a:pPr marL="0" indent="0">
              <a:buFontTx/>
              <a:buNone/>
            </a:pPr>
            <a:r>
              <a:rPr lang="ja-JP" altLang="en-US" sz="2000" dirty="0">
                <a:solidFill>
                  <a:srgbClr val="17458F"/>
                </a:solidFill>
              </a:rPr>
              <a:t>　　　　　　　　若手医師、医学生への具体的指導</a:t>
            </a:r>
            <a:endParaRPr lang="en-US" altLang="ja-JP" sz="2000" dirty="0">
              <a:solidFill>
                <a:srgbClr val="17458F"/>
              </a:solidFill>
            </a:endParaRPr>
          </a:p>
          <a:p>
            <a:pPr marL="0" indent="0">
              <a:buFontTx/>
              <a:buNone/>
            </a:pPr>
            <a:endParaRPr lang="en-US" altLang="ja-JP" sz="2400" dirty="0">
              <a:solidFill>
                <a:srgbClr val="17458F"/>
              </a:solidFill>
            </a:endParaRPr>
          </a:p>
          <a:p>
            <a:pPr marL="0" indent="0">
              <a:buFontTx/>
              <a:buNone/>
            </a:pPr>
            <a:endParaRPr lang="en-US" altLang="ja-JP" sz="2400" dirty="0">
              <a:solidFill>
                <a:srgbClr val="17458F"/>
              </a:solidFill>
            </a:endParaRPr>
          </a:p>
        </p:txBody>
      </p:sp>
    </p:spTree>
    <p:custDataLst>
      <p:tags r:id="rId1"/>
    </p:custDataLst>
    <p:extLst>
      <p:ext uri="{BB962C8B-B14F-4D97-AF65-F5344CB8AC3E}">
        <p14:creationId xmlns:p14="http://schemas.microsoft.com/office/powerpoint/2010/main" val="8043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ステップ ４</a:t>
            </a:r>
            <a:endParaRPr lang="en-US" dirty="0">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4"/>
          <a:stretch>
            <a:fillRect/>
          </a:stretch>
        </p:blipFill>
        <p:spPr>
          <a:xfrm>
            <a:off x="1038225" y="2062162"/>
            <a:ext cx="7067550" cy="2733675"/>
          </a:xfrm>
          <a:prstGeom prst="rect">
            <a:avLst/>
          </a:prstGeom>
        </p:spPr>
      </p:pic>
    </p:spTree>
    <p:custDataLst>
      <p:tags r:id="rId1"/>
    </p:custDataLst>
    <p:extLst>
      <p:ext uri="{BB962C8B-B14F-4D97-AF65-F5344CB8AC3E}">
        <p14:creationId xmlns:p14="http://schemas.microsoft.com/office/powerpoint/2010/main" val="126362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latin typeface="MS PGothic" panose="020B0600070205080204" pitchFamily="34" charset="-128"/>
                <a:ea typeface="MS PGothic" panose="020B0600070205080204" pitchFamily="34" charset="-128"/>
              </a:rPr>
              <a:t>Step 4: </a:t>
            </a:r>
            <a:r>
              <a:rPr lang="ja-JP" altLang="en-US" dirty="0">
                <a:latin typeface="MS PGothic" panose="020B0600070205080204" pitchFamily="34" charset="-128"/>
                <a:ea typeface="MS PGothic" panose="020B0600070205080204" pitchFamily="34" charset="-128"/>
              </a:rPr>
              <a:t>現地における物資調達</a:t>
            </a:r>
            <a:endParaRPr lang="en-US" dirty="0">
              <a:latin typeface="MS PGothic" panose="020B0600070205080204" pitchFamily="34" charset="-128"/>
              <a:ea typeface="MS PGothic" panose="020B0600070205080204" pitchFamily="34" charset="-128"/>
            </a:endParaRPr>
          </a:p>
        </p:txBody>
      </p:sp>
      <p:sp>
        <p:nvSpPr>
          <p:cNvPr id="4" name="コンテンツ プレースホルダー 2"/>
          <p:cNvSpPr>
            <a:spLocks noGrp="1" noChangeArrowheads="1"/>
          </p:cNvSpPr>
          <p:nvPr>
            <p:ph idx="1"/>
          </p:nvPr>
        </p:nvSpPr>
        <p:spPr>
          <a:xfrm>
            <a:off x="383931" y="882650"/>
            <a:ext cx="8229600" cy="5289550"/>
          </a:xfrm>
        </p:spPr>
        <p:txBody>
          <a:bodyPr/>
          <a:lstStyle/>
          <a:p>
            <a:pPr marL="0" indent="0">
              <a:lnSpc>
                <a:spcPct val="150000"/>
              </a:lnSpc>
              <a:buFontTx/>
              <a:buNone/>
            </a:pPr>
            <a:r>
              <a:rPr lang="ja-JP" altLang="en-US" sz="2400" dirty="0">
                <a:solidFill>
                  <a:srgbClr val="17458F"/>
                </a:solidFill>
              </a:rPr>
              <a:t>（１）ねらいと現状</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①　地域経済の活性化　　　　　</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②　問題点（生産力、経済的基盤）</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③　現地医療インフラに合致した物資</a:t>
            </a:r>
            <a:endParaRPr lang="en-US" altLang="ja-JP" sz="2400" dirty="0">
              <a:solidFill>
                <a:srgbClr val="17458F"/>
              </a:solidFill>
            </a:endParaRPr>
          </a:p>
          <a:p>
            <a:pPr marL="0" indent="0">
              <a:buFontTx/>
              <a:buNone/>
            </a:pPr>
            <a:r>
              <a:rPr lang="ja-JP" altLang="en-US" sz="2400" dirty="0">
                <a:solidFill>
                  <a:srgbClr val="17458F"/>
                </a:solidFill>
              </a:rPr>
              <a:t>　　　  　</a:t>
            </a:r>
            <a:endParaRPr lang="en-US" altLang="ja-JP" sz="2400" dirty="0">
              <a:solidFill>
                <a:srgbClr val="17458F"/>
              </a:solidFill>
            </a:endParaRPr>
          </a:p>
          <a:p>
            <a:pPr marL="0" indent="0">
              <a:lnSpc>
                <a:spcPct val="150000"/>
              </a:lnSpc>
              <a:buFontTx/>
              <a:buNone/>
            </a:pPr>
            <a:r>
              <a:rPr lang="ja-JP" altLang="en-US" sz="2400" dirty="0">
                <a:solidFill>
                  <a:srgbClr val="17458F"/>
                </a:solidFill>
              </a:rPr>
              <a:t>（２）調達可能／不可能</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①　必要物資は予め限定できる</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②　調達可能かどうか、現地協力者と協議</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③　本プロジェクトでの実際</a:t>
            </a:r>
            <a:endParaRPr lang="en-US" altLang="ja-JP" sz="2400" dirty="0">
              <a:solidFill>
                <a:srgbClr val="17458F"/>
              </a:solidFill>
            </a:endParaRPr>
          </a:p>
          <a:p>
            <a:pPr marL="0" indent="0">
              <a:buFontTx/>
              <a:buNone/>
            </a:pPr>
            <a:r>
              <a:rPr lang="ja-JP" altLang="en-US" sz="2400" dirty="0">
                <a:solidFill>
                  <a:srgbClr val="17458F"/>
                </a:solidFill>
              </a:rPr>
              <a:t>　</a:t>
            </a:r>
            <a:endParaRPr lang="en-US" altLang="ja-JP" sz="2400" dirty="0">
              <a:solidFill>
                <a:srgbClr val="17458F"/>
              </a:solidFill>
            </a:endParaRPr>
          </a:p>
          <a:p>
            <a:pPr marL="0" indent="0">
              <a:buFontTx/>
              <a:buNone/>
            </a:pPr>
            <a:endParaRPr lang="en-US" altLang="ja-JP" sz="2400" dirty="0">
              <a:solidFill>
                <a:srgbClr val="17458F"/>
              </a:solidFill>
            </a:endParaRPr>
          </a:p>
        </p:txBody>
      </p:sp>
    </p:spTree>
    <p:custDataLst>
      <p:tags r:id="rId1"/>
    </p:custDataLst>
    <p:extLst>
      <p:ext uri="{BB962C8B-B14F-4D97-AF65-F5344CB8AC3E}">
        <p14:creationId xmlns:p14="http://schemas.microsoft.com/office/powerpoint/2010/main" val="9030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ステップ ５</a:t>
            </a:r>
            <a:endParaRPr lang="en-US" dirty="0">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4"/>
          <a:stretch>
            <a:fillRect/>
          </a:stretch>
        </p:blipFill>
        <p:spPr>
          <a:xfrm>
            <a:off x="971550" y="2024062"/>
            <a:ext cx="7200900" cy="2809875"/>
          </a:xfrm>
          <a:prstGeom prst="rect">
            <a:avLst/>
          </a:prstGeom>
        </p:spPr>
      </p:pic>
    </p:spTree>
    <p:custDataLst>
      <p:tags r:id="rId1"/>
    </p:custDataLst>
    <p:extLst>
      <p:ext uri="{BB962C8B-B14F-4D97-AF65-F5344CB8AC3E}">
        <p14:creationId xmlns:p14="http://schemas.microsoft.com/office/powerpoint/2010/main" val="33377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S PGothic" panose="020B0600070205080204" pitchFamily="34" charset="-128"/>
                <a:ea typeface="MS PGothic" panose="020B0600070205080204" pitchFamily="34" charset="-128"/>
              </a:rPr>
              <a:t>Step 5: </a:t>
            </a:r>
            <a:r>
              <a:rPr lang="ja-JP" altLang="en-US" dirty="0">
                <a:latin typeface="MS PGothic" panose="020B0600070205080204" pitchFamily="34" charset="-128"/>
                <a:ea typeface="MS PGothic" panose="020B0600070205080204" pitchFamily="34" charset="-128"/>
              </a:rPr>
              <a:t>現地の資金源の確保</a:t>
            </a:r>
            <a:endParaRPr lang="en-US" dirty="0">
              <a:latin typeface="MS PGothic" panose="020B0600070205080204" pitchFamily="34" charset="-128"/>
              <a:ea typeface="MS PGothic" panose="020B0600070205080204" pitchFamily="34" charset="-128"/>
            </a:endParaRPr>
          </a:p>
        </p:txBody>
      </p:sp>
      <p:sp>
        <p:nvSpPr>
          <p:cNvPr id="4" name="コンテンツ プレースホルダー 2"/>
          <p:cNvSpPr>
            <a:spLocks noGrp="1" noChangeArrowheads="1"/>
          </p:cNvSpPr>
          <p:nvPr>
            <p:ph idx="1"/>
          </p:nvPr>
        </p:nvSpPr>
        <p:spPr>
          <a:xfrm>
            <a:off x="457200" y="1035050"/>
            <a:ext cx="8229600" cy="5289550"/>
          </a:xfrm>
        </p:spPr>
        <p:txBody>
          <a:bodyPr/>
          <a:lstStyle/>
          <a:p>
            <a:pPr marL="0" indent="0">
              <a:lnSpc>
                <a:spcPct val="150000"/>
              </a:lnSpc>
              <a:buFontTx/>
              <a:buNone/>
            </a:pPr>
            <a:r>
              <a:rPr lang="ja-JP" altLang="en-US" sz="2400" dirty="0">
                <a:solidFill>
                  <a:srgbClr val="17458F"/>
                </a:solidFill>
              </a:rPr>
              <a:t>（１）ねらい</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①　持続可能性の確保</a:t>
            </a:r>
            <a:r>
              <a:rPr lang="ja-JP" altLang="en-US" sz="2400" b="1" dirty="0">
                <a:solidFill>
                  <a:srgbClr val="17458F"/>
                </a:solidFill>
              </a:rPr>
              <a:t>（研修の継続や技術の定着）</a:t>
            </a:r>
            <a:r>
              <a:rPr lang="ja-JP" altLang="en-US" sz="2400" dirty="0">
                <a:solidFill>
                  <a:srgbClr val="17458F"/>
                </a:solidFill>
              </a:rPr>
              <a:t>　　　　　</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②　問題点の整理</a:t>
            </a:r>
            <a:endParaRPr lang="en-US" altLang="ja-JP" sz="2400" dirty="0">
              <a:solidFill>
                <a:srgbClr val="17458F"/>
              </a:solidFill>
            </a:endParaRPr>
          </a:p>
          <a:p>
            <a:pPr marL="0" indent="0">
              <a:buFontTx/>
              <a:buNone/>
            </a:pPr>
            <a:endParaRPr lang="en-US" altLang="ja-JP" sz="2400" dirty="0">
              <a:solidFill>
                <a:srgbClr val="17458F"/>
              </a:solidFill>
            </a:endParaRPr>
          </a:p>
          <a:p>
            <a:pPr marL="0" indent="0">
              <a:buFontTx/>
              <a:buNone/>
            </a:pPr>
            <a:r>
              <a:rPr lang="ja-JP" altLang="en-US" sz="2400" dirty="0">
                <a:solidFill>
                  <a:srgbClr val="17458F"/>
                </a:solidFill>
              </a:rPr>
              <a:t>　　　　　  　</a:t>
            </a:r>
            <a:endParaRPr lang="en-US" altLang="ja-JP" sz="2400" dirty="0">
              <a:solidFill>
                <a:srgbClr val="17458F"/>
              </a:solidFill>
            </a:endParaRPr>
          </a:p>
          <a:p>
            <a:pPr marL="0" indent="0">
              <a:lnSpc>
                <a:spcPct val="150000"/>
              </a:lnSpc>
              <a:buFontTx/>
              <a:buNone/>
            </a:pPr>
            <a:r>
              <a:rPr lang="ja-JP" altLang="en-US" sz="2400" dirty="0">
                <a:solidFill>
                  <a:srgbClr val="17458F"/>
                </a:solidFill>
              </a:rPr>
              <a:t>（２）実際の資金源</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①　主として大学が負担</a:t>
            </a:r>
            <a:endParaRPr lang="en-US" altLang="ja-JP" sz="2400" dirty="0">
              <a:solidFill>
                <a:srgbClr val="17458F"/>
              </a:solidFill>
            </a:endParaRPr>
          </a:p>
          <a:p>
            <a:pPr marL="0" indent="0">
              <a:lnSpc>
                <a:spcPct val="150000"/>
              </a:lnSpc>
              <a:buFontTx/>
              <a:buNone/>
            </a:pPr>
            <a:r>
              <a:rPr lang="ja-JP" altLang="en-US" sz="2400" dirty="0">
                <a:solidFill>
                  <a:srgbClr val="17458F"/>
                </a:solidFill>
              </a:rPr>
              <a:t>　　②　今後の課題</a:t>
            </a:r>
            <a:endParaRPr lang="en-US" altLang="ja-JP" sz="2400" dirty="0">
              <a:solidFill>
                <a:srgbClr val="17458F"/>
              </a:solidFill>
            </a:endParaRPr>
          </a:p>
          <a:p>
            <a:pPr marL="0" indent="0">
              <a:lnSpc>
                <a:spcPct val="150000"/>
              </a:lnSpc>
              <a:buFontTx/>
              <a:buNone/>
            </a:pPr>
            <a:r>
              <a:rPr lang="ja-JP" altLang="en-US" sz="2400" dirty="0">
                <a:solidFill>
                  <a:srgbClr val="17458F"/>
                </a:solidFill>
              </a:rPr>
              <a:t>今回の支援活動をきっかけに、地元自治体、政府、企業に期待</a:t>
            </a:r>
            <a:endParaRPr lang="en-US" altLang="ja-JP" sz="2400" dirty="0">
              <a:solidFill>
                <a:srgbClr val="17458F"/>
              </a:solidFill>
            </a:endParaRPr>
          </a:p>
          <a:p>
            <a:pPr marL="0" indent="0">
              <a:buFontTx/>
              <a:buNone/>
            </a:pPr>
            <a:endParaRPr lang="en-US" altLang="ja-JP" sz="2400" dirty="0">
              <a:solidFill>
                <a:srgbClr val="17458F"/>
              </a:solidFill>
            </a:endParaRPr>
          </a:p>
          <a:p>
            <a:pPr marL="0" indent="0">
              <a:buFontTx/>
              <a:buNone/>
            </a:pPr>
            <a:r>
              <a:rPr lang="ja-JP" altLang="en-US" sz="2400" dirty="0">
                <a:solidFill>
                  <a:srgbClr val="17458F"/>
                </a:solidFill>
              </a:rPr>
              <a:t>　</a:t>
            </a:r>
            <a:endParaRPr lang="en-US" altLang="ja-JP" sz="2400" dirty="0">
              <a:solidFill>
                <a:srgbClr val="17458F"/>
              </a:solidFill>
            </a:endParaRPr>
          </a:p>
          <a:p>
            <a:pPr marL="0" indent="0">
              <a:buFontTx/>
              <a:buNone/>
            </a:pPr>
            <a:endParaRPr lang="en-US" altLang="ja-JP" sz="2400" dirty="0">
              <a:solidFill>
                <a:srgbClr val="17458F"/>
              </a:solidFill>
            </a:endParaRPr>
          </a:p>
        </p:txBody>
      </p:sp>
    </p:spTree>
    <p:custDataLst>
      <p:tags r:id="rId1"/>
    </p:custDataLst>
    <p:extLst>
      <p:ext uri="{BB962C8B-B14F-4D97-AF65-F5344CB8AC3E}">
        <p14:creationId xmlns:p14="http://schemas.microsoft.com/office/powerpoint/2010/main" val="17952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6197" t="87521" r="33503" b="2904"/>
          <a:stretch/>
        </p:blipFill>
        <p:spPr>
          <a:xfrm>
            <a:off x="4800600" y="3470910"/>
            <a:ext cx="1928381" cy="2319894"/>
          </a:xfrm>
          <a:prstGeom prst="rect">
            <a:avLst/>
          </a:prstGeom>
        </p:spPr>
      </p:pic>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ステップ ６</a:t>
            </a:r>
            <a:endParaRPr lang="en-US" dirty="0">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5"/>
          <a:stretch>
            <a:fillRect/>
          </a:stretch>
        </p:blipFill>
        <p:spPr>
          <a:xfrm>
            <a:off x="1066800" y="1828800"/>
            <a:ext cx="6010275" cy="1323975"/>
          </a:xfrm>
          <a:prstGeom prst="rect">
            <a:avLst/>
          </a:prstGeom>
        </p:spPr>
      </p:pic>
    </p:spTree>
    <p:custDataLst>
      <p:tags r:id="rId1"/>
    </p:custDataLst>
    <p:extLst>
      <p:ext uri="{BB962C8B-B14F-4D97-AF65-F5344CB8AC3E}">
        <p14:creationId xmlns:p14="http://schemas.microsoft.com/office/powerpoint/2010/main" val="25502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3"/>
          <p:cNvSpPr>
            <a:spLocks noGrp="1"/>
          </p:cNvSpPr>
          <p:nvPr>
            <p:ph type="title"/>
          </p:nvPr>
        </p:nvSpPr>
        <p:spPr bwMode="auto">
          <a:xfrm>
            <a:off x="0" y="457200"/>
            <a:ext cx="9144000" cy="609600"/>
          </a:xfrm>
          <a:solidFill>
            <a:srgbClr val="00B0F0"/>
          </a:solidFill>
          <a:extLst/>
        </p:spPr>
        <p:txBody>
          <a:bodyPr vert="horz" wrap="square" numCol="1" compatLnSpc="1">
            <a:prstTxWarp prst="textNoShape">
              <a:avLst/>
            </a:prstTxWarp>
          </a:bodyPr>
          <a:lstStyle/>
          <a:p>
            <a:pPr eaLnBrk="1" hangingPunct="1"/>
            <a:r>
              <a:rPr lang="ja-JP" altLang="en-US" dirty="0">
                <a:latin typeface="MS PGothic" panose="020B0600070205080204" pitchFamily="34" charset="-128"/>
                <a:ea typeface="MS PGothic" panose="020B0600070205080204" pitchFamily="34" charset="-128"/>
              </a:rPr>
              <a:t>　　２６６０地区の補助金承認件数は？</a:t>
            </a:r>
            <a:endParaRPr lang="en-US" altLang="en-US" dirty="0">
              <a:latin typeface="MS PGothic" panose="020B0600070205080204" pitchFamily="34" charset="-128"/>
              <a:ea typeface="MS PGothic" panose="020B0600070205080204" pitchFamily="34" charset="-128"/>
            </a:endParaRPr>
          </a:p>
        </p:txBody>
      </p:sp>
      <p:pic>
        <p:nvPicPr>
          <p:cNvPr id="5" name="図 4">
            <a:extLst>
              <a:ext uri="{FF2B5EF4-FFF2-40B4-BE49-F238E27FC236}">
                <a16:creationId xmlns:a16="http://schemas.microsoft.com/office/drawing/2014/main" id="{FABF2C3C-206C-43C0-B66E-FB4657113447}"/>
              </a:ext>
            </a:extLst>
          </p:cNvPr>
          <p:cNvPicPr>
            <a:picLocks noChangeAspect="1"/>
          </p:cNvPicPr>
          <p:nvPr/>
        </p:nvPicPr>
        <p:blipFill>
          <a:blip r:embed="rId4"/>
          <a:stretch>
            <a:fillRect/>
          </a:stretch>
        </p:blipFill>
        <p:spPr>
          <a:xfrm>
            <a:off x="228600" y="1102056"/>
            <a:ext cx="8686800" cy="5527343"/>
          </a:xfrm>
          <a:prstGeom prst="rect">
            <a:avLst/>
          </a:prstGeom>
        </p:spPr>
      </p:pic>
    </p:spTree>
    <p:custDataLst>
      <p:tags r:id="rId1"/>
    </p:custDataLst>
    <p:extLst>
      <p:ext uri="{BB962C8B-B14F-4D97-AF65-F5344CB8AC3E}">
        <p14:creationId xmlns:p14="http://schemas.microsoft.com/office/powerpoint/2010/main" val="567852730"/>
      </p:ext>
    </p:extLst>
  </p:cSld>
  <p:clrMapOvr>
    <a:masterClrMapping/>
  </p:clrMapOvr>
  <p:transition spd="med"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latin typeface="MS PGothic" panose="020B0600070205080204" pitchFamily="34" charset="-128"/>
                <a:ea typeface="MS PGothic" panose="020B0600070205080204" pitchFamily="34" charset="-128"/>
              </a:rPr>
              <a:t>Step 6: </a:t>
            </a:r>
            <a:r>
              <a:rPr lang="ja-JP" altLang="en-US" dirty="0">
                <a:latin typeface="MS PGothic" panose="020B0600070205080204" pitchFamily="34" charset="-128"/>
                <a:ea typeface="MS PGothic" panose="020B0600070205080204" pitchFamily="34" charset="-128"/>
              </a:rPr>
              <a:t>　モニタリングと評価の継続</a:t>
            </a:r>
            <a:endParaRPr lang="en-US" dirty="0">
              <a:latin typeface="MS PGothic" panose="020B0600070205080204" pitchFamily="34" charset="-128"/>
              <a:ea typeface="MS PGothic" panose="020B0600070205080204" pitchFamily="34" charset="-128"/>
            </a:endParaRPr>
          </a:p>
        </p:txBody>
      </p:sp>
      <p:sp>
        <p:nvSpPr>
          <p:cNvPr id="5" name="コンテンツ プレースホルダー 2"/>
          <p:cNvSpPr>
            <a:spLocks noGrp="1" noChangeArrowheads="1"/>
          </p:cNvSpPr>
          <p:nvPr>
            <p:ph idx="1"/>
          </p:nvPr>
        </p:nvSpPr>
        <p:spPr>
          <a:xfrm>
            <a:off x="457200" y="958850"/>
            <a:ext cx="8229600" cy="5289550"/>
          </a:xfrm>
        </p:spPr>
        <p:txBody>
          <a:bodyPr/>
          <a:lstStyle/>
          <a:p>
            <a:pPr marL="0" indent="0">
              <a:lnSpc>
                <a:spcPct val="150000"/>
              </a:lnSpc>
              <a:buFontTx/>
              <a:buNone/>
            </a:pPr>
            <a:r>
              <a:rPr lang="ja-JP" altLang="en-US" sz="2800" dirty="0">
                <a:solidFill>
                  <a:srgbClr val="17458F"/>
                </a:solidFill>
              </a:rPr>
              <a:t>（１）ねらい</a:t>
            </a:r>
            <a:endParaRPr lang="en-US" altLang="ja-JP" sz="2800" dirty="0">
              <a:solidFill>
                <a:srgbClr val="17458F"/>
              </a:solidFill>
            </a:endParaRPr>
          </a:p>
          <a:p>
            <a:pPr marL="0" indent="0">
              <a:lnSpc>
                <a:spcPct val="150000"/>
              </a:lnSpc>
              <a:buFontTx/>
              <a:buNone/>
            </a:pPr>
            <a:r>
              <a:rPr lang="ja-JP" altLang="en-US" sz="2800" dirty="0">
                <a:solidFill>
                  <a:srgbClr val="17458F"/>
                </a:solidFill>
              </a:rPr>
              <a:t>　　①　支援の効果を確認し、持続可能性を確保　　　　　</a:t>
            </a:r>
            <a:endParaRPr lang="en-US" altLang="ja-JP" sz="2800" dirty="0">
              <a:solidFill>
                <a:srgbClr val="17458F"/>
              </a:solidFill>
            </a:endParaRPr>
          </a:p>
          <a:p>
            <a:pPr marL="0" indent="0">
              <a:lnSpc>
                <a:spcPct val="150000"/>
              </a:lnSpc>
              <a:buFontTx/>
              <a:buNone/>
            </a:pPr>
            <a:r>
              <a:rPr lang="ja-JP" altLang="en-US" sz="2800" dirty="0">
                <a:solidFill>
                  <a:srgbClr val="17458F"/>
                </a:solidFill>
              </a:rPr>
              <a:t>　　②　問題点の整理</a:t>
            </a:r>
            <a:endParaRPr lang="en-US" altLang="ja-JP" sz="2800" dirty="0">
              <a:solidFill>
                <a:srgbClr val="17458F"/>
              </a:solidFill>
            </a:endParaRPr>
          </a:p>
          <a:p>
            <a:pPr marL="0" indent="0">
              <a:buFontTx/>
              <a:buNone/>
            </a:pPr>
            <a:r>
              <a:rPr lang="ja-JP" altLang="en-US" sz="2800" dirty="0">
                <a:solidFill>
                  <a:srgbClr val="17458F"/>
                </a:solidFill>
              </a:rPr>
              <a:t>　　③　現地政府機関と成果の共有、政府による</a:t>
            </a:r>
            <a:endParaRPr lang="en-US" altLang="ja-JP" sz="2800" dirty="0">
              <a:solidFill>
                <a:srgbClr val="17458F"/>
              </a:solidFill>
            </a:endParaRPr>
          </a:p>
          <a:p>
            <a:pPr marL="0" indent="0">
              <a:buFontTx/>
              <a:buNone/>
            </a:pPr>
            <a:r>
              <a:rPr lang="ja-JP" altLang="en-US" sz="2800" dirty="0">
                <a:solidFill>
                  <a:srgbClr val="17458F"/>
                </a:solidFill>
              </a:rPr>
              <a:t>　　　　医学生カリキュラムの向上</a:t>
            </a:r>
            <a:endParaRPr lang="en-US" altLang="ja-JP" sz="2800" dirty="0">
              <a:solidFill>
                <a:srgbClr val="17458F"/>
              </a:solidFill>
            </a:endParaRPr>
          </a:p>
          <a:p>
            <a:pPr marL="0" indent="0">
              <a:lnSpc>
                <a:spcPct val="150000"/>
              </a:lnSpc>
              <a:buFontTx/>
              <a:buNone/>
            </a:pPr>
            <a:r>
              <a:rPr lang="ja-JP" altLang="en-US" sz="2800" dirty="0">
                <a:solidFill>
                  <a:srgbClr val="17458F"/>
                </a:solidFill>
              </a:rPr>
              <a:t>（２）モニタリング</a:t>
            </a:r>
            <a:endParaRPr lang="en-US" altLang="ja-JP" sz="2800" dirty="0">
              <a:solidFill>
                <a:srgbClr val="17458F"/>
              </a:solidFill>
            </a:endParaRPr>
          </a:p>
          <a:p>
            <a:pPr marL="0" indent="0">
              <a:lnSpc>
                <a:spcPct val="150000"/>
              </a:lnSpc>
              <a:buFontTx/>
              <a:buNone/>
            </a:pPr>
            <a:r>
              <a:rPr lang="ja-JP" altLang="en-US" sz="2800" dirty="0">
                <a:solidFill>
                  <a:srgbClr val="17458F"/>
                </a:solidFill>
              </a:rPr>
              <a:t>　　①　第１回研修の実施</a:t>
            </a:r>
            <a:endParaRPr lang="en-US" altLang="ja-JP" sz="2800" dirty="0">
              <a:solidFill>
                <a:srgbClr val="17458F"/>
              </a:solidFill>
            </a:endParaRPr>
          </a:p>
          <a:p>
            <a:pPr marL="0" indent="0">
              <a:lnSpc>
                <a:spcPct val="150000"/>
              </a:lnSpc>
              <a:buFontTx/>
              <a:buNone/>
            </a:pPr>
            <a:r>
              <a:rPr lang="ja-JP" altLang="en-US" sz="2800" dirty="0">
                <a:solidFill>
                  <a:srgbClr val="17458F"/>
                </a:solidFill>
              </a:rPr>
              <a:t>　　②　参加者の声</a:t>
            </a:r>
            <a:endParaRPr lang="en-US" altLang="ja-JP" sz="2800" dirty="0">
              <a:solidFill>
                <a:srgbClr val="17458F"/>
              </a:solidFill>
            </a:endParaRPr>
          </a:p>
          <a:p>
            <a:pPr marL="0" indent="0">
              <a:buFontTx/>
              <a:buNone/>
            </a:pPr>
            <a:endParaRPr lang="en-US" altLang="ja-JP" sz="2800" dirty="0">
              <a:solidFill>
                <a:srgbClr val="17458F"/>
              </a:solidFill>
            </a:endParaRPr>
          </a:p>
          <a:p>
            <a:pPr marL="0" indent="0">
              <a:buFontTx/>
              <a:buNone/>
            </a:pPr>
            <a:r>
              <a:rPr lang="ja-JP" altLang="en-US" sz="2800" dirty="0">
                <a:solidFill>
                  <a:srgbClr val="17458F"/>
                </a:solidFill>
              </a:rPr>
              <a:t>　</a:t>
            </a:r>
            <a:endParaRPr lang="en-US" altLang="ja-JP" sz="2800" dirty="0">
              <a:solidFill>
                <a:srgbClr val="17458F"/>
              </a:solidFill>
            </a:endParaRPr>
          </a:p>
          <a:p>
            <a:pPr marL="0" indent="0">
              <a:buFontTx/>
              <a:buNone/>
            </a:pPr>
            <a:endParaRPr lang="en-US" altLang="ja-JP" sz="2800" dirty="0">
              <a:solidFill>
                <a:srgbClr val="17458F"/>
              </a:solidFill>
            </a:endParaRPr>
          </a:p>
        </p:txBody>
      </p:sp>
    </p:spTree>
    <p:custDataLst>
      <p:tags r:id="rId1"/>
    </p:custDataLst>
    <p:extLst>
      <p:ext uri="{BB962C8B-B14F-4D97-AF65-F5344CB8AC3E}">
        <p14:creationId xmlns:p14="http://schemas.microsoft.com/office/powerpoint/2010/main" val="291178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 y="9514"/>
            <a:ext cx="10272728" cy="6848485"/>
          </a:xfrm>
          <a:prstGeom prst="rect">
            <a:avLst/>
          </a:prstGeom>
        </p:spPr>
      </p:pic>
      <p:grpSp>
        <p:nvGrpSpPr>
          <p:cNvPr id="19" name="Group 18"/>
          <p:cNvGrpSpPr/>
          <p:nvPr/>
        </p:nvGrpSpPr>
        <p:grpSpPr>
          <a:xfrm flipH="1">
            <a:off x="5758884" y="282497"/>
            <a:ext cx="4655116" cy="1740335"/>
            <a:chOff x="-1640186" y="1505320"/>
            <a:chExt cx="9144000" cy="3418523"/>
          </a:xfrm>
        </p:grpSpPr>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23" name="TextBox 22"/>
          <p:cNvSpPr txBox="1"/>
          <p:nvPr/>
        </p:nvSpPr>
        <p:spPr>
          <a:xfrm>
            <a:off x="6249697" y="273822"/>
            <a:ext cx="3055291" cy="1638111"/>
          </a:xfrm>
          <a:prstGeom prst="rect">
            <a:avLst/>
          </a:prstGeom>
          <a:noFill/>
        </p:spPr>
        <p:txBody>
          <a:bodyPr wrap="square" rtlCol="0" anchor="ctr" anchorCtr="0">
            <a:noAutofit/>
          </a:bodyPr>
          <a:lstStyle/>
          <a:p>
            <a:pPr algn="ctr"/>
            <a:r>
              <a:rPr lang="ja-JP" altLang="en-US" b="1" dirty="0">
                <a:solidFill>
                  <a:schemeClr val="bg1"/>
                </a:solidFill>
                <a:latin typeface="MS PGothic" panose="020B0600070205080204" pitchFamily="34" charset="-128"/>
                <a:ea typeface="MS PGothic" panose="020B0600070205080204" pitchFamily="34" charset="-128"/>
                <a:cs typeface="Georgia"/>
              </a:rPr>
              <a:t>人道的プロジェクト</a:t>
            </a:r>
            <a:endParaRPr lang="en-US" b="1" dirty="0">
              <a:solidFill>
                <a:schemeClr val="bg1"/>
              </a:solidFill>
              <a:latin typeface="MS PGothic" panose="020B0600070205080204" pitchFamily="34" charset="-128"/>
              <a:ea typeface="MS PGothic" panose="020B0600070205080204" pitchFamily="34" charset="-128"/>
              <a:cs typeface="Georgia"/>
            </a:endParaRPr>
          </a:p>
        </p:txBody>
      </p:sp>
    </p:spTree>
    <p:custDataLst>
      <p:tags r:id="rId1"/>
    </p:custDataLst>
    <p:extLst>
      <p:ext uri="{BB962C8B-B14F-4D97-AF65-F5344CB8AC3E}">
        <p14:creationId xmlns:p14="http://schemas.microsoft.com/office/powerpoint/2010/main" val="167825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800" y="-12700"/>
            <a:ext cx="10439400" cy="6959600"/>
          </a:xfrm>
          <a:prstGeom prst="rect">
            <a:avLst/>
          </a:prstGeom>
        </p:spPr>
      </p:pic>
      <p:grpSp>
        <p:nvGrpSpPr>
          <p:cNvPr id="7" name="Group 6"/>
          <p:cNvGrpSpPr/>
          <p:nvPr/>
        </p:nvGrpSpPr>
        <p:grpSpPr>
          <a:xfrm flipH="1">
            <a:off x="-984816" y="2606597"/>
            <a:ext cx="4655116" cy="1740335"/>
            <a:chOff x="-1640186" y="1505320"/>
            <a:chExt cx="9144000" cy="3418523"/>
          </a:xfrm>
        </p:grpSpPr>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11" name="TextBox 10"/>
          <p:cNvSpPr txBox="1"/>
          <p:nvPr/>
        </p:nvSpPr>
        <p:spPr>
          <a:xfrm>
            <a:off x="166397" y="2585222"/>
            <a:ext cx="3055291" cy="1638111"/>
          </a:xfrm>
          <a:prstGeom prst="rect">
            <a:avLst/>
          </a:prstGeom>
          <a:noFill/>
        </p:spPr>
        <p:txBody>
          <a:bodyPr wrap="square" rtlCol="0" anchor="ctr" anchorCtr="0">
            <a:noAutofit/>
          </a:bodyPr>
          <a:lstStyle/>
          <a:p>
            <a:pPr algn="ctr"/>
            <a:r>
              <a:rPr lang="ja-JP" altLang="en-US" sz="2800" b="1" dirty="0">
                <a:solidFill>
                  <a:schemeClr val="bg1"/>
                </a:solidFill>
                <a:latin typeface="MS PGothic" panose="020B0600070205080204" pitchFamily="34" charset="-128"/>
                <a:ea typeface="MS PGothic" panose="020B0600070205080204" pitchFamily="34" charset="-128"/>
                <a:cs typeface="Georgia"/>
              </a:rPr>
              <a:t>奨学金</a:t>
            </a:r>
            <a:endParaRPr lang="en-US" sz="2800" b="1" dirty="0">
              <a:solidFill>
                <a:schemeClr val="bg1"/>
              </a:solidFill>
              <a:latin typeface="MS PGothic" panose="020B0600070205080204" pitchFamily="34" charset="-128"/>
              <a:ea typeface="MS PGothic" panose="020B0600070205080204" pitchFamily="34" charset="-128"/>
              <a:cs typeface="Georgia"/>
            </a:endParaRPr>
          </a:p>
        </p:txBody>
      </p:sp>
    </p:spTree>
    <p:custDataLst>
      <p:tags r:id="rId1"/>
    </p:custDataLst>
    <p:extLst>
      <p:ext uri="{BB962C8B-B14F-4D97-AF65-F5344CB8AC3E}">
        <p14:creationId xmlns:p14="http://schemas.microsoft.com/office/powerpoint/2010/main" val="9382588"/>
      </p:ext>
    </p:extLst>
  </p:cSld>
  <p:clrMapOvr>
    <a:masterClrMapping/>
  </p:clrMapOvr>
  <p:transition spd="med" advClick="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6351"/>
            <a:ext cx="9801144" cy="706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flipH="1">
            <a:off x="5542984" y="4841797"/>
            <a:ext cx="4655116" cy="1740335"/>
            <a:chOff x="-1640186" y="1505320"/>
            <a:chExt cx="9144000" cy="3418523"/>
          </a:xfrm>
        </p:grpSpPr>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11" name="TextBox 10"/>
          <p:cNvSpPr txBox="1"/>
          <p:nvPr/>
        </p:nvSpPr>
        <p:spPr>
          <a:xfrm>
            <a:off x="6021953" y="4832531"/>
            <a:ext cx="3055291" cy="1638111"/>
          </a:xfrm>
          <a:prstGeom prst="rect">
            <a:avLst/>
          </a:prstGeom>
          <a:noFill/>
        </p:spPr>
        <p:txBody>
          <a:bodyPr wrap="square" rtlCol="0" anchor="ctr" anchorCtr="0">
            <a:noAutofit/>
          </a:bodyPr>
          <a:lstStyle/>
          <a:p>
            <a:pPr algn="ctr"/>
            <a:r>
              <a:rPr lang="ja-JP" altLang="en-US" sz="2800" b="1" dirty="0">
                <a:solidFill>
                  <a:schemeClr val="bg1"/>
                </a:solidFill>
                <a:latin typeface="MS PGothic" panose="020B0600070205080204" pitchFamily="34" charset="-128"/>
                <a:ea typeface="MS PGothic" panose="020B0600070205080204" pitchFamily="34" charset="-128"/>
                <a:cs typeface="Georgia"/>
              </a:rPr>
              <a:t>職業研修チーム</a:t>
            </a:r>
            <a:endParaRPr lang="en-US" sz="2800" b="1" dirty="0">
              <a:solidFill>
                <a:schemeClr val="bg1"/>
              </a:solidFill>
              <a:latin typeface="MS PGothic" panose="020B0600070205080204" pitchFamily="34" charset="-128"/>
              <a:ea typeface="MS PGothic" panose="020B0600070205080204" pitchFamily="34" charset="-128"/>
              <a:cs typeface="Georgia"/>
            </a:endParaRPr>
          </a:p>
        </p:txBody>
      </p:sp>
    </p:spTree>
    <p:custDataLst>
      <p:tags r:id="rId1"/>
    </p:custDataLst>
    <p:extLst>
      <p:ext uri="{BB962C8B-B14F-4D97-AF65-F5344CB8AC3E}">
        <p14:creationId xmlns:p14="http://schemas.microsoft.com/office/powerpoint/2010/main" val="1560633275"/>
      </p:ext>
    </p:extLst>
  </p:cSld>
  <p:clrMapOvr>
    <a:masterClrMapping/>
  </p:clrMapOvr>
  <p:transition spd="med" advClick="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地域調査とは？</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p:txBody>
          <a:bodyPr/>
          <a:lstStyle/>
          <a:p>
            <a:r>
              <a:rPr lang="ja-JP" altLang="en-US" sz="2800" dirty="0">
                <a:solidFill>
                  <a:srgbClr val="17458F"/>
                </a:solidFill>
                <a:latin typeface="MS PGothic" panose="020B0600070205080204" pitchFamily="34" charset="-128"/>
                <a:ea typeface="MS PGothic" panose="020B0600070205080204" pitchFamily="34" charset="-128"/>
              </a:rPr>
              <a:t>地域社会の強み、改善点、ニーズ、リソースを調査</a:t>
            </a:r>
            <a:endParaRPr lang="en-US" sz="2800" dirty="0">
              <a:solidFill>
                <a:srgbClr val="17458F"/>
              </a:solidFill>
              <a:latin typeface="MS PGothic" panose="020B0600070205080204" pitchFamily="34" charset="-128"/>
              <a:ea typeface="MS PGothic" panose="020B0600070205080204" pitchFamily="34" charset="-128"/>
            </a:endParaRPr>
          </a:p>
          <a:p>
            <a:r>
              <a:rPr lang="ja-JP" altLang="en-US" sz="2800" dirty="0">
                <a:solidFill>
                  <a:srgbClr val="17458F"/>
                </a:solidFill>
                <a:latin typeface="MS PGothic" panose="020B0600070205080204" pitchFamily="34" charset="-128"/>
                <a:ea typeface="MS PGothic" panose="020B0600070205080204" pitchFamily="34" charset="-128"/>
              </a:rPr>
              <a:t>効果的なプロジェクトとするためのリソースを特定</a:t>
            </a:r>
            <a:endParaRPr lang="en-US" sz="2800" dirty="0">
              <a:solidFill>
                <a:srgbClr val="17458F"/>
              </a:solidFill>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438400"/>
            <a:ext cx="7200900" cy="4800600"/>
          </a:xfrm>
          <a:prstGeom prst="rect">
            <a:avLst/>
          </a:prstGeom>
        </p:spPr>
      </p:pic>
    </p:spTree>
    <p:custDataLst>
      <p:tags r:id="rId1"/>
    </p:custDataLst>
    <p:extLst>
      <p:ext uri="{BB962C8B-B14F-4D97-AF65-F5344CB8AC3E}">
        <p14:creationId xmlns:p14="http://schemas.microsoft.com/office/powerpoint/2010/main" val="39285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地域調査の利点</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a:xfrm>
            <a:off x="457200" y="1295400"/>
            <a:ext cx="8229600" cy="3840163"/>
          </a:xfrm>
        </p:spPr>
        <p:txBody>
          <a:bodyPr/>
          <a:lstStyle/>
          <a:p>
            <a:r>
              <a:rPr lang="ja-JP" altLang="en-US" sz="2800" dirty="0">
                <a:solidFill>
                  <a:srgbClr val="17458F"/>
                </a:solidFill>
                <a:latin typeface="MS PGothic" panose="020B0600070205080204" pitchFamily="34" charset="-128"/>
                <a:ea typeface="MS PGothic" panose="020B0600070205080204" pitchFamily="34" charset="-128"/>
              </a:rPr>
              <a:t>地域社会の現状をより良く理解できる</a:t>
            </a:r>
            <a:endParaRPr lang="en-US" sz="2800" dirty="0">
              <a:solidFill>
                <a:srgbClr val="17458F"/>
              </a:solidFill>
              <a:latin typeface="MS PGothic" panose="020B0600070205080204" pitchFamily="34" charset="-128"/>
              <a:ea typeface="MS PGothic" panose="020B0600070205080204" pitchFamily="34" charset="-128"/>
            </a:endParaRPr>
          </a:p>
          <a:p>
            <a:r>
              <a:rPr lang="ja-JP" altLang="en-US" sz="2800" dirty="0">
                <a:solidFill>
                  <a:srgbClr val="17458F"/>
                </a:solidFill>
                <a:latin typeface="MS PGothic" panose="020B0600070205080204" pitchFamily="34" charset="-128"/>
                <a:ea typeface="MS PGothic" panose="020B0600070205080204" pitchFamily="34" charset="-128"/>
              </a:rPr>
              <a:t>奉仕のニーズが最も大きい分野を特定できる</a:t>
            </a:r>
            <a:endParaRPr lang="en-US" sz="2800" dirty="0">
              <a:solidFill>
                <a:srgbClr val="17458F"/>
              </a:solidFill>
              <a:latin typeface="MS PGothic" panose="020B0600070205080204" pitchFamily="34" charset="-128"/>
              <a:ea typeface="MS PGothic" panose="020B0600070205080204" pitchFamily="34" charset="-128"/>
            </a:endParaRPr>
          </a:p>
          <a:p>
            <a:r>
              <a:rPr lang="ja-JP" altLang="en-US" sz="2800" dirty="0">
                <a:solidFill>
                  <a:srgbClr val="17458F"/>
                </a:solidFill>
                <a:latin typeface="MS PGothic" panose="020B0600070205080204" pitchFamily="34" charset="-128"/>
                <a:ea typeface="MS PGothic" panose="020B0600070205080204" pitchFamily="34" charset="-128"/>
              </a:rPr>
              <a:t>地域社会との信頼関係を築ける</a:t>
            </a:r>
            <a:endParaRPr lang="en-US" sz="2800" dirty="0">
              <a:solidFill>
                <a:srgbClr val="17458F"/>
              </a:solidFill>
              <a:latin typeface="MS PGothic" panose="020B0600070205080204" pitchFamily="34" charset="-128"/>
              <a:ea typeface="MS PGothic" panose="020B0600070205080204" pitchFamily="34" charset="-128"/>
            </a:endParaRPr>
          </a:p>
          <a:p>
            <a:r>
              <a:rPr lang="ja-JP" altLang="en-US" sz="2800" dirty="0">
                <a:solidFill>
                  <a:srgbClr val="17458F"/>
                </a:solidFill>
                <a:latin typeface="MS PGothic" panose="020B0600070205080204" pitchFamily="34" charset="-128"/>
                <a:ea typeface="MS PGothic" panose="020B0600070205080204" pitchFamily="34" charset="-128"/>
              </a:rPr>
              <a:t>地元の人たちの参加を促進できる</a:t>
            </a:r>
            <a:endParaRPr lang="en-US" altLang="ja-JP" sz="2800" dirty="0">
              <a:solidFill>
                <a:srgbClr val="17458F"/>
              </a:solidFill>
              <a:latin typeface="MS PGothic" panose="020B0600070205080204" pitchFamily="34" charset="-128"/>
              <a:ea typeface="MS PGothic" panose="020B0600070205080204" pitchFamily="34" charset="-128"/>
            </a:endParaRPr>
          </a:p>
          <a:p>
            <a:r>
              <a:rPr lang="ja-JP" altLang="en-US" sz="2800" dirty="0">
                <a:solidFill>
                  <a:srgbClr val="17458F"/>
                </a:solidFill>
                <a:latin typeface="MS PGothic" panose="020B0600070205080204" pitchFamily="34" charset="-128"/>
                <a:ea typeface="MS PGothic" panose="020B0600070205080204" pitchFamily="34" charset="-128"/>
              </a:rPr>
              <a:t>受益社会の人たちに「自分たちの活動」という</a:t>
            </a:r>
            <a:br>
              <a:rPr lang="en-US" altLang="ja-JP" sz="2800" dirty="0">
                <a:solidFill>
                  <a:srgbClr val="17458F"/>
                </a:solidFill>
                <a:latin typeface="MS PGothic" panose="020B0600070205080204" pitchFamily="34" charset="-128"/>
                <a:ea typeface="MS PGothic" panose="020B0600070205080204" pitchFamily="34" charset="-128"/>
              </a:rPr>
            </a:br>
            <a:r>
              <a:rPr lang="ja-JP" altLang="en-US" sz="2800" dirty="0">
                <a:solidFill>
                  <a:srgbClr val="17458F"/>
                </a:solidFill>
                <a:latin typeface="MS PGothic" panose="020B0600070205080204" pitchFamily="34" charset="-128"/>
                <a:ea typeface="MS PGothic" panose="020B0600070205080204" pitchFamily="34" charset="-128"/>
              </a:rPr>
              <a:t>意識が芽生え、プロジェクトの持続可能性を</a:t>
            </a:r>
            <a:br>
              <a:rPr lang="en-US" altLang="ja-JP" sz="2800" dirty="0">
                <a:solidFill>
                  <a:srgbClr val="17458F"/>
                </a:solidFill>
                <a:latin typeface="MS PGothic" panose="020B0600070205080204" pitchFamily="34" charset="-128"/>
                <a:ea typeface="MS PGothic" panose="020B0600070205080204" pitchFamily="34" charset="-128"/>
              </a:rPr>
            </a:br>
            <a:r>
              <a:rPr lang="ja-JP" altLang="en-US" sz="2800" dirty="0">
                <a:solidFill>
                  <a:srgbClr val="17458F"/>
                </a:solidFill>
                <a:latin typeface="MS PGothic" panose="020B0600070205080204" pitchFamily="34" charset="-128"/>
                <a:ea typeface="MS PGothic" panose="020B0600070205080204" pitchFamily="34" charset="-128"/>
              </a:rPr>
              <a:t>向上できる</a:t>
            </a:r>
            <a:endParaRPr lang="en-US" sz="2800" dirty="0">
              <a:solidFill>
                <a:srgbClr val="17458F"/>
              </a:solidFill>
              <a:latin typeface="MS PGothic" panose="020B0600070205080204" pitchFamily="34" charset="-128"/>
              <a:ea typeface="MS PGothic" panose="020B0600070205080204" pitchFamily="34" charset="-128"/>
            </a:endParaRPr>
          </a:p>
        </p:txBody>
      </p:sp>
    </p:spTree>
    <p:custDataLst>
      <p:tags r:id="rId1"/>
    </p:custDataLst>
    <p:extLst>
      <p:ext uri="{BB962C8B-B14F-4D97-AF65-F5344CB8AC3E}">
        <p14:creationId xmlns:p14="http://schemas.microsoft.com/office/powerpoint/2010/main" val="840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地域調査のためのツール</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a:xfrm>
            <a:off x="457200" y="1295400"/>
            <a:ext cx="8229600" cy="4221163"/>
          </a:xfrm>
        </p:spPr>
        <p:txBody>
          <a:bodyPr/>
          <a:lstStyle/>
          <a:p>
            <a:r>
              <a:rPr lang="ja-JP" altLang="en-US" dirty="0">
                <a:solidFill>
                  <a:srgbClr val="17458F"/>
                </a:solidFill>
                <a:latin typeface="MS PGothic" panose="020B0600070205080204" pitchFamily="34" charset="-128"/>
                <a:ea typeface="MS PGothic" panose="020B0600070205080204" pitchFamily="34" charset="-128"/>
              </a:rPr>
              <a:t>住民会合</a:t>
            </a:r>
            <a:endParaRPr lang="en-US" dirty="0">
              <a:solidFill>
                <a:srgbClr val="17458F"/>
              </a:solidFill>
              <a:latin typeface="MS PGothic" panose="020B0600070205080204" pitchFamily="34" charset="-128"/>
              <a:ea typeface="MS PGothic" panose="020B0600070205080204" pitchFamily="34" charset="-128"/>
            </a:endParaRPr>
          </a:p>
          <a:p>
            <a:r>
              <a:rPr lang="ja-JP" altLang="en-US" dirty="0">
                <a:solidFill>
                  <a:srgbClr val="17458F"/>
                </a:solidFill>
                <a:latin typeface="MS PGothic" panose="020B0600070205080204" pitchFamily="34" charset="-128"/>
                <a:ea typeface="MS PGothic" panose="020B0600070205080204" pitchFamily="34" charset="-128"/>
              </a:rPr>
              <a:t>アンケート調査</a:t>
            </a:r>
            <a:endParaRPr lang="en-US" altLang="ja-JP" dirty="0">
              <a:solidFill>
                <a:srgbClr val="17458F"/>
              </a:solidFill>
              <a:latin typeface="MS PGothic" panose="020B0600070205080204" pitchFamily="34" charset="-128"/>
              <a:ea typeface="MS PGothic" panose="020B0600070205080204" pitchFamily="34" charset="-128"/>
            </a:endParaRPr>
          </a:p>
          <a:p>
            <a:r>
              <a:rPr lang="ja-JP" altLang="en-US" dirty="0">
                <a:solidFill>
                  <a:srgbClr val="17458F"/>
                </a:solidFill>
                <a:latin typeface="MS PGothic" panose="020B0600070205080204" pitchFamily="34" charset="-128"/>
                <a:ea typeface="MS PGothic" panose="020B0600070205080204" pitchFamily="34" charset="-128"/>
              </a:rPr>
              <a:t>インタビュー調査</a:t>
            </a:r>
            <a:endParaRPr lang="en-US" altLang="ja-JP" dirty="0">
              <a:solidFill>
                <a:srgbClr val="17458F"/>
              </a:solidFill>
              <a:latin typeface="MS PGothic" panose="020B0600070205080204" pitchFamily="34" charset="-128"/>
              <a:ea typeface="MS PGothic" panose="020B0600070205080204" pitchFamily="34" charset="-128"/>
            </a:endParaRPr>
          </a:p>
          <a:p>
            <a:r>
              <a:rPr lang="ja-JP" altLang="en-US" dirty="0">
                <a:solidFill>
                  <a:srgbClr val="17458F"/>
                </a:solidFill>
                <a:latin typeface="MS PGothic" panose="020B0600070205080204" pitchFamily="34" charset="-128"/>
                <a:ea typeface="MS PGothic" panose="020B0600070205080204" pitchFamily="34" charset="-128"/>
              </a:rPr>
              <a:t>座談会</a:t>
            </a:r>
            <a:endParaRPr lang="en-US" dirty="0">
              <a:solidFill>
                <a:srgbClr val="17458F"/>
              </a:solidFill>
              <a:latin typeface="MS PGothic" panose="020B0600070205080204" pitchFamily="34" charset="-128"/>
              <a:ea typeface="MS PGothic" panose="020B0600070205080204" pitchFamily="34" charset="-128"/>
            </a:endParaRPr>
          </a:p>
          <a:p>
            <a:r>
              <a:rPr lang="ja-JP" altLang="en-US" dirty="0">
                <a:solidFill>
                  <a:srgbClr val="17458F"/>
                </a:solidFill>
                <a:latin typeface="MS PGothic" panose="020B0600070205080204" pitchFamily="34" charset="-128"/>
                <a:ea typeface="MS PGothic" panose="020B0600070205080204" pitchFamily="34" charset="-128"/>
              </a:rPr>
              <a:t>地域リソース調査</a:t>
            </a:r>
            <a:endParaRPr lang="en-US" dirty="0">
              <a:solidFill>
                <a:srgbClr val="17458F"/>
              </a:solidFill>
              <a:latin typeface="MS PGothic" panose="020B0600070205080204" pitchFamily="34" charset="-128"/>
              <a:ea typeface="MS PGothic" panose="020B0600070205080204" pitchFamily="34" charset="-128"/>
            </a:endParaRPr>
          </a:p>
          <a:p>
            <a:r>
              <a:rPr lang="ja-JP" altLang="en-US" dirty="0">
                <a:solidFill>
                  <a:srgbClr val="17458F"/>
                </a:solidFill>
                <a:latin typeface="MS PGothic" panose="020B0600070205080204" pitchFamily="34" charset="-128"/>
                <a:ea typeface="MS PGothic" panose="020B0600070205080204" pitchFamily="34" charset="-128"/>
              </a:rPr>
              <a:t>マッピング調査</a:t>
            </a:r>
            <a:endParaRPr lang="en-US" dirty="0">
              <a:solidFill>
                <a:srgbClr val="17458F"/>
              </a:solidFill>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4"/>
          <a:stretch>
            <a:fillRect/>
          </a:stretch>
        </p:blipFill>
        <p:spPr>
          <a:xfrm>
            <a:off x="4448175" y="1371600"/>
            <a:ext cx="3552825" cy="4995211"/>
          </a:xfrm>
          <a:prstGeom prst="rect">
            <a:avLst/>
          </a:prstGeom>
        </p:spPr>
      </p:pic>
    </p:spTree>
    <p:custDataLst>
      <p:tags r:id="rId1"/>
    </p:custDataLst>
    <p:extLst>
      <p:ext uri="{BB962C8B-B14F-4D97-AF65-F5344CB8AC3E}">
        <p14:creationId xmlns:p14="http://schemas.microsoft.com/office/powerpoint/2010/main" val="225824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地域調査の基本</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a:xfrm>
            <a:off x="457200" y="1295400"/>
            <a:ext cx="8229600" cy="3992563"/>
          </a:xfrm>
        </p:spPr>
        <p:txBody>
          <a:bodyPr/>
          <a:lstStyle/>
          <a:p>
            <a:r>
              <a:rPr lang="ja-JP" altLang="en-US" sz="3300" dirty="0">
                <a:solidFill>
                  <a:srgbClr val="17458F"/>
                </a:solidFill>
                <a:latin typeface="MS PGothic" panose="020B0600070205080204" pitchFamily="34" charset="-128"/>
                <a:ea typeface="MS PGothic" panose="020B0600070205080204" pitchFamily="34" charset="-128"/>
              </a:rPr>
              <a:t>偏見は禁物</a:t>
            </a:r>
          </a:p>
          <a:p>
            <a:r>
              <a:rPr lang="ja-JP" altLang="en-US" sz="3300" dirty="0">
                <a:solidFill>
                  <a:srgbClr val="17458F"/>
                </a:solidFill>
                <a:latin typeface="MS PGothic" panose="020B0600070205080204" pitchFamily="34" charset="-128"/>
                <a:ea typeface="MS PGothic" panose="020B0600070205080204" pitchFamily="34" charset="-128"/>
              </a:rPr>
              <a:t>さまざまな人からの協力</a:t>
            </a:r>
          </a:p>
          <a:p>
            <a:r>
              <a:rPr lang="ja-JP" altLang="en-US" sz="3300" dirty="0">
                <a:solidFill>
                  <a:srgbClr val="17458F"/>
                </a:solidFill>
                <a:latin typeface="MS PGothic" panose="020B0600070205080204" pitchFamily="34" charset="-128"/>
                <a:ea typeface="MS PGothic" panose="020B0600070205080204" pitchFamily="34" charset="-128"/>
              </a:rPr>
              <a:t>過小評価されているグループへの配慮</a:t>
            </a:r>
          </a:p>
          <a:p>
            <a:r>
              <a:rPr lang="ja-JP" altLang="en-US" sz="3300" dirty="0">
                <a:solidFill>
                  <a:srgbClr val="17458F"/>
                </a:solidFill>
                <a:latin typeface="MS PGothic" panose="020B0600070205080204" pitchFamily="34" charset="-128"/>
                <a:ea typeface="MS PGothic" panose="020B0600070205080204" pitchFamily="34" charset="-128"/>
              </a:rPr>
              <a:t>自分が外部者であることを自覚</a:t>
            </a:r>
          </a:p>
          <a:p>
            <a:r>
              <a:rPr lang="ja-JP" altLang="en-US" sz="3300" dirty="0">
                <a:solidFill>
                  <a:srgbClr val="17458F"/>
                </a:solidFill>
                <a:latin typeface="MS PGothic" panose="020B0600070205080204" pitchFamily="34" charset="-128"/>
                <a:ea typeface="MS PGothic" panose="020B0600070205080204" pitchFamily="34" charset="-128"/>
              </a:rPr>
              <a:t>決定前の約束はしない</a:t>
            </a:r>
            <a:endParaRPr lang="en-US" sz="3300" dirty="0">
              <a:solidFill>
                <a:srgbClr val="17458F"/>
              </a:solidFill>
              <a:latin typeface="MS PGothic" panose="020B0600070205080204" pitchFamily="34" charset="-128"/>
              <a:ea typeface="MS PGothic" panose="020B0600070205080204" pitchFamily="34" charset="-128"/>
            </a:endParaRPr>
          </a:p>
        </p:txBody>
      </p:sp>
    </p:spTree>
    <p:custDataLst>
      <p:tags r:id="rId1"/>
    </p:custDataLst>
    <p:extLst>
      <p:ext uri="{BB962C8B-B14F-4D97-AF65-F5344CB8AC3E}">
        <p14:creationId xmlns:p14="http://schemas.microsoft.com/office/powerpoint/2010/main" val="24945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4191000" y="1600200"/>
            <a:ext cx="4267200" cy="2769785"/>
          </a:xfrm>
          <a:prstGeom prst="rect">
            <a:avLst/>
          </a:prstGeom>
          <a:ln>
            <a:solidFill>
              <a:srgbClr val="BCBDC0"/>
            </a:solidFill>
          </a:ln>
          <a:effectLst>
            <a:outerShdw blurRad="50800" dist="38100" dir="2700000" algn="tl" rotWithShape="0">
              <a:prstClr val="black">
                <a:alpha val="40000"/>
              </a:prstClr>
            </a:outerShdw>
          </a:effectLst>
        </p:spPr>
      </p:pic>
      <p:sp>
        <p:nvSpPr>
          <p:cNvPr id="25602"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ja-JP" altLang="en-US" b="0" dirty="0">
                <a:latin typeface="MS PGothic" panose="020B0600070205080204" pitchFamily="34" charset="-128"/>
                <a:ea typeface="MS PGothic" panose="020B0600070205080204" pitchFamily="34" charset="-128"/>
              </a:rPr>
              <a:t>リソース</a:t>
            </a:r>
            <a:endParaRPr lang="en-US" altLang="en-US" b="0" dirty="0">
              <a:latin typeface="MS PGothic" panose="020B0600070205080204" pitchFamily="34" charset="-128"/>
              <a:ea typeface="MS PGothic" panose="020B0600070205080204" pitchFamily="34" charset="-128"/>
            </a:endParaRPr>
          </a:p>
        </p:txBody>
      </p:sp>
      <p:pic>
        <p:nvPicPr>
          <p:cNvPr id="3" name="Picture 2"/>
          <p:cNvPicPr>
            <a:picLocks noChangeAspect="1"/>
          </p:cNvPicPr>
          <p:nvPr/>
        </p:nvPicPr>
        <p:blipFill>
          <a:blip r:embed="rId5"/>
          <a:stretch>
            <a:fillRect/>
          </a:stretch>
        </p:blipFill>
        <p:spPr>
          <a:xfrm>
            <a:off x="263723" y="1219200"/>
            <a:ext cx="3352800" cy="4495800"/>
          </a:xfrm>
          <a:prstGeom prst="rect">
            <a:avLst/>
          </a:prstGeom>
          <a:ln>
            <a:solidFill>
              <a:srgbClr val="BCBDC0"/>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stretch>
            <a:fillRect/>
          </a:stretch>
        </p:blipFill>
        <p:spPr>
          <a:xfrm>
            <a:off x="2667000" y="3849536"/>
            <a:ext cx="5167313" cy="2466099"/>
          </a:xfrm>
          <a:prstGeom prst="rect">
            <a:avLst/>
          </a:prstGeom>
          <a:ln>
            <a:solidFill>
              <a:srgbClr val="BCBDC0"/>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41617913"/>
      </p:ext>
    </p:extLst>
  </p:cSld>
  <p:clrMapOvr>
    <a:masterClrMapping/>
  </p:clrMapOvr>
  <p:transition spd="med" advClick="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ja-JP" altLang="en-US" dirty="0">
                <a:latin typeface="MS PGothic" panose="020B0600070205080204" pitchFamily="34" charset="-128"/>
                <a:ea typeface="MS PGothic" panose="020B0600070205080204" pitchFamily="34" charset="-128"/>
              </a:rPr>
              <a:t>パートナーを見つけるためのリソース</a:t>
            </a:r>
            <a:endParaRPr lang="en-US" altLang="en-US" dirty="0">
              <a:latin typeface="MS PGothic" panose="020B0600070205080204" pitchFamily="34" charset="-128"/>
              <a:ea typeface="MS PGothic" panose="020B0600070205080204" pitchFamily="34" charset="-128"/>
            </a:endParaRPr>
          </a:p>
        </p:txBody>
      </p:sp>
      <p:sp>
        <p:nvSpPr>
          <p:cNvPr id="2" name="Content Placeholder 1"/>
          <p:cNvSpPr>
            <a:spLocks noGrp="1"/>
          </p:cNvSpPr>
          <p:nvPr>
            <p:ph idx="1"/>
          </p:nvPr>
        </p:nvSpPr>
        <p:spPr>
          <a:xfrm>
            <a:off x="381000" y="1295400"/>
            <a:ext cx="4343400" cy="4343400"/>
          </a:xfrm>
        </p:spPr>
        <p:txBody>
          <a:bodyPr/>
          <a:lstStyle/>
          <a:p>
            <a:r>
              <a:rPr lang="ja-JP" altLang="en-US" sz="2600" dirty="0">
                <a:solidFill>
                  <a:srgbClr val="17458F"/>
                </a:solidFill>
                <a:latin typeface="MS PGothic" panose="020B0600070205080204" pitchFamily="34" charset="-128"/>
                <a:ea typeface="MS PGothic" panose="020B0600070205080204" pitchFamily="34" charset="-128"/>
              </a:rPr>
              <a:t>アイデア応援サイト</a:t>
            </a:r>
            <a:endParaRPr lang="en-US" sz="2600" dirty="0">
              <a:solidFill>
                <a:srgbClr val="17458F"/>
              </a:solidFill>
              <a:latin typeface="MS PGothic" panose="020B0600070205080204" pitchFamily="34" charset="-128"/>
              <a:ea typeface="MS PGothic" panose="020B0600070205080204" pitchFamily="34" charset="-128"/>
            </a:endParaRPr>
          </a:p>
          <a:p>
            <a:r>
              <a:rPr lang="ja-JP" altLang="en-US" sz="2600" dirty="0">
                <a:solidFill>
                  <a:srgbClr val="17458F"/>
                </a:solidFill>
                <a:latin typeface="MS PGothic" panose="020B0600070205080204" pitchFamily="34" charset="-128"/>
                <a:ea typeface="MS PGothic" panose="020B0600070205080204" pitchFamily="34" charset="-128"/>
              </a:rPr>
              <a:t>フォーラム</a:t>
            </a:r>
            <a:endParaRPr lang="en-US" sz="2600" dirty="0">
              <a:solidFill>
                <a:srgbClr val="17458F"/>
              </a:solidFill>
              <a:latin typeface="MS PGothic" panose="020B0600070205080204" pitchFamily="34" charset="-128"/>
              <a:ea typeface="MS PGothic" panose="020B0600070205080204" pitchFamily="34" charset="-128"/>
            </a:endParaRPr>
          </a:p>
          <a:p>
            <a:r>
              <a:rPr lang="ja-JP" altLang="en-US" sz="2600" dirty="0">
                <a:solidFill>
                  <a:srgbClr val="17458F"/>
                </a:solidFill>
                <a:latin typeface="MS PGothic" panose="020B0600070205080204" pitchFamily="34" charset="-128"/>
                <a:ea typeface="MS PGothic" panose="020B0600070205080204" pitchFamily="34" charset="-128"/>
              </a:rPr>
              <a:t>ロータリアン行動グループ</a:t>
            </a:r>
            <a:endParaRPr lang="en-US" sz="2600" dirty="0">
              <a:solidFill>
                <a:srgbClr val="17458F"/>
              </a:solidFill>
              <a:latin typeface="MS PGothic" panose="020B0600070205080204" pitchFamily="34" charset="-128"/>
              <a:ea typeface="MS PGothic" panose="020B0600070205080204" pitchFamily="34" charset="-128"/>
            </a:endParaRPr>
          </a:p>
          <a:p>
            <a:r>
              <a:rPr lang="ja-JP" altLang="en-US" sz="2600" dirty="0">
                <a:solidFill>
                  <a:srgbClr val="17458F"/>
                </a:solidFill>
                <a:latin typeface="MS PGothic" panose="020B0600070205080204" pitchFamily="34" charset="-128"/>
                <a:ea typeface="MS PGothic" panose="020B0600070205080204" pitchFamily="34" charset="-128"/>
              </a:rPr>
              <a:t>国際共同委員会</a:t>
            </a:r>
            <a:endParaRPr lang="en-US" sz="2600" dirty="0">
              <a:solidFill>
                <a:srgbClr val="17458F"/>
              </a:solidFill>
              <a:latin typeface="MS PGothic" panose="020B0600070205080204" pitchFamily="34" charset="-128"/>
              <a:ea typeface="MS PGothic" panose="020B0600070205080204" pitchFamily="34" charset="-128"/>
            </a:endParaRPr>
          </a:p>
          <a:p>
            <a:r>
              <a:rPr lang="ja-JP" altLang="en-US" sz="2600" dirty="0">
                <a:solidFill>
                  <a:srgbClr val="17458F"/>
                </a:solidFill>
                <a:latin typeface="MS PGothic" panose="020B0600070205080204" pitchFamily="34" charset="-128"/>
                <a:ea typeface="MS PGothic" panose="020B0600070205080204" pitchFamily="34" charset="-128"/>
              </a:rPr>
              <a:t>プロジェクトフェア</a:t>
            </a:r>
            <a:endParaRPr lang="en-US" sz="2600" dirty="0">
              <a:solidFill>
                <a:srgbClr val="17458F"/>
              </a:solidFill>
              <a:latin typeface="MS PGothic" panose="020B0600070205080204" pitchFamily="34" charset="-128"/>
              <a:ea typeface="MS PGothic" panose="020B0600070205080204" pitchFamily="34" charset="-128"/>
            </a:endParaRPr>
          </a:p>
          <a:p>
            <a:r>
              <a:rPr lang="ja-JP" altLang="en-US" sz="2600" dirty="0">
                <a:solidFill>
                  <a:srgbClr val="17458F"/>
                </a:solidFill>
                <a:latin typeface="MS PGothic" panose="020B0600070205080204" pitchFamily="34" charset="-128"/>
                <a:ea typeface="MS PGothic" panose="020B0600070205080204" pitchFamily="34" charset="-128"/>
              </a:rPr>
              <a:t>ロータリー親睦活動</a:t>
            </a:r>
            <a:br>
              <a:rPr lang="en-US" altLang="ja-JP" sz="2600" dirty="0">
                <a:solidFill>
                  <a:srgbClr val="17458F"/>
                </a:solidFill>
                <a:latin typeface="MS PGothic" panose="020B0600070205080204" pitchFamily="34" charset="-128"/>
                <a:ea typeface="MS PGothic" panose="020B0600070205080204" pitchFamily="34" charset="-128"/>
              </a:rPr>
            </a:br>
            <a:r>
              <a:rPr lang="ja-JP" altLang="en-US" sz="2600" dirty="0">
                <a:solidFill>
                  <a:srgbClr val="17458F"/>
                </a:solidFill>
                <a:latin typeface="MS PGothic" panose="020B0600070205080204" pitchFamily="34" charset="-128"/>
                <a:ea typeface="MS PGothic" panose="020B0600070205080204" pitchFamily="34" charset="-128"/>
              </a:rPr>
              <a:t>グループ</a:t>
            </a:r>
            <a:endParaRPr lang="en-US" sz="2600" dirty="0">
              <a:solidFill>
                <a:srgbClr val="17458F"/>
              </a:solidFill>
              <a:latin typeface="MS PGothic" panose="020B0600070205080204" pitchFamily="34" charset="-128"/>
              <a:ea typeface="MS PGothic" panose="020B0600070205080204" pitchFamily="34" charset="-128"/>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501" r="23334"/>
          <a:stretch/>
        </p:blipFill>
        <p:spPr>
          <a:xfrm>
            <a:off x="4876800" y="1184031"/>
            <a:ext cx="4114800" cy="5064369"/>
          </a:xfrm>
          <a:prstGeom prst="rect">
            <a:avLst/>
          </a:prstGeom>
        </p:spPr>
      </p:pic>
    </p:spTree>
    <p:custDataLst>
      <p:tags r:id="rId1"/>
    </p:custDataLst>
    <p:extLst>
      <p:ext uri="{BB962C8B-B14F-4D97-AF65-F5344CB8AC3E}">
        <p14:creationId xmlns:p14="http://schemas.microsoft.com/office/powerpoint/2010/main" val="1597143277"/>
      </p:ext>
    </p:extLst>
  </p:cSld>
  <p:clrMapOvr>
    <a:masterClrMapping/>
  </p:clrMapOvr>
  <p:transition spd="med"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ja-JP" altLang="en-US" dirty="0">
                <a:latin typeface="MS PGothic" panose="020B0600070205080204" pitchFamily="34" charset="-128"/>
                <a:ea typeface="MS PGothic" panose="020B0600070205080204" pitchFamily="34" charset="-128"/>
              </a:rPr>
              <a:t>ロータリーの補助金は何種類？</a:t>
            </a:r>
            <a:endParaRPr lang="en-US" altLang="en-US" dirty="0">
              <a:latin typeface="MS PGothic" panose="020B0600070205080204" pitchFamily="34" charset="-128"/>
              <a:ea typeface="MS PGothic" panose="020B0600070205080204" pitchFamily="34" charset="-128"/>
            </a:endParaRPr>
          </a:p>
        </p:txBody>
      </p:sp>
      <p:sp>
        <p:nvSpPr>
          <p:cNvPr id="8" name="Content Placeholder 3"/>
          <p:cNvSpPr txBox="1">
            <a:spLocks/>
          </p:cNvSpPr>
          <p:nvPr/>
        </p:nvSpPr>
        <p:spPr>
          <a:xfrm>
            <a:off x="152400" y="1265237"/>
            <a:ext cx="45720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ja-JP" altLang="en-US" sz="2400" dirty="0">
                <a:solidFill>
                  <a:srgbClr val="17458F"/>
                </a:solidFill>
                <a:latin typeface="MS PGothic" panose="020B0600070205080204" pitchFamily="34" charset="-128"/>
                <a:ea typeface="MS PGothic" panose="020B0600070205080204" pitchFamily="34" charset="-128"/>
              </a:rPr>
              <a:t>地区補助金</a:t>
            </a:r>
            <a:endParaRPr lang="en-US" sz="2400" dirty="0">
              <a:solidFill>
                <a:srgbClr val="17458F"/>
              </a:solidFill>
              <a:latin typeface="MS PGothic" panose="020B0600070205080204" pitchFamily="34" charset="-128"/>
              <a:ea typeface="MS PGothic" panose="020B0600070205080204" pitchFamily="34" charset="-128"/>
            </a:endParaRPr>
          </a:p>
          <a:p>
            <a:r>
              <a:rPr lang="ja-JP" altLang="en-US" sz="2400" dirty="0">
                <a:solidFill>
                  <a:srgbClr val="17458F"/>
                </a:solidFill>
                <a:latin typeface="MS PGothic" panose="020B0600070205080204" pitchFamily="34" charset="-128"/>
                <a:ea typeface="MS PGothic" panose="020B0600070205080204" pitchFamily="34" charset="-128"/>
              </a:rPr>
              <a:t>グローバル補助金</a:t>
            </a:r>
            <a:endParaRPr lang="en-US" sz="2400" dirty="0">
              <a:solidFill>
                <a:srgbClr val="17458F"/>
              </a:solidFill>
              <a:latin typeface="MS PGothic" panose="020B0600070205080204" pitchFamily="34" charset="-128"/>
              <a:ea typeface="MS PGothic" panose="020B0600070205080204" pitchFamily="3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333" r="6666"/>
          <a:stretch/>
        </p:blipFill>
        <p:spPr>
          <a:xfrm>
            <a:off x="3048000" y="990600"/>
            <a:ext cx="6858000" cy="6096000"/>
          </a:xfrm>
          <a:prstGeom prst="rect">
            <a:avLst/>
          </a:prstGeom>
        </p:spPr>
      </p:pic>
    </p:spTree>
    <p:custDataLst>
      <p:tags r:id="rId1"/>
    </p:custDataLst>
  </p:cSld>
  <p:clrMapOvr>
    <a:masterClrMapping/>
  </p:clrMapOvr>
  <p:transition spd="med" advClick="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38138" indent="-2222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endParaRPr lang="en-US" altLang="en-US" sz="1600">
              <a:solidFill>
                <a:srgbClr val="58585A"/>
              </a:solidFill>
              <a:latin typeface="Georgia" panose="02040502050405020303" pitchFamily="18" charset="0"/>
            </a:endParaRPr>
          </a:p>
        </p:txBody>
      </p:sp>
      <p:sp>
        <p:nvSpPr>
          <p:cNvPr id="8" name="Shape 190"/>
          <p:cNvSpPr/>
          <p:nvPr/>
        </p:nvSpPr>
        <p:spPr>
          <a:xfrm>
            <a:off x="872663" y="2920702"/>
            <a:ext cx="7398656" cy="805059"/>
          </a:xfrm>
          <a:prstGeom prst="rect">
            <a:avLst/>
          </a:prstGeom>
          <a:ln w="12700">
            <a:miter lim="400000"/>
          </a:ln>
          <a:extLst>
            <a:ext uri="{C572A759-6A51-4108-AA02-DFA0A04FC94B}">
              <ma14:wrappingTextBoxFlag xmlns:ma14="http://schemas.microsoft.com/office/mac/drawingml/2011/main" xmlns="" val="1"/>
            </a:ext>
          </a:extLst>
        </p:spPr>
        <p:txBody>
          <a:bodyPr wrap="none" lIns="32145" tIns="32146" rIns="32145" bIns="32146" anchor="ctr">
            <a:spAutoFit/>
          </a:bodyPr>
          <a:lstStyle>
            <a:lvl1pPr algn="ctr">
              <a:defRPr sz="6000" b="1">
                <a:solidFill>
                  <a:srgbClr val="005493"/>
                </a:solidFill>
              </a:defRPr>
            </a:lvl1pPr>
          </a:lstStyle>
          <a:p>
            <a:pPr>
              <a:lnSpc>
                <a:spcPct val="150000"/>
              </a:lnSpc>
            </a:pPr>
            <a:r>
              <a:rPr lang="ja-JP" altLang="en-US" sz="3800" dirty="0">
                <a:solidFill>
                  <a:schemeClr val="bg1"/>
                </a:solidFill>
                <a:latin typeface="HG丸ｺﾞｼｯｸM-PRO" panose="020F0600000000000000" pitchFamily="50" charset="-128"/>
                <a:ea typeface="HG丸ｺﾞｼｯｸM-PRO" panose="020F0600000000000000" pitchFamily="50" charset="-128"/>
              </a:rPr>
              <a:t>ご清聴、ありがとうございました</a:t>
            </a:r>
          </a:p>
        </p:txBody>
      </p:sp>
    </p:spTree>
    <p:custDataLst>
      <p:tags r:id="rId1"/>
    </p:custDataLst>
  </p:cSld>
  <p:clrMapOvr>
    <a:masterClrMapping/>
  </p:clrMapOvr>
  <p:transition spd="med"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ja-JP" altLang="en-US" dirty="0">
                <a:latin typeface="MS PGothic" panose="020B0600070205080204" pitchFamily="34" charset="-128"/>
                <a:ea typeface="MS PGothic" panose="020B0600070205080204" pitchFamily="34" charset="-128"/>
              </a:rPr>
              <a:t>補助金の概要は？</a:t>
            </a:r>
            <a:endParaRPr lang="en-US" altLang="en-US" dirty="0">
              <a:latin typeface="MS PGothic" panose="020B0600070205080204" pitchFamily="34" charset="-128"/>
              <a:ea typeface="MS PGothic" panose="020B0600070205080204" pitchFamily="34" charset="-128"/>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20" y="1083870"/>
            <a:ext cx="8906161" cy="471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2"/>
          <p:cNvSpPr txBox="1">
            <a:spLocks/>
          </p:cNvSpPr>
          <p:nvPr/>
        </p:nvSpPr>
        <p:spPr>
          <a:xfrm>
            <a:off x="7885510" y="5966720"/>
            <a:ext cx="573161" cy="198240"/>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642915" fontAlgn="auto">
              <a:spcBef>
                <a:spcPts val="0"/>
              </a:spcBef>
              <a:spcAft>
                <a:spcPts val="0"/>
              </a:spcAft>
              <a:defRPr/>
            </a:pPr>
            <a:fld id="{86CB4B4D-7CA3-9044-876B-883B54F8677D}" type="slidenum">
              <a:rPr lang="en-US" altLang="ja-JP" sz="1300" kern="0" smtClean="0">
                <a:solidFill>
                  <a:sysClr val="windowText" lastClr="000000"/>
                </a:solidFill>
              </a:rPr>
              <a:pPr defTabSz="642915" fontAlgn="auto">
                <a:spcBef>
                  <a:spcPts val="0"/>
                </a:spcBef>
                <a:spcAft>
                  <a:spcPts val="0"/>
                </a:spcAft>
                <a:defRPr/>
              </a:pPr>
              <a:t>5</a:t>
            </a:fld>
            <a:endParaRPr lang="ja-JP" altLang="en-US" sz="1300" kern="0">
              <a:solidFill>
                <a:sysClr val="windowText" lastClr="000000"/>
              </a:solidFill>
            </a:endParaRPr>
          </a:p>
        </p:txBody>
      </p:sp>
      <p:sp>
        <p:nvSpPr>
          <p:cNvPr id="7" name="Shape 144"/>
          <p:cNvSpPr/>
          <p:nvPr/>
        </p:nvSpPr>
        <p:spPr>
          <a:xfrm>
            <a:off x="5200126" y="3049126"/>
            <a:ext cx="3624710" cy="12797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5" y="4083"/>
                </a:lnTo>
                <a:lnTo>
                  <a:pt x="905" y="20913"/>
                </a:lnTo>
                <a:cubicBezTo>
                  <a:pt x="905" y="21292"/>
                  <a:pt x="972" y="21600"/>
                  <a:pt x="1056" y="21600"/>
                </a:cubicBezTo>
                <a:lnTo>
                  <a:pt x="21449" y="21600"/>
                </a:lnTo>
                <a:cubicBezTo>
                  <a:pt x="21532" y="21600"/>
                  <a:pt x="21600" y="21292"/>
                  <a:pt x="21600" y="20913"/>
                </a:cubicBezTo>
                <a:lnTo>
                  <a:pt x="21600" y="2640"/>
                </a:lnTo>
                <a:cubicBezTo>
                  <a:pt x="21600" y="2261"/>
                  <a:pt x="21532" y="1953"/>
                  <a:pt x="21449" y="1953"/>
                </a:cubicBezTo>
                <a:lnTo>
                  <a:pt x="1889" y="1953"/>
                </a:lnTo>
                <a:lnTo>
                  <a:pt x="0" y="0"/>
                </a:lnTo>
                <a:close/>
              </a:path>
            </a:pathLst>
          </a:cu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717" tIns="35717" rIns="35717" bIns="35717" anchor="ctr"/>
          <a:lstStyle/>
          <a:p>
            <a:pPr algn="ctr" defTabSz="642915">
              <a:lnSpc>
                <a:spcPct val="150000"/>
              </a:lnSpc>
              <a:defRPr sz="3500">
                <a:solidFill>
                  <a:srgbClr val="FFFFFF"/>
                </a:solidFill>
              </a:defRPr>
            </a:pPr>
            <a:r>
              <a:rPr lang="ja-JP" altLang="en-US"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sz="20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財団ガイドラインに沿って</a:t>
            </a:r>
            <a:r>
              <a:rPr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endParaRPr lang="en-US"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algn="ctr" defTabSz="642915">
              <a:lnSpc>
                <a:spcPct val="150000"/>
              </a:lnSpc>
              <a:defRPr sz="3500">
                <a:solidFill>
                  <a:srgbClr val="FFFFFF"/>
                </a:solidFill>
              </a:defRPr>
            </a:pPr>
            <a:r>
              <a:rPr lang="ja-JP" altLang="en-US"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sz="2000" dirty="0" err="1">
                <a:solidFill>
                  <a:srgbClr val="FFFFFF"/>
                </a:solidFill>
                <a:latin typeface="Meiryo UI" panose="020B0604030504040204" pitchFamily="50" charset="-128"/>
                <a:ea typeface="Meiryo UI" panose="020B0604030504040204" pitchFamily="50" charset="-128"/>
                <a:cs typeface="Meiryo UI" panose="020B0604030504040204" pitchFamily="50" charset="-128"/>
              </a:rPr>
              <a:t>クラブが財団に申請する補助金</a:t>
            </a:r>
            <a:endParaRPr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Shape 144"/>
          <p:cNvSpPr/>
          <p:nvPr/>
        </p:nvSpPr>
        <p:spPr>
          <a:xfrm>
            <a:off x="4368284" y="5053367"/>
            <a:ext cx="4456552" cy="14885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5" y="4083"/>
                </a:lnTo>
                <a:lnTo>
                  <a:pt x="905" y="20913"/>
                </a:lnTo>
                <a:cubicBezTo>
                  <a:pt x="905" y="21292"/>
                  <a:pt x="972" y="21600"/>
                  <a:pt x="1056" y="21600"/>
                </a:cubicBezTo>
                <a:lnTo>
                  <a:pt x="21449" y="21600"/>
                </a:lnTo>
                <a:cubicBezTo>
                  <a:pt x="21532" y="21600"/>
                  <a:pt x="21600" y="21292"/>
                  <a:pt x="21600" y="20913"/>
                </a:cubicBezTo>
                <a:lnTo>
                  <a:pt x="21600" y="2640"/>
                </a:lnTo>
                <a:cubicBezTo>
                  <a:pt x="21600" y="2261"/>
                  <a:pt x="21532" y="1953"/>
                  <a:pt x="21449" y="1953"/>
                </a:cubicBezTo>
                <a:lnTo>
                  <a:pt x="1889" y="1953"/>
                </a:lnTo>
                <a:lnTo>
                  <a:pt x="0" y="0"/>
                </a:lnTo>
                <a:close/>
              </a:path>
            </a:pathLst>
          </a:cu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35717" tIns="35717" rIns="35717" bIns="35717" anchor="ctr"/>
          <a:lstStyle/>
          <a:p>
            <a:pPr defTabSz="642915">
              <a:lnSpc>
                <a:spcPct val="150000"/>
              </a:lnSpc>
              <a:defRPr sz="3500">
                <a:solidFill>
                  <a:srgbClr val="FFFFFF"/>
                </a:solidFill>
              </a:defRPr>
            </a:pPr>
            <a:r>
              <a:rPr lang="ja-JP" altLang="en-US" sz="2000" dirty="0">
                <a:solidFill>
                  <a:srgbClr val="FFFFFF"/>
                </a:solidFill>
                <a:latin typeface="Arial" pitchFamily="34" charset="0"/>
                <a:ea typeface="ヒラギノ角ゴ Pro W3" pitchFamily="-84" charset="-128"/>
              </a:rPr>
              <a:t>　 </a:t>
            </a:r>
            <a:r>
              <a:rPr lang="ja-JP" altLang="en-US"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財団</a:t>
            </a:r>
            <a:r>
              <a:rPr lang="ja-JP" altLang="en-US" sz="2000" u="sng"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と地区</a:t>
            </a:r>
            <a:r>
              <a:rPr lang="ja-JP" altLang="en-US"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が定めたガイドラインに</a:t>
            </a:r>
            <a:endParaRPr lang="en-US" altLang="ja-JP"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defTabSz="642915">
              <a:lnSpc>
                <a:spcPct val="150000"/>
              </a:lnSpc>
              <a:defRPr sz="3500">
                <a:solidFill>
                  <a:srgbClr val="FFFFFF"/>
                </a:solidFill>
              </a:defRPr>
            </a:pPr>
            <a:r>
              <a:rPr lang="ja-JP" altLang="en-US" sz="20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沿って、クラブが地区に申請する補助金</a:t>
            </a:r>
          </a:p>
        </p:txBody>
      </p:sp>
    </p:spTree>
    <p:custDataLst>
      <p:tags r:id="rId1"/>
    </p:custDataLst>
    <p:extLst>
      <p:ext uri="{BB962C8B-B14F-4D97-AF65-F5344CB8AC3E}">
        <p14:creationId xmlns:p14="http://schemas.microsoft.com/office/powerpoint/2010/main" val="3894520901"/>
      </p:ext>
    </p:extLst>
  </p:cSld>
  <p:clrMapOvr>
    <a:masterClrMapping/>
  </p:clrMapOvr>
  <p:transition spd="med"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228601" y="1295400"/>
          <a:ext cx="8686799" cy="5547360"/>
        </p:xfrm>
        <a:graphic>
          <a:graphicData uri="http://schemas.openxmlformats.org/drawingml/2006/table">
            <a:tbl>
              <a:tblPr firstRow="1" bandRow="1">
                <a:tableStyleId>{5C22544A-7EE6-4342-B048-85BDC9FD1C3A}</a:tableStyleId>
              </a:tblPr>
              <a:tblGrid>
                <a:gridCol w="3047999">
                  <a:extLst>
                    <a:ext uri="{9D8B030D-6E8A-4147-A177-3AD203B41FA5}">
                      <a16:colId xmlns:a16="http://schemas.microsoft.com/office/drawing/2014/main" val="1475543591"/>
                    </a:ext>
                  </a:extLst>
                </a:gridCol>
                <a:gridCol w="2971800">
                  <a:extLst>
                    <a:ext uri="{9D8B030D-6E8A-4147-A177-3AD203B41FA5}">
                      <a16:colId xmlns:a16="http://schemas.microsoft.com/office/drawing/2014/main" val="29646504"/>
                    </a:ext>
                  </a:extLst>
                </a:gridCol>
                <a:gridCol w="2667000">
                  <a:extLst>
                    <a:ext uri="{9D8B030D-6E8A-4147-A177-3AD203B41FA5}">
                      <a16:colId xmlns:a16="http://schemas.microsoft.com/office/drawing/2014/main" val="1920243154"/>
                    </a:ext>
                  </a:extLst>
                </a:gridCol>
              </a:tblGrid>
              <a:tr h="370840">
                <a:tc>
                  <a:txBody>
                    <a:bodyPr/>
                    <a:lstStyle/>
                    <a:p>
                      <a:endParaRPr lang="en-US" sz="2000" dirty="0">
                        <a:latin typeface="Arial Narrow" panose="020B0606020202030204" pitchFamily="34" charset="0"/>
                      </a:endParaRPr>
                    </a:p>
                  </a:txBody>
                  <a:tcPr>
                    <a:solidFill>
                      <a:srgbClr val="005DAA"/>
                    </a:solidFill>
                  </a:tcPr>
                </a:tc>
                <a:tc>
                  <a:txBody>
                    <a:bodyPr/>
                    <a:lstStyle/>
                    <a:p>
                      <a:r>
                        <a:rPr lang="ja-JP" altLang="en-US" sz="2000" dirty="0">
                          <a:latin typeface="Arial Narrow" panose="020B0606020202030204" pitchFamily="34" charset="0"/>
                        </a:rPr>
                        <a:t>グローバル補助金</a:t>
                      </a:r>
                      <a:endParaRPr lang="en-US" sz="2000" dirty="0">
                        <a:latin typeface="Arial Narrow" panose="020B0606020202030204" pitchFamily="34" charset="0"/>
                      </a:endParaRPr>
                    </a:p>
                  </a:txBody>
                  <a:tcPr>
                    <a:solidFill>
                      <a:srgbClr val="005DAA"/>
                    </a:solidFill>
                  </a:tcPr>
                </a:tc>
                <a:tc>
                  <a:txBody>
                    <a:bodyPr/>
                    <a:lstStyle/>
                    <a:p>
                      <a:r>
                        <a:rPr lang="ja-JP" altLang="en-US" sz="2000" dirty="0">
                          <a:latin typeface="Arial Narrow" panose="020B0606020202030204" pitchFamily="34" charset="0"/>
                        </a:rPr>
                        <a:t>地区補助金</a:t>
                      </a:r>
                      <a:endParaRPr lang="en-US" sz="2000" dirty="0">
                        <a:latin typeface="Arial Narrow" panose="020B0606020202030204" pitchFamily="34" charset="0"/>
                      </a:endParaRPr>
                    </a:p>
                  </a:txBody>
                  <a:tcPr>
                    <a:solidFill>
                      <a:srgbClr val="005DAA"/>
                    </a:solidFill>
                  </a:tcPr>
                </a:tc>
                <a:extLst>
                  <a:ext uri="{0D108BD9-81ED-4DB2-BD59-A6C34878D82A}">
                    <a16:rowId xmlns:a16="http://schemas.microsoft.com/office/drawing/2014/main" val="998694852"/>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プロジェクト費用</a:t>
                      </a:r>
                      <a:endParaRPr lang="en-US" sz="2000" b="1" baseline="0" dirty="0">
                        <a:solidFill>
                          <a:srgbClr val="58585A"/>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最低</a:t>
                      </a:r>
                      <a:r>
                        <a:rPr lang="en-US" altLang="ja-JP" sz="2000" dirty="0">
                          <a:solidFill>
                            <a:srgbClr val="17458F"/>
                          </a:solidFill>
                          <a:latin typeface="Arial Narrow" panose="020B0606020202030204" pitchFamily="34" charset="0"/>
                        </a:rPr>
                        <a:t>3</a:t>
                      </a:r>
                      <a:r>
                        <a:rPr lang="ja-JP" altLang="en-US" sz="2000" dirty="0">
                          <a:solidFill>
                            <a:srgbClr val="17458F"/>
                          </a:solidFill>
                          <a:latin typeface="Arial Narrow" panose="020B0606020202030204" pitchFamily="34" charset="0"/>
                        </a:rPr>
                        <a:t>万ドル</a:t>
                      </a:r>
                      <a:endParaRPr lang="en-US" altLang="ja-JP" sz="2000" dirty="0">
                        <a:solidFill>
                          <a:srgbClr val="17458F"/>
                        </a:solidFill>
                        <a:latin typeface="Arial Narrow" panose="020B0606020202030204" pitchFamily="34" charset="0"/>
                      </a:endParaRPr>
                    </a:p>
                    <a:p>
                      <a:endParaRPr lang="en-US" altLang="ja-JP" sz="2000" dirty="0">
                        <a:solidFill>
                          <a:srgbClr val="17458F"/>
                        </a:solidFill>
                        <a:latin typeface="Arial Narrow" panose="020B0606020202030204" pitchFamily="34" charset="0"/>
                      </a:endParaRPr>
                    </a:p>
                    <a:p>
                      <a:endParaRPr lang="en-US" sz="2000" dirty="0">
                        <a:solidFill>
                          <a:srgbClr val="17458F"/>
                        </a:solidFill>
                        <a:latin typeface="Arial Narrow" panose="020B0606020202030204" pitchFamily="34" charset="0"/>
                      </a:endParaRPr>
                    </a:p>
                    <a:p>
                      <a:endParaRPr lang="en-US" sz="2000" dirty="0">
                        <a:solidFill>
                          <a:srgbClr val="17458F"/>
                        </a:solidFill>
                        <a:latin typeface="Arial Narrow" panose="020B0606020202030204" pitchFamily="34" charset="0"/>
                      </a:endParaRPr>
                    </a:p>
                  </a:txBody>
                  <a:tcP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2000" dirty="0">
                          <a:solidFill>
                            <a:srgbClr val="17458F"/>
                          </a:solidFill>
                          <a:latin typeface="Arial Narrow" panose="020B0606020202030204" pitchFamily="34" charset="0"/>
                        </a:rPr>
                        <a:t>40</a:t>
                      </a:r>
                      <a:r>
                        <a:rPr lang="ja-JP" altLang="en-US" sz="2000" dirty="0">
                          <a:solidFill>
                            <a:srgbClr val="17458F"/>
                          </a:solidFill>
                          <a:latin typeface="Arial Narrow" panose="020B0606020202030204" pitchFamily="34" charset="0"/>
                        </a:rPr>
                        <a:t>万円以上</a:t>
                      </a:r>
                    </a:p>
                    <a:p>
                      <a:endParaRPr lang="en-US" sz="20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256974056"/>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資金</a:t>
                      </a:r>
                      <a:endParaRPr lang="en-US" sz="2000" b="1" baseline="0" dirty="0">
                        <a:solidFill>
                          <a:srgbClr val="58585A"/>
                        </a:solidFill>
                        <a:latin typeface="Arial Narrow" panose="020B0606020202030204" pitchFamily="34" charset="0"/>
                      </a:endParaRPr>
                    </a:p>
                  </a:txBody>
                  <a:tcPr>
                    <a:noFill/>
                  </a:tcPr>
                </a:tc>
                <a:tc>
                  <a:txBody>
                    <a:bodyPr/>
                    <a:lstStyle/>
                    <a:p>
                      <a:r>
                        <a:rPr lang="en-US" sz="2000" dirty="0">
                          <a:solidFill>
                            <a:srgbClr val="17458F"/>
                          </a:solidFill>
                          <a:latin typeface="Arial Narrow" panose="020B0606020202030204" pitchFamily="34" charset="0"/>
                        </a:rPr>
                        <a:t>WF</a:t>
                      </a:r>
                      <a:r>
                        <a:rPr lang="ja-JP" altLang="en-US" sz="2000" dirty="0">
                          <a:solidFill>
                            <a:srgbClr val="17458F"/>
                          </a:solidFill>
                          <a:latin typeface="Arial Narrow" panose="020B0606020202030204" pitchFamily="34" charset="0"/>
                        </a:rPr>
                        <a:t>、</a:t>
                      </a:r>
                      <a:r>
                        <a:rPr lang="en-US" sz="2000" dirty="0">
                          <a:solidFill>
                            <a:srgbClr val="17458F"/>
                          </a:solidFill>
                          <a:latin typeface="Arial Narrow" panose="020B0606020202030204" pitchFamily="34" charset="0"/>
                        </a:rPr>
                        <a:t>DDF</a:t>
                      </a:r>
                      <a:r>
                        <a:rPr lang="ja-JP" altLang="en-US" sz="2000" dirty="0">
                          <a:solidFill>
                            <a:srgbClr val="17458F"/>
                          </a:solidFill>
                          <a:latin typeface="Arial Narrow" panose="020B0606020202030204" pitchFamily="34" charset="0"/>
                        </a:rPr>
                        <a:t>、現金寄贈</a:t>
                      </a:r>
                    </a:p>
                  </a:txBody>
                  <a:tcPr>
                    <a:noFill/>
                  </a:tcPr>
                </a:tc>
                <a:tc>
                  <a:txBody>
                    <a:bodyPr/>
                    <a:lstStyle/>
                    <a:p>
                      <a:r>
                        <a:rPr lang="en-US" sz="2000" dirty="0">
                          <a:solidFill>
                            <a:srgbClr val="17458F"/>
                          </a:solidFill>
                          <a:latin typeface="Arial Narrow" panose="020B0606020202030204" pitchFamily="34" charset="0"/>
                        </a:rPr>
                        <a:t>DDF</a:t>
                      </a:r>
                    </a:p>
                  </a:txBody>
                  <a:tcPr>
                    <a:noFill/>
                  </a:tcPr>
                </a:tc>
                <a:extLst>
                  <a:ext uri="{0D108BD9-81ED-4DB2-BD59-A6C34878D82A}">
                    <a16:rowId xmlns:a16="http://schemas.microsoft.com/office/drawing/2014/main" val="3880958019"/>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申請</a:t>
                      </a:r>
                      <a:endParaRPr lang="en-US" sz="2000" b="1" baseline="0" dirty="0">
                        <a:solidFill>
                          <a:srgbClr val="58585A"/>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オンライン</a:t>
                      </a:r>
                      <a:endParaRPr lang="en-US" sz="2000" dirty="0">
                        <a:solidFill>
                          <a:srgbClr val="17458F"/>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地区が管理</a:t>
                      </a:r>
                      <a:endParaRPr lang="en-US" sz="20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4000579131"/>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重点分野の要件</a:t>
                      </a:r>
                      <a:endParaRPr lang="en-US" sz="2000" b="1" baseline="0" dirty="0">
                        <a:solidFill>
                          <a:srgbClr val="58585A"/>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重点分野</a:t>
                      </a:r>
                      <a:r>
                        <a:rPr lang="en-US" altLang="ja-JP" sz="2000" dirty="0">
                          <a:solidFill>
                            <a:srgbClr val="17458F"/>
                          </a:solidFill>
                          <a:latin typeface="Arial Narrow" panose="020B0606020202030204" pitchFamily="34" charset="0"/>
                        </a:rPr>
                        <a:t>1</a:t>
                      </a:r>
                      <a:r>
                        <a:rPr lang="ja-JP" altLang="en-US" sz="2000" dirty="0">
                          <a:solidFill>
                            <a:srgbClr val="17458F"/>
                          </a:solidFill>
                          <a:latin typeface="Arial Narrow" panose="020B0606020202030204" pitchFamily="34" charset="0"/>
                        </a:rPr>
                        <a:t>つに該当</a:t>
                      </a:r>
                      <a:endParaRPr lang="en-US" sz="2000" dirty="0">
                        <a:solidFill>
                          <a:srgbClr val="17458F"/>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なし</a:t>
                      </a:r>
                      <a:endParaRPr lang="en-US" sz="20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976137707"/>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パートナーシップの要件</a:t>
                      </a:r>
                      <a:endParaRPr lang="en-US" sz="2000" b="1" baseline="0" dirty="0">
                        <a:solidFill>
                          <a:srgbClr val="58585A"/>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実施国と援助国の提唱者</a:t>
                      </a:r>
                      <a:endParaRPr lang="en-US" sz="2000" dirty="0">
                        <a:solidFill>
                          <a:srgbClr val="17458F"/>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なし</a:t>
                      </a:r>
                      <a:endParaRPr lang="en-US" sz="20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922052796"/>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持続可能性の要件</a:t>
                      </a:r>
                      <a:endParaRPr lang="en-US" sz="2000" b="1" baseline="0" dirty="0">
                        <a:solidFill>
                          <a:srgbClr val="58585A"/>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あり</a:t>
                      </a:r>
                      <a:endParaRPr lang="en-US" sz="2000" dirty="0">
                        <a:solidFill>
                          <a:srgbClr val="17458F"/>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なし</a:t>
                      </a:r>
                      <a:endParaRPr lang="en-US" sz="20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424786573"/>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測定可能性の要件</a:t>
                      </a:r>
                      <a:endParaRPr lang="en-US" sz="2000" b="1" baseline="0" dirty="0">
                        <a:solidFill>
                          <a:srgbClr val="58585A"/>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あり</a:t>
                      </a:r>
                      <a:endParaRPr lang="en-US" sz="2000" dirty="0">
                        <a:solidFill>
                          <a:srgbClr val="17458F"/>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なし</a:t>
                      </a:r>
                      <a:endParaRPr lang="en-US" sz="20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2780512738"/>
                  </a:ext>
                </a:extLst>
              </a:tr>
              <a:tr h="370840">
                <a:tc>
                  <a:txBody>
                    <a:bodyPr/>
                    <a:lstStyle/>
                    <a:p>
                      <a:pPr>
                        <a:lnSpc>
                          <a:spcPct val="150000"/>
                        </a:lnSpc>
                        <a:spcBef>
                          <a:spcPts val="0"/>
                        </a:spcBef>
                      </a:pPr>
                      <a:r>
                        <a:rPr lang="ja-JP" altLang="en-US" sz="2000" b="1" baseline="0" dirty="0">
                          <a:solidFill>
                            <a:srgbClr val="58585A"/>
                          </a:solidFill>
                          <a:latin typeface="Arial Narrow" panose="020B0606020202030204" pitchFamily="34" charset="0"/>
                        </a:rPr>
                        <a:t>奨学金</a:t>
                      </a:r>
                      <a:endParaRPr lang="en-US" sz="2000" b="1" baseline="0" dirty="0">
                        <a:solidFill>
                          <a:srgbClr val="58585A"/>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大学院レベル</a:t>
                      </a:r>
                      <a:endParaRPr lang="en-US" sz="2000" dirty="0">
                        <a:solidFill>
                          <a:srgbClr val="17458F"/>
                        </a:solidFill>
                        <a:latin typeface="Arial Narrow" panose="020B0606020202030204" pitchFamily="34" charset="0"/>
                      </a:endParaRPr>
                    </a:p>
                  </a:txBody>
                  <a:tcPr>
                    <a:noFill/>
                  </a:tcPr>
                </a:tc>
                <a:tc>
                  <a:txBody>
                    <a:bodyPr/>
                    <a:lstStyle/>
                    <a:p>
                      <a:r>
                        <a:rPr lang="ja-JP" altLang="en-US" sz="2000" dirty="0">
                          <a:solidFill>
                            <a:srgbClr val="17458F"/>
                          </a:solidFill>
                          <a:latin typeface="Arial Narrow" panose="020B0606020202030204" pitchFamily="34" charset="0"/>
                        </a:rPr>
                        <a:t>学業レベル不問</a:t>
                      </a:r>
                      <a:endParaRPr lang="en-US" sz="20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712349323"/>
                  </a:ext>
                </a:extLst>
              </a:tr>
            </a:tbl>
          </a:graphicData>
        </a:graphic>
      </p:graphicFrame>
      <p:sp>
        <p:nvSpPr>
          <p:cNvPr id="4" name="Title 3"/>
          <p:cNvSpPr>
            <a:spLocks noGrp="1"/>
          </p:cNvSpPr>
          <p:nvPr>
            <p:ph type="title"/>
          </p:nvPr>
        </p:nvSpPr>
        <p:spPr>
          <a:xfrm>
            <a:off x="381000" y="457200"/>
            <a:ext cx="8763000" cy="533400"/>
          </a:xfrm>
        </p:spPr>
        <p:txBody>
          <a:bodyPr/>
          <a:lstStyle/>
          <a:p>
            <a:r>
              <a:rPr lang="ja-JP" altLang="en-US" dirty="0">
                <a:latin typeface="MS PGothic" panose="020B0600070205080204" pitchFamily="34" charset="-128"/>
                <a:ea typeface="MS PGothic" panose="020B0600070205080204" pitchFamily="34" charset="-128"/>
              </a:rPr>
              <a:t>グローバル補助金 ＆ 地区補助金</a:t>
            </a:r>
            <a:endParaRPr lang="en-US" dirty="0">
              <a:latin typeface="MS PGothic" panose="020B0600070205080204" pitchFamily="34" charset="-128"/>
              <a:ea typeface="MS PGothic" panose="020B0600070205080204" pitchFamily="34" charset="-128"/>
            </a:endParaRPr>
          </a:p>
        </p:txBody>
      </p:sp>
      <p:sp>
        <p:nvSpPr>
          <p:cNvPr id="5" name="吹き出し: 角を丸めた四角形 8"/>
          <p:cNvSpPr/>
          <p:nvPr/>
        </p:nvSpPr>
        <p:spPr>
          <a:xfrm>
            <a:off x="4981705" y="2287802"/>
            <a:ext cx="4135521" cy="446395"/>
          </a:xfrm>
          <a:prstGeom prst="wedgeRoundRectCallout">
            <a:avLst>
              <a:gd name="adj1" fmla="val -45653"/>
              <a:gd name="adj2" fmla="val 101284"/>
              <a:gd name="adj3" fmla="val 16667"/>
            </a:avLst>
          </a:prstGeom>
          <a:solidFill>
            <a:schemeClr val="bg1"/>
          </a:solidFill>
          <a:ln w="15875" cap="flat">
            <a:solidFill>
              <a:schemeClr val="accent1"/>
            </a:solidFill>
            <a:prstDash val="solid"/>
            <a:bevel/>
          </a:ln>
          <a:effectLst>
            <a:outerShdw blurRad="50800" dist="25400" dir="5400000" rotWithShape="0">
              <a:srgbClr val="000000">
                <a:alpha val="28000"/>
              </a:srgbClr>
            </a:outerShdw>
          </a:effectLst>
          <a:sp3d/>
        </p:spPr>
        <p:style>
          <a:lnRef idx="0">
            <a:scrgbClr r="0" g="0" b="0"/>
          </a:lnRef>
          <a:fillRef idx="0">
            <a:scrgbClr r="0" g="0" b="0"/>
          </a:fillRef>
          <a:effectRef idx="0">
            <a:scrgbClr r="0" g="0" b="0"/>
          </a:effectRef>
          <a:fontRef idx="none"/>
        </p:style>
        <p:txBody>
          <a:bodyPr spcFirstLastPara="1" wrap="square" lIns="32145" tIns="32145" rIns="32145" bIns="32145" spcCol="26788" anchor="ctr">
            <a:spAutoFit/>
          </a:bodyPr>
          <a:lstStyle/>
          <a:p>
            <a:pPr fontAlgn="auto">
              <a:spcBef>
                <a:spcPts val="0"/>
              </a:spcBef>
              <a:spcAft>
                <a:spcPts val="0"/>
              </a:spcAft>
              <a:defRPr/>
            </a:pPr>
            <a:r>
              <a:rPr lang="ja-JP" altLang="en-US" sz="2200" dirty="0">
                <a:solidFill>
                  <a:srgbClr val="17458F"/>
                </a:solidFill>
                <a:latin typeface="HG丸ｺﾞｼｯｸM-PRO" panose="020F0600000000000000" pitchFamily="50" charset="-128"/>
                <a:ea typeface="HG丸ｺﾞｼｯｸM-PRO" panose="020F0600000000000000" pitchFamily="50" charset="-128"/>
                <a:sym typeface="Tw Cen MT"/>
              </a:rPr>
              <a:t>援助国側は寄付額の</a:t>
            </a:r>
            <a:r>
              <a:rPr lang="en-US" altLang="ja-JP" sz="2200" dirty="0">
                <a:solidFill>
                  <a:srgbClr val="17458F"/>
                </a:solidFill>
                <a:latin typeface="HG丸ｺﾞｼｯｸM-PRO" panose="020F0600000000000000" pitchFamily="50" charset="-128"/>
                <a:ea typeface="HG丸ｺﾞｼｯｸM-PRO" panose="020F0600000000000000" pitchFamily="50" charset="-128"/>
                <a:sym typeface="Tw Cen MT"/>
              </a:rPr>
              <a:t>30</a:t>
            </a:r>
            <a:r>
              <a:rPr lang="ja-JP" altLang="en-US" sz="2200" dirty="0">
                <a:solidFill>
                  <a:srgbClr val="17458F"/>
                </a:solidFill>
                <a:latin typeface="HG丸ｺﾞｼｯｸM-PRO" panose="020F0600000000000000" pitchFamily="50" charset="-128"/>
                <a:ea typeface="HG丸ｺﾞｼｯｸM-PRO" panose="020F0600000000000000" pitchFamily="50" charset="-128"/>
                <a:sym typeface="Tw Cen MT"/>
              </a:rPr>
              <a:t>％以上</a:t>
            </a:r>
            <a:endParaRPr lang="en-US" altLang="ja-JP" sz="2200" dirty="0">
              <a:solidFill>
                <a:srgbClr val="17458F"/>
              </a:solidFill>
              <a:latin typeface="HG丸ｺﾞｼｯｸM-PRO" panose="020F0600000000000000" pitchFamily="50" charset="-128"/>
              <a:ea typeface="HG丸ｺﾞｼｯｸM-PRO" panose="020F0600000000000000" pitchFamily="50" charset="-128"/>
              <a:sym typeface="Tw Cen MT"/>
            </a:endParaRPr>
          </a:p>
        </p:txBody>
      </p:sp>
      <p:sp>
        <p:nvSpPr>
          <p:cNvPr id="6" name="吹き出し: 角を丸めた四角形 8"/>
          <p:cNvSpPr/>
          <p:nvPr/>
        </p:nvSpPr>
        <p:spPr>
          <a:xfrm>
            <a:off x="436479" y="2209800"/>
            <a:ext cx="4135521" cy="820965"/>
          </a:xfrm>
          <a:prstGeom prst="wedgeRoundRectCallout">
            <a:avLst>
              <a:gd name="adj1" fmla="val 26058"/>
              <a:gd name="adj2" fmla="val -67016"/>
              <a:gd name="adj3" fmla="val 16667"/>
            </a:avLst>
          </a:prstGeom>
          <a:solidFill>
            <a:schemeClr val="bg1"/>
          </a:solidFill>
          <a:ln w="15875" cap="flat">
            <a:solidFill>
              <a:schemeClr val="accent1"/>
            </a:solidFill>
            <a:prstDash val="solid"/>
            <a:bevel/>
          </a:ln>
          <a:effectLst>
            <a:outerShdw blurRad="50800" dist="25400" dir="5400000" rotWithShape="0">
              <a:srgbClr val="000000">
                <a:alpha val="28000"/>
              </a:srgbClr>
            </a:outerShdw>
          </a:effectLst>
          <a:sp3d/>
        </p:spPr>
        <p:style>
          <a:lnRef idx="0">
            <a:scrgbClr r="0" g="0" b="0"/>
          </a:lnRef>
          <a:fillRef idx="0">
            <a:scrgbClr r="0" g="0" b="0"/>
          </a:fillRef>
          <a:effectRef idx="0">
            <a:scrgbClr r="0" g="0" b="0"/>
          </a:effectRef>
          <a:fontRef idx="none"/>
        </p:style>
        <p:txBody>
          <a:bodyPr spcFirstLastPara="1" wrap="square" lIns="32145" tIns="32145" rIns="32145" bIns="32145" spcCol="26788" anchor="ctr">
            <a:spAutoFit/>
          </a:bodyPr>
          <a:lstStyle/>
          <a:p>
            <a:pPr fontAlgn="auto">
              <a:spcBef>
                <a:spcPts val="0"/>
              </a:spcBef>
              <a:spcAft>
                <a:spcPts val="0"/>
              </a:spcAft>
              <a:defRPr/>
            </a:pPr>
            <a:r>
              <a:rPr lang="ja-JP" altLang="en-US" sz="2200" dirty="0">
                <a:solidFill>
                  <a:srgbClr val="17458F"/>
                </a:solidFill>
                <a:latin typeface="HG丸ｺﾞｼｯｸM-PRO" panose="020F0600000000000000" pitchFamily="50" charset="-128"/>
                <a:ea typeface="HG丸ｺﾞｼｯｸM-PRO" panose="020F0600000000000000" pitchFamily="50" charset="-128"/>
                <a:sym typeface="Tw Cen MT"/>
              </a:rPr>
              <a:t>申請補助金は</a:t>
            </a:r>
            <a:r>
              <a:rPr lang="en-US" altLang="ja-JP" sz="2200" dirty="0">
                <a:solidFill>
                  <a:srgbClr val="17458F"/>
                </a:solidFill>
                <a:latin typeface="HG丸ｺﾞｼｯｸM-PRO" panose="020F0600000000000000" pitchFamily="50" charset="-128"/>
                <a:ea typeface="HG丸ｺﾞｼｯｸM-PRO" panose="020F0600000000000000" pitchFamily="50" charset="-128"/>
                <a:sym typeface="Tw Cen MT"/>
              </a:rPr>
              <a:t>20000</a:t>
            </a:r>
            <a:r>
              <a:rPr lang="ja-JP" altLang="en-US" sz="2200" dirty="0">
                <a:solidFill>
                  <a:srgbClr val="17458F"/>
                </a:solidFill>
                <a:latin typeface="HG丸ｺﾞｼｯｸM-PRO" panose="020F0600000000000000" pitchFamily="50" charset="-128"/>
                <a:ea typeface="HG丸ｺﾞｼｯｸM-PRO" panose="020F0600000000000000" pitchFamily="50" charset="-128"/>
                <a:sym typeface="Tw Cen MT"/>
              </a:rPr>
              <a:t>ドル上限</a:t>
            </a:r>
            <a:endParaRPr lang="en-US" altLang="ja-JP" sz="2200" dirty="0">
              <a:solidFill>
                <a:srgbClr val="17458F"/>
              </a:solidFill>
              <a:latin typeface="HG丸ｺﾞｼｯｸM-PRO" panose="020F0600000000000000" pitchFamily="50" charset="-128"/>
              <a:ea typeface="HG丸ｺﾞｼｯｸM-PRO" panose="020F0600000000000000" pitchFamily="50" charset="-128"/>
              <a:sym typeface="Tw Cen MT"/>
            </a:endParaRPr>
          </a:p>
          <a:p>
            <a:pPr fontAlgn="auto">
              <a:spcBef>
                <a:spcPts val="0"/>
              </a:spcBef>
              <a:spcAft>
                <a:spcPts val="0"/>
              </a:spcAft>
              <a:defRPr/>
            </a:pPr>
            <a:r>
              <a:rPr lang="ja-JP" altLang="en-US" sz="2200" dirty="0">
                <a:solidFill>
                  <a:srgbClr val="17458F"/>
                </a:solidFill>
                <a:latin typeface="HG丸ｺﾞｼｯｸM-PRO" panose="020F0600000000000000" pitchFamily="50" charset="-128"/>
                <a:ea typeface="HG丸ｺﾞｼｯｸM-PRO" panose="020F0600000000000000" pitchFamily="50" charset="-128"/>
                <a:sym typeface="Tw Cen MT"/>
              </a:rPr>
              <a:t>提唱クラブは１０％以上拠出</a:t>
            </a:r>
            <a:endParaRPr lang="en-US" altLang="ja-JP" sz="2200" dirty="0">
              <a:solidFill>
                <a:srgbClr val="17458F"/>
              </a:solidFill>
              <a:latin typeface="HG丸ｺﾞｼｯｸM-PRO" panose="020F0600000000000000" pitchFamily="50" charset="-128"/>
              <a:ea typeface="HG丸ｺﾞｼｯｸM-PRO" panose="020F0600000000000000" pitchFamily="50" charset="-128"/>
              <a:sym typeface="Tw Cen MT"/>
            </a:endParaRPr>
          </a:p>
        </p:txBody>
      </p:sp>
    </p:spTree>
    <p:custDataLst>
      <p:tags r:id="rId1"/>
    </p:custDataLst>
    <p:extLst>
      <p:ext uri="{BB962C8B-B14F-4D97-AF65-F5344CB8AC3E}">
        <p14:creationId xmlns:p14="http://schemas.microsoft.com/office/powerpoint/2010/main" val="17115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2438400" y="1650754"/>
            <a:ext cx="6858000" cy="2563892"/>
            <a:chOff x="-1640186" y="1505320"/>
            <a:chExt cx="9144000" cy="3418523"/>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1505320"/>
              <a:ext cx="9144000" cy="165811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3265731"/>
              <a:ext cx="9144000" cy="1658112"/>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186" y="2334376"/>
              <a:ext cx="9144000" cy="1658112"/>
            </a:xfrm>
            <a:prstGeom prst="rect">
              <a:avLst/>
            </a:prstGeom>
          </p:spPr>
        </p:pic>
      </p:grpSp>
      <p:sp>
        <p:nvSpPr>
          <p:cNvPr id="6" name="TextBox 5"/>
          <p:cNvSpPr txBox="1"/>
          <p:nvPr/>
        </p:nvSpPr>
        <p:spPr>
          <a:xfrm>
            <a:off x="4648200" y="1752600"/>
            <a:ext cx="3561623" cy="2111720"/>
          </a:xfrm>
          <a:prstGeom prst="rect">
            <a:avLst/>
          </a:prstGeom>
          <a:noFill/>
        </p:spPr>
        <p:txBody>
          <a:bodyPr wrap="square" rtlCol="0" anchor="ctr" anchorCtr="0">
            <a:noAutofit/>
          </a:bodyPr>
          <a:lstStyle/>
          <a:p>
            <a:pPr algn="ctr"/>
            <a:r>
              <a:rPr lang="ja-JP" altLang="en-US" sz="3600" b="1" dirty="0">
                <a:solidFill>
                  <a:schemeClr val="bg1"/>
                </a:solidFill>
                <a:latin typeface="MS PGothic" panose="020B0600070205080204" pitchFamily="34" charset="-128"/>
                <a:ea typeface="MS PGothic" panose="020B0600070205080204" pitchFamily="34" charset="-128"/>
                <a:cs typeface="Georgia"/>
              </a:rPr>
              <a:t>地区補助金</a:t>
            </a:r>
            <a:endParaRPr lang="en-US" sz="3600" b="1" dirty="0">
              <a:solidFill>
                <a:schemeClr val="bg1"/>
              </a:solidFill>
              <a:latin typeface="MS PGothic" panose="020B0600070205080204" pitchFamily="34" charset="-128"/>
              <a:ea typeface="MS PGothic" panose="020B0600070205080204" pitchFamily="34" charset="-128"/>
              <a:cs typeface="Georgia"/>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 y="0"/>
            <a:ext cx="4572000" cy="6858000"/>
          </a:xfrm>
          <a:prstGeom prst="rect">
            <a:avLst/>
          </a:prstGeom>
        </p:spPr>
      </p:pic>
    </p:spTree>
    <p:custDataLst>
      <p:tags r:id="rId1"/>
    </p:custDataLst>
    <p:extLst>
      <p:ext uri="{BB962C8B-B14F-4D97-AF65-F5344CB8AC3E}">
        <p14:creationId xmlns:p14="http://schemas.microsoft.com/office/powerpoint/2010/main" val="275846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地区補助金</a:t>
            </a:r>
            <a:endParaRPr lang="en-US" dirty="0">
              <a:latin typeface="MS PGothic" panose="020B0600070205080204" pitchFamily="34" charset="-128"/>
              <a:ea typeface="MS PGothic" panose="020B0600070205080204" pitchFamily="34" charset="-128"/>
            </a:endParaRPr>
          </a:p>
        </p:txBody>
      </p:sp>
      <p:sp>
        <p:nvSpPr>
          <p:cNvPr id="4" name="Content Placeholder 3"/>
          <p:cNvSpPr>
            <a:spLocks noGrp="1"/>
          </p:cNvSpPr>
          <p:nvPr>
            <p:ph idx="1"/>
          </p:nvPr>
        </p:nvSpPr>
        <p:spPr>
          <a:xfrm>
            <a:off x="457200" y="1371600"/>
            <a:ext cx="8229600" cy="3992563"/>
          </a:xfrm>
        </p:spPr>
        <p:txBody>
          <a:bodyPr/>
          <a:lstStyle/>
          <a:p>
            <a:r>
              <a:rPr lang="ja-JP" altLang="en-US" dirty="0">
                <a:solidFill>
                  <a:srgbClr val="17458F"/>
                </a:solidFill>
                <a:latin typeface="MS PGothic" panose="020B0600070205080204" pitchFamily="34" charset="-128"/>
                <a:ea typeface="MS PGothic" panose="020B0600070205080204" pitchFamily="34" charset="-128"/>
              </a:rPr>
              <a:t>小規模、短期のプロジェクト</a:t>
            </a:r>
          </a:p>
          <a:p>
            <a:r>
              <a:rPr lang="ja-JP" altLang="en-US" dirty="0">
                <a:solidFill>
                  <a:srgbClr val="17458F"/>
                </a:solidFill>
                <a:latin typeface="MS PGothic" panose="020B0600070205080204" pitchFamily="34" charset="-128"/>
                <a:ea typeface="MS PGothic" panose="020B0600070205080204" pitchFamily="34" charset="-128"/>
              </a:rPr>
              <a:t>地元または海外での活動</a:t>
            </a:r>
          </a:p>
          <a:p>
            <a:r>
              <a:rPr lang="ja-JP" altLang="en-US" dirty="0">
                <a:solidFill>
                  <a:srgbClr val="17458F"/>
                </a:solidFill>
                <a:latin typeface="MS PGothic" panose="020B0600070205080204" pitchFamily="34" charset="-128"/>
                <a:ea typeface="MS PGothic" panose="020B0600070205080204" pitchFamily="34" charset="-128"/>
              </a:rPr>
              <a:t>ロータリー財団の使命を支える活動</a:t>
            </a:r>
          </a:p>
          <a:p>
            <a:r>
              <a:rPr lang="ja-JP" altLang="en-US" dirty="0">
                <a:solidFill>
                  <a:srgbClr val="17458F"/>
                </a:solidFill>
                <a:latin typeface="MS PGothic" panose="020B0600070205080204" pitchFamily="34" charset="-128"/>
                <a:ea typeface="MS PGothic" panose="020B0600070205080204" pitchFamily="34" charset="-128"/>
              </a:rPr>
              <a:t>年に一度、地区に一括支給</a:t>
            </a:r>
          </a:p>
        </p:txBody>
      </p:sp>
      <p:sp>
        <p:nvSpPr>
          <p:cNvPr id="5" name="Shape 257"/>
          <p:cNvSpPr/>
          <p:nvPr/>
        </p:nvSpPr>
        <p:spPr>
          <a:xfrm>
            <a:off x="3229328" y="4817084"/>
            <a:ext cx="2743437" cy="715172"/>
          </a:xfrm>
          <a:prstGeom prst="roundRect">
            <a:avLst>
              <a:gd name="adj" fmla="val 18729"/>
            </a:avLst>
          </a:prstGeom>
          <a:solidFill>
            <a:srgbClr val="FFFFFF"/>
          </a:solidFill>
          <a:ln w="28575">
            <a:solidFill>
              <a:srgbClr val="C00000"/>
            </a:solidFill>
            <a:bevel/>
          </a:ln>
          <a:effectLst>
            <a:outerShdw blurRad="50800" dist="25400" dir="5400000" rotWithShape="0">
              <a:srgbClr val="000000">
                <a:alpha val="28000"/>
              </a:srgbClr>
            </a:outerShdw>
          </a:effectLst>
          <a:extLst>
            <a:ext uri="{C572A759-6A51-4108-AA02-DFA0A04FC94B}">
              <ma14:wrappingTextBoxFlag xmlns:ma14="http://schemas.microsoft.com/office/mac/drawingml/2011/main" xmlns="" val="1"/>
            </a:ext>
          </a:extLst>
        </p:spPr>
        <p:txBody>
          <a:bodyPr lIns="32145" tIns="32146" rIns="32145" bIns="32146" anchor="ctr"/>
          <a:lstStyle>
            <a:lvl1pPr algn="ctr">
              <a:defRPr sz="3800" b="1"/>
            </a:lvl1pPr>
          </a:lstStyle>
          <a:p>
            <a:r>
              <a:rPr lang="ja-JP" altLang="en-US" dirty="0">
                <a:solidFill>
                  <a:srgbClr val="17458F"/>
                </a:solidFill>
                <a:latin typeface="HG丸ｺﾞｼｯｸM-PRO" panose="020F0600000000000000" pitchFamily="50" charset="-128"/>
                <a:ea typeface="HG丸ｺﾞｼｯｸM-PRO" panose="020F0600000000000000" pitchFamily="50" charset="-128"/>
              </a:rPr>
              <a:t>奨学金</a:t>
            </a:r>
            <a:endParaRPr dirty="0">
              <a:solidFill>
                <a:srgbClr val="17458F"/>
              </a:solidFill>
              <a:latin typeface="HG丸ｺﾞｼｯｸM-PRO" panose="020F0600000000000000" pitchFamily="50" charset="-128"/>
              <a:ea typeface="HG丸ｺﾞｼｯｸM-PRO" panose="020F0600000000000000" pitchFamily="50" charset="-128"/>
            </a:endParaRPr>
          </a:p>
        </p:txBody>
      </p:sp>
      <p:sp>
        <p:nvSpPr>
          <p:cNvPr id="6" name="Shape 257"/>
          <p:cNvSpPr/>
          <p:nvPr/>
        </p:nvSpPr>
        <p:spPr>
          <a:xfrm>
            <a:off x="6144603" y="4804823"/>
            <a:ext cx="2779486" cy="715172"/>
          </a:xfrm>
          <a:prstGeom prst="roundRect">
            <a:avLst>
              <a:gd name="adj" fmla="val 18729"/>
            </a:avLst>
          </a:prstGeom>
          <a:solidFill>
            <a:srgbClr val="FFFFFF"/>
          </a:solidFill>
          <a:ln w="28575">
            <a:solidFill>
              <a:srgbClr val="C00000"/>
            </a:solidFill>
            <a:bevel/>
          </a:ln>
          <a:effectLst>
            <a:outerShdw blurRad="50800" dist="25400" dir="5400000" rotWithShape="0">
              <a:srgbClr val="000000">
                <a:alpha val="28000"/>
              </a:srgbClr>
            </a:outerShdw>
          </a:effectLst>
          <a:extLst>
            <a:ext uri="{C572A759-6A51-4108-AA02-DFA0A04FC94B}">
              <ma14:wrappingTextBoxFlag xmlns:ma14="http://schemas.microsoft.com/office/mac/drawingml/2011/main" xmlns="" val="1"/>
            </a:ext>
          </a:extLst>
        </p:spPr>
        <p:txBody>
          <a:bodyPr lIns="32145" tIns="32146" rIns="32145" bIns="32146" anchor="ctr"/>
          <a:lstStyle>
            <a:lvl1pPr algn="ctr">
              <a:defRPr sz="3800" b="1"/>
            </a:lvl1pPr>
          </a:lstStyle>
          <a:p>
            <a:r>
              <a:rPr lang="ja-JP" altLang="en-US" dirty="0">
                <a:solidFill>
                  <a:srgbClr val="17458F"/>
                </a:solidFill>
                <a:latin typeface="HG丸ｺﾞｼｯｸM-PRO" panose="020F0600000000000000" pitchFamily="50" charset="-128"/>
                <a:ea typeface="HG丸ｺﾞｼｯｸM-PRO" panose="020F0600000000000000" pitchFamily="50" charset="-128"/>
              </a:rPr>
              <a:t>職業研修</a:t>
            </a:r>
            <a:endParaRPr dirty="0">
              <a:solidFill>
                <a:srgbClr val="17458F"/>
              </a:solidFill>
              <a:latin typeface="HG丸ｺﾞｼｯｸM-PRO" panose="020F0600000000000000" pitchFamily="50" charset="-128"/>
              <a:ea typeface="HG丸ｺﾞｼｯｸM-PRO" panose="020F0600000000000000" pitchFamily="50" charset="-128"/>
            </a:endParaRPr>
          </a:p>
        </p:txBody>
      </p:sp>
      <p:sp>
        <p:nvSpPr>
          <p:cNvPr id="9" name="矢印: 下 9"/>
          <p:cNvSpPr/>
          <p:nvPr/>
        </p:nvSpPr>
        <p:spPr>
          <a:xfrm>
            <a:off x="1887991" y="4349075"/>
            <a:ext cx="418420" cy="352101"/>
          </a:xfrm>
          <a:prstGeom prst="downArrow">
            <a:avLst/>
          </a:prstGeom>
          <a:solidFill>
            <a:schemeClr val="accent1">
              <a:lumMod val="60000"/>
              <a:lumOff val="40000"/>
            </a:schemeClr>
          </a:solidFill>
          <a:ln w="15875" cap="flat">
            <a:solidFill>
              <a:srgbClr val="0070C0"/>
            </a:solidFill>
            <a:prstDash val="solid"/>
            <a:bevel/>
          </a:ln>
          <a:effectLst>
            <a:outerShdw blurRad="50800" dist="25400" dir="5400000" rotWithShape="0">
              <a:srgbClr val="000000">
                <a:alpha val="2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5" tIns="32145" rIns="32145" bIns="32145" numCol="1" spcCol="26788" rtlCol="0" anchor="ctr">
            <a:spAutoFit/>
          </a:bodyPr>
          <a:lstStyle/>
          <a:p>
            <a:pPr defTabSz="321457" fontAlgn="auto" hangingPunct="0">
              <a:spcBef>
                <a:spcPts val="0"/>
              </a:spcBef>
              <a:spcAft>
                <a:spcPts val="0"/>
              </a:spcAft>
            </a:pPr>
            <a:endParaRPr lang="ja-JP" altLang="en-US" sz="1300">
              <a:solidFill>
                <a:srgbClr val="000000"/>
              </a:solidFill>
              <a:latin typeface="Tw Cen MT"/>
              <a:ea typeface="Tw Cen MT"/>
              <a:cs typeface="Tw Cen MT"/>
              <a:sym typeface="Tw Cen MT"/>
            </a:endParaRPr>
          </a:p>
        </p:txBody>
      </p:sp>
      <p:sp>
        <p:nvSpPr>
          <p:cNvPr id="10" name="矢印: 下 16"/>
          <p:cNvSpPr/>
          <p:nvPr/>
        </p:nvSpPr>
        <p:spPr>
          <a:xfrm>
            <a:off x="4470621" y="4351939"/>
            <a:ext cx="418420" cy="352101"/>
          </a:xfrm>
          <a:prstGeom prst="downArrow">
            <a:avLst/>
          </a:prstGeom>
          <a:solidFill>
            <a:schemeClr val="accent1">
              <a:lumMod val="60000"/>
              <a:lumOff val="40000"/>
            </a:schemeClr>
          </a:solidFill>
          <a:ln w="15875" cap="flat">
            <a:solidFill>
              <a:srgbClr val="0070C0"/>
            </a:solidFill>
            <a:prstDash val="solid"/>
            <a:bevel/>
          </a:ln>
          <a:effectLst>
            <a:outerShdw blurRad="50800" dist="25400" dir="5400000" rotWithShape="0">
              <a:srgbClr val="000000">
                <a:alpha val="2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5" tIns="32145" rIns="32145" bIns="32145" numCol="1" spcCol="26788" rtlCol="0" anchor="ctr">
            <a:spAutoFit/>
          </a:bodyPr>
          <a:lstStyle/>
          <a:p>
            <a:pPr defTabSz="321457" fontAlgn="auto" hangingPunct="0">
              <a:spcBef>
                <a:spcPts val="0"/>
              </a:spcBef>
              <a:spcAft>
                <a:spcPts val="0"/>
              </a:spcAft>
            </a:pPr>
            <a:endParaRPr lang="ja-JP" altLang="en-US" sz="1300">
              <a:solidFill>
                <a:srgbClr val="000000"/>
              </a:solidFill>
              <a:latin typeface="Tw Cen MT"/>
              <a:ea typeface="Tw Cen MT"/>
              <a:cs typeface="Tw Cen MT"/>
              <a:sym typeface="Tw Cen MT"/>
            </a:endParaRPr>
          </a:p>
        </p:txBody>
      </p:sp>
      <p:sp>
        <p:nvSpPr>
          <p:cNvPr id="11" name="矢印: 下 17"/>
          <p:cNvSpPr/>
          <p:nvPr/>
        </p:nvSpPr>
        <p:spPr>
          <a:xfrm>
            <a:off x="7278382" y="4339025"/>
            <a:ext cx="418420" cy="352101"/>
          </a:xfrm>
          <a:prstGeom prst="downArrow">
            <a:avLst/>
          </a:prstGeom>
          <a:solidFill>
            <a:schemeClr val="accent1">
              <a:lumMod val="60000"/>
              <a:lumOff val="40000"/>
            </a:schemeClr>
          </a:solidFill>
          <a:ln w="15875" cap="flat">
            <a:solidFill>
              <a:srgbClr val="0070C0"/>
            </a:solidFill>
            <a:prstDash val="solid"/>
            <a:bevel/>
          </a:ln>
          <a:effectLst>
            <a:outerShdw blurRad="50800" dist="25400" dir="5400000" rotWithShape="0">
              <a:srgbClr val="000000">
                <a:alpha val="2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2145" tIns="32145" rIns="32145" bIns="32145" numCol="1" spcCol="26788" rtlCol="0" anchor="ctr">
            <a:spAutoFit/>
          </a:bodyPr>
          <a:lstStyle/>
          <a:p>
            <a:pPr defTabSz="321457" fontAlgn="auto" hangingPunct="0">
              <a:spcBef>
                <a:spcPts val="0"/>
              </a:spcBef>
              <a:spcAft>
                <a:spcPts val="0"/>
              </a:spcAft>
            </a:pPr>
            <a:endParaRPr lang="ja-JP" altLang="en-US" sz="1300">
              <a:solidFill>
                <a:srgbClr val="000000"/>
              </a:solidFill>
              <a:latin typeface="Tw Cen MT"/>
              <a:ea typeface="Tw Cen MT"/>
              <a:cs typeface="Tw Cen MT"/>
              <a:sym typeface="Tw Cen MT"/>
            </a:endParaRPr>
          </a:p>
        </p:txBody>
      </p:sp>
      <p:sp>
        <p:nvSpPr>
          <p:cNvPr id="12" name="Shape 257"/>
          <p:cNvSpPr/>
          <p:nvPr/>
        </p:nvSpPr>
        <p:spPr>
          <a:xfrm>
            <a:off x="314052" y="4817084"/>
            <a:ext cx="2743437" cy="715172"/>
          </a:xfrm>
          <a:prstGeom prst="roundRect">
            <a:avLst>
              <a:gd name="adj" fmla="val 18729"/>
            </a:avLst>
          </a:prstGeom>
          <a:solidFill>
            <a:schemeClr val="bg1"/>
          </a:solidFill>
          <a:ln w="28575">
            <a:solidFill>
              <a:srgbClr val="C00000"/>
            </a:solidFill>
            <a:bevel/>
          </a:ln>
          <a:effectLst>
            <a:outerShdw blurRad="50800" dist="25400" dir="5400000" rotWithShape="0">
              <a:srgbClr val="000000">
                <a:alpha val="28000"/>
              </a:srgbClr>
            </a:outerShdw>
          </a:effectLst>
          <a:extLst>
            <a:ext uri="{C572A759-6A51-4108-AA02-DFA0A04FC94B}">
              <ma14:wrappingTextBoxFlag xmlns:ma14="http://schemas.microsoft.com/office/mac/drawingml/2011/main" xmlns="" val="1"/>
            </a:ext>
          </a:extLst>
        </p:spPr>
        <p:txBody>
          <a:bodyPr lIns="32145" tIns="32146" rIns="32145" bIns="32146" anchor="ctr"/>
          <a:lstStyle>
            <a:lvl1pPr algn="ctr">
              <a:defRPr sz="3800" b="1"/>
            </a:lvl1pPr>
          </a:lstStyle>
          <a:p>
            <a:r>
              <a:rPr sz="3600" dirty="0" err="1">
                <a:solidFill>
                  <a:srgbClr val="17458F"/>
                </a:solidFill>
                <a:latin typeface="HG丸ｺﾞｼｯｸM-PRO" panose="020F0600000000000000" pitchFamily="50" charset="-128"/>
                <a:ea typeface="HG丸ｺﾞｼｯｸM-PRO" panose="020F0600000000000000" pitchFamily="50" charset="-128"/>
              </a:rPr>
              <a:t>人道奉仕</a:t>
            </a:r>
            <a:endParaRPr sz="3600" dirty="0">
              <a:solidFill>
                <a:srgbClr val="17458F"/>
              </a:solidFill>
              <a:latin typeface="HG丸ｺﾞｼｯｸM-PRO" panose="020F0600000000000000" pitchFamily="50" charset="-128"/>
              <a:ea typeface="HG丸ｺﾞｼｯｸM-PRO" panose="020F0600000000000000" pitchFamily="50" charset="-128"/>
            </a:endParaRPr>
          </a:p>
        </p:txBody>
      </p:sp>
    </p:spTree>
    <p:custDataLst>
      <p:tags r:id="rId1"/>
    </p:custDataLst>
    <p:extLst>
      <p:ext uri="{BB962C8B-B14F-4D97-AF65-F5344CB8AC3E}">
        <p14:creationId xmlns:p14="http://schemas.microsoft.com/office/powerpoint/2010/main" val="27220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latin typeface="MS Mincho"/>
              </a:rPr>
              <a:t>地区補助金の地区要件</a:t>
            </a:r>
            <a:endParaRPr kumimoji="1" lang="ja-JP" altLang="en-US" dirty="0"/>
          </a:p>
        </p:txBody>
      </p:sp>
      <p:sp>
        <p:nvSpPr>
          <p:cNvPr id="7" name="四角形: 角を丸くする 2"/>
          <p:cNvSpPr/>
          <p:nvPr/>
        </p:nvSpPr>
        <p:spPr>
          <a:xfrm>
            <a:off x="669726" y="1594566"/>
            <a:ext cx="7944074" cy="425611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fontAlgn="auto">
              <a:lnSpc>
                <a:spcPct val="150000"/>
              </a:lnSpc>
              <a:spcBef>
                <a:spcPts val="0"/>
              </a:spcBef>
              <a:spcAft>
                <a:spcPts val="0"/>
              </a:spcAft>
              <a:defRPr/>
            </a:pPr>
            <a:r>
              <a:rPr lang="ja-JP" altLang="en-US" sz="2000" dirty="0">
                <a:solidFill>
                  <a:srgbClr val="000000"/>
                </a:solidFill>
                <a:latin typeface="ＭＳ 明朝" panose="02020609040205080304" pitchFamily="17" charset="-128"/>
                <a:ea typeface="ＭＳ 明朝" panose="02020609040205080304" pitchFamily="17" charset="-128"/>
                <a:sym typeface="Tw Cen MT"/>
              </a:rPr>
              <a:t>☑</a:t>
            </a:r>
            <a:r>
              <a:rPr lang="ja-JP" altLang="en-US" sz="2000" dirty="0">
                <a:solidFill>
                  <a:srgbClr val="000000"/>
                </a:solidFill>
                <a:latin typeface="ＭＳ 明朝" panose="02020609040205080304" pitchFamily="17" charset="-128"/>
                <a:ea typeface="ＭＳ 明朝" panose="02020609040205080304" pitchFamily="17" charset="-128"/>
              </a:rPr>
              <a:t> </a:t>
            </a:r>
            <a:r>
              <a:rPr lang="en-US" altLang="ja-JP" sz="2000" dirty="0">
                <a:solidFill>
                  <a:srgbClr val="000000"/>
                </a:solidFill>
                <a:latin typeface="HG丸ｺﾞｼｯｸM-PRO" panose="020F0600000000000000" pitchFamily="50" charset="-128"/>
                <a:ea typeface="HG丸ｺﾞｼｯｸM-PRO" panose="020F0600000000000000" pitchFamily="50" charset="-128"/>
              </a:rPr>
              <a:t>6</a:t>
            </a:r>
            <a:r>
              <a:rPr lang="ja-JP" altLang="en-US" sz="2000" dirty="0">
                <a:solidFill>
                  <a:srgbClr val="000000"/>
                </a:solidFill>
                <a:latin typeface="HG丸ｺﾞｼｯｸM-PRO" panose="020F0600000000000000" pitchFamily="50" charset="-128"/>
                <a:ea typeface="HG丸ｺﾞｼｯｸM-PRO" panose="020F0600000000000000" pitchFamily="50" charset="-128"/>
              </a:rPr>
              <a:t>重点分野を問わない</a:t>
            </a:r>
            <a:endParaRPr lang="en-US" altLang="ja-JP" sz="2000" dirty="0">
              <a:solidFill>
                <a:srgbClr val="000000"/>
              </a:solidFill>
              <a:latin typeface="HG丸ｺﾞｼｯｸM-PRO" panose="020F0600000000000000" pitchFamily="50" charset="-128"/>
              <a:ea typeface="HG丸ｺﾞｼｯｸM-PRO" panose="020F0600000000000000" pitchFamily="50" charset="-128"/>
            </a:endParaRPr>
          </a:p>
          <a:p>
            <a:pPr fontAlgn="auto">
              <a:lnSpc>
                <a:spcPct val="150000"/>
              </a:lnSpc>
              <a:spcBef>
                <a:spcPts val="0"/>
              </a:spcBef>
              <a:spcAft>
                <a:spcPts val="0"/>
              </a:spcAft>
              <a:defRPr/>
            </a:pPr>
            <a:r>
              <a:rPr lang="ja-JP" altLang="en-US" sz="2000" dirty="0">
                <a:solidFill>
                  <a:srgbClr val="000000"/>
                </a:solidFill>
                <a:latin typeface="ＭＳ 明朝" panose="02020609040205080304" pitchFamily="17" charset="-128"/>
                <a:ea typeface="ＭＳ 明朝" panose="02020609040205080304" pitchFamily="17" charset="-128"/>
              </a:rPr>
              <a:t>☑ </a:t>
            </a:r>
            <a:r>
              <a:rPr lang="ja-JP" altLang="en-US" sz="2000" u="sng" dirty="0">
                <a:solidFill>
                  <a:srgbClr val="000000"/>
                </a:solidFill>
                <a:latin typeface="HG丸ｺﾞｼｯｸM-PRO" panose="020F0600000000000000" pitchFamily="50" charset="-128"/>
                <a:ea typeface="HG丸ｺﾞｼｯｸM-PRO" panose="020F0600000000000000" pitchFamily="50" charset="-128"/>
              </a:rPr>
              <a:t>プロジェクト総額</a:t>
            </a:r>
            <a:r>
              <a:rPr lang="en-US" altLang="ja-JP" sz="2000" u="sng" dirty="0">
                <a:solidFill>
                  <a:srgbClr val="000000"/>
                </a:solidFill>
                <a:latin typeface="HG丸ｺﾞｼｯｸM-PRO" panose="020F0600000000000000" pitchFamily="50" charset="-128"/>
                <a:ea typeface="HG丸ｺﾞｼｯｸM-PRO" panose="020F0600000000000000" pitchFamily="50" charset="-128"/>
              </a:rPr>
              <a:t>40</a:t>
            </a:r>
            <a:r>
              <a:rPr lang="ja-JP" altLang="en-US" sz="2000" u="sng" dirty="0">
                <a:solidFill>
                  <a:srgbClr val="000000"/>
                </a:solidFill>
                <a:latin typeface="HG丸ｺﾞｼｯｸM-PRO" panose="020F0600000000000000" pitchFamily="50" charset="-128"/>
                <a:ea typeface="HG丸ｺﾞｼｯｸM-PRO" panose="020F0600000000000000" pitchFamily="50" charset="-128"/>
              </a:rPr>
              <a:t>万円以上</a:t>
            </a:r>
            <a:endParaRPr lang="en-US" altLang="ja-JP" sz="2000" u="sng" dirty="0">
              <a:solidFill>
                <a:srgbClr val="000000"/>
              </a:solidFill>
              <a:latin typeface="HG丸ｺﾞｼｯｸM-PRO" panose="020F0600000000000000" pitchFamily="50" charset="-128"/>
              <a:ea typeface="HG丸ｺﾞｼｯｸM-PRO" panose="020F0600000000000000" pitchFamily="50" charset="-128"/>
            </a:endParaRPr>
          </a:p>
          <a:p>
            <a:pPr fontAlgn="auto">
              <a:lnSpc>
                <a:spcPct val="150000"/>
              </a:lnSpc>
              <a:spcBef>
                <a:spcPts val="0"/>
              </a:spcBef>
              <a:spcAft>
                <a:spcPts val="0"/>
              </a:spcAft>
              <a:defRPr/>
            </a:pPr>
            <a:r>
              <a:rPr lang="ja-JP" altLang="en-US" sz="2000" dirty="0">
                <a:solidFill>
                  <a:srgbClr val="000000"/>
                </a:solidFill>
                <a:latin typeface="ＭＳ 明朝" panose="02020609040205080304" pitchFamily="17" charset="-128"/>
                <a:ea typeface="ＭＳ 明朝" panose="02020609040205080304" pitchFamily="17" charset="-128"/>
              </a:rPr>
              <a:t>☑ </a:t>
            </a:r>
            <a:r>
              <a:rPr lang="ja-JP" altLang="en-US" sz="2000" u="sng" dirty="0">
                <a:solidFill>
                  <a:srgbClr val="000000"/>
                </a:solidFill>
                <a:latin typeface="HG丸ｺﾞｼｯｸM-PRO" panose="020F0600000000000000" pitchFamily="50" charset="-128"/>
                <a:ea typeface="HG丸ｺﾞｼｯｸM-PRO" panose="020F0600000000000000" pitchFamily="50" charset="-128"/>
              </a:rPr>
              <a:t>地区補助金申請額は</a:t>
            </a:r>
            <a:r>
              <a:rPr lang="en-US" altLang="ja-JP" sz="2000" u="sng" dirty="0">
                <a:solidFill>
                  <a:srgbClr val="000000"/>
                </a:solidFill>
                <a:latin typeface="HG丸ｺﾞｼｯｸM-PRO" panose="020F0600000000000000" pitchFamily="50" charset="-128"/>
                <a:ea typeface="HG丸ｺﾞｼｯｸM-PRO" panose="020F0600000000000000" pitchFamily="50" charset="-128"/>
              </a:rPr>
              <a:t>20</a:t>
            </a:r>
            <a:r>
              <a:rPr lang="ja-JP" altLang="en-US" sz="2000" u="sng" dirty="0">
                <a:solidFill>
                  <a:srgbClr val="000000"/>
                </a:solidFill>
                <a:latin typeface="HG丸ｺﾞｼｯｸM-PRO" panose="020F0600000000000000" pitchFamily="50" charset="-128"/>
                <a:ea typeface="HG丸ｺﾞｼｯｸM-PRO" panose="020F0600000000000000" pitchFamily="50" charset="-128"/>
              </a:rPr>
              <a:t>～</a:t>
            </a:r>
            <a:r>
              <a:rPr lang="en-US" altLang="ja-JP" sz="2000" u="sng" dirty="0">
                <a:solidFill>
                  <a:srgbClr val="000000"/>
                </a:solidFill>
                <a:latin typeface="HG丸ｺﾞｼｯｸM-PRO" panose="020F0600000000000000" pitchFamily="50" charset="-128"/>
                <a:ea typeface="HG丸ｺﾞｼｯｸM-PRO" panose="020F0600000000000000" pitchFamily="50" charset="-128"/>
              </a:rPr>
              <a:t>60(100)</a:t>
            </a:r>
            <a:r>
              <a:rPr lang="ja-JP" altLang="en-US" sz="2000" u="sng" dirty="0">
                <a:solidFill>
                  <a:srgbClr val="000000"/>
                </a:solidFill>
                <a:latin typeface="HG丸ｺﾞｼｯｸM-PRO" panose="020F0600000000000000" pitchFamily="50" charset="-128"/>
                <a:ea typeface="HG丸ｺﾞｼｯｸM-PRO" panose="020F0600000000000000" pitchFamily="50" charset="-128"/>
              </a:rPr>
              <a:t>万円</a:t>
            </a:r>
            <a:endParaRPr lang="en-US" altLang="ja-JP" sz="2000" u="sng" dirty="0">
              <a:solidFill>
                <a:srgbClr val="000000"/>
              </a:solidFill>
              <a:latin typeface="HG丸ｺﾞｼｯｸM-PRO" panose="020F0600000000000000" pitchFamily="50" charset="-128"/>
              <a:ea typeface="HG丸ｺﾞｼｯｸM-PRO" panose="020F0600000000000000" pitchFamily="50" charset="-128"/>
            </a:endParaRPr>
          </a:p>
          <a:p>
            <a:pPr fontAlgn="auto">
              <a:lnSpc>
                <a:spcPct val="150000"/>
              </a:lnSpc>
              <a:spcBef>
                <a:spcPts val="0"/>
              </a:spcBef>
              <a:spcAft>
                <a:spcPts val="0"/>
              </a:spcAft>
              <a:defRPr/>
            </a:pPr>
            <a:r>
              <a:rPr lang="ja-JP" altLang="en-US" sz="2000" dirty="0">
                <a:solidFill>
                  <a:srgbClr val="000000"/>
                </a:solidFill>
                <a:latin typeface="HG丸ｺﾞｼｯｸM-PRO" panose="020F0600000000000000" pitchFamily="50" charset="-128"/>
                <a:ea typeface="HG丸ｺﾞｼｯｸM-PRO" panose="020F0600000000000000" pitchFamily="50" charset="-128"/>
              </a:rPr>
              <a:t>・・・ただし</a:t>
            </a:r>
            <a:r>
              <a:rPr lang="ja-JP" altLang="en-US" sz="2000" u="sng" dirty="0">
                <a:solidFill>
                  <a:srgbClr val="000000"/>
                </a:solidFill>
                <a:latin typeface="HG丸ｺﾞｼｯｸM-PRO" panose="020F0600000000000000" pitchFamily="50" charset="-128"/>
                <a:ea typeface="HG丸ｺﾞｼｯｸM-PRO" panose="020F0600000000000000" pitchFamily="50" charset="-128"/>
              </a:rPr>
              <a:t>クラブは</a:t>
            </a:r>
            <a:r>
              <a:rPr lang="ja-JP" altLang="en-US" sz="2000" dirty="0">
                <a:solidFill>
                  <a:srgbClr val="000000"/>
                </a:solidFill>
                <a:latin typeface="HG丸ｺﾞｼｯｸM-PRO" panose="020F0600000000000000" pitchFamily="50" charset="-128"/>
                <a:ea typeface="HG丸ｺﾞｼｯｸM-PRO" panose="020F0600000000000000" pitchFamily="50" charset="-128"/>
              </a:rPr>
              <a:t>補助金申請額と</a:t>
            </a:r>
            <a:r>
              <a:rPr lang="ja-JP" altLang="en-US" sz="2000" u="sng" dirty="0">
                <a:solidFill>
                  <a:srgbClr val="000000"/>
                </a:solidFill>
                <a:latin typeface="HG丸ｺﾞｼｯｸM-PRO" panose="020F0600000000000000" pitchFamily="50" charset="-128"/>
                <a:ea typeface="HG丸ｺﾞｼｯｸM-PRO" panose="020F0600000000000000" pitchFamily="50" charset="-128"/>
              </a:rPr>
              <a:t>同額以上負担</a:t>
            </a:r>
            <a:endParaRPr lang="en-US" altLang="ja-JP" sz="2000" u="sng" dirty="0">
              <a:solidFill>
                <a:srgbClr val="000000"/>
              </a:solidFill>
              <a:latin typeface="HG丸ｺﾞｼｯｸM-PRO" panose="020F0600000000000000" pitchFamily="50" charset="-128"/>
              <a:ea typeface="HG丸ｺﾞｼｯｸM-PRO" panose="020F0600000000000000" pitchFamily="50" charset="-128"/>
            </a:endParaRPr>
          </a:p>
          <a:p>
            <a:pPr fontAlgn="auto">
              <a:lnSpc>
                <a:spcPct val="150000"/>
              </a:lnSpc>
              <a:spcBef>
                <a:spcPts val="0"/>
              </a:spcBef>
              <a:spcAft>
                <a:spcPts val="0"/>
              </a:spcAft>
              <a:defRPr/>
            </a:pPr>
            <a:r>
              <a:rPr lang="ja-JP" altLang="en-US" sz="2000" dirty="0">
                <a:solidFill>
                  <a:srgbClr val="000000"/>
                </a:solidFill>
                <a:latin typeface="HG丸ｺﾞｼｯｸM-PRO" panose="020F0600000000000000" pitchFamily="50" charset="-128"/>
                <a:ea typeface="HG丸ｺﾞｼｯｸM-PRO" panose="020F0600000000000000" pitchFamily="50" charset="-128"/>
              </a:rPr>
              <a:t>・・・年次基金寄付実績で補助金減額</a:t>
            </a:r>
            <a:endParaRPr lang="en-US" altLang="ja-JP" sz="2000" dirty="0">
              <a:solidFill>
                <a:srgbClr val="000000"/>
              </a:solidFill>
              <a:latin typeface="HG丸ｺﾞｼｯｸM-PRO" panose="020F0600000000000000" pitchFamily="50" charset="-128"/>
              <a:ea typeface="HG丸ｺﾞｼｯｸM-PRO" panose="020F0600000000000000" pitchFamily="50" charset="-128"/>
            </a:endParaRPr>
          </a:p>
          <a:p>
            <a:pPr fontAlgn="auto">
              <a:lnSpc>
                <a:spcPct val="150000"/>
              </a:lnSpc>
              <a:spcBef>
                <a:spcPts val="0"/>
              </a:spcBef>
              <a:spcAft>
                <a:spcPts val="0"/>
              </a:spcAft>
              <a:defRPr/>
            </a:pPr>
            <a:r>
              <a:rPr lang="ja-JP" altLang="en-US" sz="2000" dirty="0">
                <a:solidFill>
                  <a:srgbClr val="000000"/>
                </a:solidFill>
                <a:latin typeface="ＭＳ 明朝" panose="02020609040205080304" pitchFamily="17" charset="-128"/>
                <a:ea typeface="ＭＳ 明朝" panose="02020609040205080304" pitchFamily="17" charset="-128"/>
              </a:rPr>
              <a:t>☑ </a:t>
            </a:r>
            <a:r>
              <a:rPr lang="ja-JP" altLang="en-US" sz="2000" dirty="0">
                <a:solidFill>
                  <a:srgbClr val="000000"/>
                </a:solidFill>
                <a:latin typeface="HG丸ｺﾞｼｯｸM-PRO" panose="020F0600000000000000" pitchFamily="50" charset="-128"/>
                <a:ea typeface="HG丸ｺﾞｼｯｸM-PRO" panose="020F0600000000000000" pitchFamily="50" charset="-128"/>
              </a:rPr>
              <a:t>ロータリーの無い国で実施可</a:t>
            </a:r>
            <a:endParaRPr lang="en-US" altLang="ja-JP" sz="2000" dirty="0">
              <a:solidFill>
                <a:srgbClr val="000000"/>
              </a:solidFill>
              <a:latin typeface="HG丸ｺﾞｼｯｸM-PRO" panose="020F0600000000000000" pitchFamily="50" charset="-128"/>
              <a:ea typeface="HG丸ｺﾞｼｯｸM-PRO" panose="020F0600000000000000" pitchFamily="50" charset="-128"/>
            </a:endParaRPr>
          </a:p>
          <a:p>
            <a:pPr fontAlgn="auto">
              <a:lnSpc>
                <a:spcPct val="150000"/>
              </a:lnSpc>
              <a:spcBef>
                <a:spcPts val="0"/>
              </a:spcBef>
              <a:spcAft>
                <a:spcPts val="0"/>
              </a:spcAft>
              <a:defRPr/>
            </a:pPr>
            <a:r>
              <a:rPr lang="ja-JP" altLang="en-US" sz="2000" dirty="0">
                <a:solidFill>
                  <a:srgbClr val="000000"/>
                </a:solidFill>
                <a:latin typeface="ＭＳ 明朝" panose="02020609040205080304" pitchFamily="17" charset="-128"/>
                <a:ea typeface="ＭＳ 明朝" panose="02020609040205080304" pitchFamily="17" charset="-128"/>
              </a:rPr>
              <a:t>☑ </a:t>
            </a:r>
            <a:r>
              <a:rPr lang="ja-JP" altLang="en-US" sz="2000" dirty="0">
                <a:solidFill>
                  <a:srgbClr val="000000"/>
                </a:solidFill>
                <a:latin typeface="HG丸ｺﾞｼｯｸM-PRO" panose="020F0600000000000000" pitchFamily="50" charset="-128"/>
                <a:ea typeface="HG丸ｺﾞｼｯｸM-PRO" panose="020F0600000000000000" pitchFamily="50" charset="-128"/>
              </a:rPr>
              <a:t>地区申請書式を使用・利害の対立の回避と可能性の開示</a:t>
            </a:r>
          </a:p>
        </p:txBody>
      </p:sp>
      <p:pic>
        <p:nvPicPr>
          <p:cNvPr id="8" name="グラフィックス 7" descr="ピン"/>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26" y="1273097"/>
            <a:ext cx="642938" cy="642938"/>
          </a:xfrm>
          <a:prstGeom prst="rect">
            <a:avLst/>
          </a:prstGeom>
        </p:spPr>
      </p:pic>
      <p:sp>
        <p:nvSpPr>
          <p:cNvPr id="9" name="吹き出し: 角を丸めた四角形 6"/>
          <p:cNvSpPr/>
          <p:nvPr/>
        </p:nvSpPr>
        <p:spPr>
          <a:xfrm>
            <a:off x="1300090" y="1027424"/>
            <a:ext cx="7656090" cy="1192113"/>
          </a:xfrm>
          <a:prstGeom prst="wedgeRoundRectCallout">
            <a:avLst>
              <a:gd name="adj1" fmla="val -28501"/>
              <a:gd name="adj2" fmla="val -608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fontAlgn="auto">
              <a:lnSpc>
                <a:spcPct val="150000"/>
              </a:lnSpc>
              <a:spcBef>
                <a:spcPts val="0"/>
              </a:spcBef>
              <a:spcAft>
                <a:spcPts val="0"/>
              </a:spcAft>
              <a:defRPr/>
            </a:pP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申請受付・審査は</a:t>
            </a:r>
            <a:r>
              <a:rPr kumimoji="1" lang="en-US" altLang="ja-JP" sz="2000" b="1" dirty="0">
                <a:solidFill>
                  <a:srgbClr val="17458F"/>
                </a:solidFill>
                <a:latin typeface="HG丸ｺﾞｼｯｸM-PRO" panose="020F0600000000000000" pitchFamily="50" charset="-128"/>
                <a:ea typeface="HG丸ｺﾞｼｯｸM-PRO" panose="020F0600000000000000" pitchFamily="50" charset="-128"/>
              </a:rPr>
              <a:t>2018</a:t>
            </a: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年</a:t>
            </a:r>
            <a:r>
              <a:rPr kumimoji="1" lang="en-US" altLang="ja-JP" sz="2000" b="1" dirty="0">
                <a:solidFill>
                  <a:srgbClr val="17458F"/>
                </a:solidFill>
                <a:latin typeface="HG丸ｺﾞｼｯｸM-PRO" panose="020F0600000000000000" pitchFamily="50" charset="-128"/>
                <a:ea typeface="HG丸ｺﾞｼｯｸM-PRO" panose="020F0600000000000000" pitchFamily="50" charset="-128"/>
              </a:rPr>
              <a:t>3</a:t>
            </a: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a:t>
            </a:r>
            <a:r>
              <a:rPr kumimoji="1" lang="en-US" altLang="ja-JP" sz="2000" b="1" dirty="0">
                <a:solidFill>
                  <a:srgbClr val="17458F"/>
                </a:solidFill>
                <a:latin typeface="HG丸ｺﾞｼｯｸM-PRO" panose="020F0600000000000000" pitchFamily="50" charset="-128"/>
                <a:ea typeface="HG丸ｺﾞｼｯｸM-PRO" panose="020F0600000000000000" pitchFamily="50" charset="-128"/>
              </a:rPr>
              <a:t>4</a:t>
            </a: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月（計画年度）</a:t>
            </a:r>
            <a:endParaRPr kumimoji="1" lang="en-US" altLang="ja-JP" sz="2000" b="1" dirty="0">
              <a:solidFill>
                <a:srgbClr val="17458F"/>
              </a:solidFill>
              <a:latin typeface="HG丸ｺﾞｼｯｸM-PRO" panose="020F0600000000000000" pitchFamily="50" charset="-128"/>
              <a:ea typeface="HG丸ｺﾞｼｯｸM-PRO" panose="020F0600000000000000" pitchFamily="50" charset="-128"/>
            </a:endParaRPr>
          </a:p>
          <a:p>
            <a:pPr fontAlgn="auto">
              <a:lnSpc>
                <a:spcPct val="200000"/>
              </a:lnSpc>
              <a:spcBef>
                <a:spcPts val="0"/>
              </a:spcBef>
              <a:spcAft>
                <a:spcPts val="0"/>
              </a:spcAft>
              <a:defRPr/>
            </a:pP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プロジェクトの実施は</a:t>
            </a:r>
            <a:r>
              <a:rPr kumimoji="1" lang="en-US" altLang="ja-JP" sz="2000" b="1" dirty="0">
                <a:solidFill>
                  <a:srgbClr val="17458F"/>
                </a:solidFill>
                <a:latin typeface="HG丸ｺﾞｼｯｸM-PRO" panose="020F0600000000000000" pitchFamily="50" charset="-128"/>
                <a:ea typeface="HG丸ｺﾞｼｯｸM-PRO" panose="020F0600000000000000" pitchFamily="50" charset="-128"/>
              </a:rPr>
              <a:t>2018</a:t>
            </a: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年８月以降（実行年度）</a:t>
            </a:r>
            <a:endParaRPr kumimoji="1" lang="en-US" altLang="ja-JP" sz="2000" b="1" dirty="0">
              <a:solidFill>
                <a:srgbClr val="17458F"/>
              </a:solidFill>
              <a:latin typeface="HG丸ｺﾞｼｯｸM-PRO" panose="020F0600000000000000" pitchFamily="50" charset="-128"/>
              <a:ea typeface="HG丸ｺﾞｼｯｸM-PRO" panose="020F0600000000000000" pitchFamily="50" charset="-128"/>
            </a:endParaRPr>
          </a:p>
        </p:txBody>
      </p:sp>
      <p:sp>
        <p:nvSpPr>
          <p:cNvPr id="10" name="吹き出し: 角を丸めた四角形 8"/>
          <p:cNvSpPr/>
          <p:nvPr/>
        </p:nvSpPr>
        <p:spPr>
          <a:xfrm>
            <a:off x="5430069" y="4539778"/>
            <a:ext cx="3526111" cy="485551"/>
          </a:xfrm>
          <a:prstGeom prst="wedgeRoundRectCallout">
            <a:avLst>
              <a:gd name="adj1" fmla="val -48176"/>
              <a:gd name="adj2" fmla="val -1099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fontAlgn="auto">
              <a:lnSpc>
                <a:spcPct val="150000"/>
              </a:lnSpc>
              <a:spcBef>
                <a:spcPts val="0"/>
              </a:spcBef>
              <a:spcAft>
                <a:spcPts val="0"/>
              </a:spcAft>
              <a:defRPr/>
            </a:pP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前年度寄付実績 </a:t>
            </a:r>
            <a:r>
              <a:rPr kumimoji="1" lang="en-US" altLang="ja-JP" sz="2000" b="1" dirty="0">
                <a:solidFill>
                  <a:srgbClr val="17458F"/>
                </a:solidFill>
                <a:latin typeface="HG丸ｺﾞｼｯｸM-PRO" panose="020F0600000000000000" pitchFamily="50" charset="-128"/>
                <a:ea typeface="HG丸ｺﾞｼｯｸM-PRO" panose="020F0600000000000000" pitchFamily="50" charset="-128"/>
              </a:rPr>
              <a:t>$150/</a:t>
            </a:r>
            <a:r>
              <a:rPr kumimoji="1" lang="ja-JP" altLang="en-US" sz="2000" b="1" dirty="0">
                <a:solidFill>
                  <a:srgbClr val="17458F"/>
                </a:solidFill>
                <a:latin typeface="HG丸ｺﾞｼｯｸM-PRO" panose="020F0600000000000000" pitchFamily="50" charset="-128"/>
                <a:ea typeface="HG丸ｺﾞｼｯｸM-PRO" panose="020F0600000000000000" pitchFamily="50" charset="-128"/>
              </a:rPr>
              <a:t>会員</a:t>
            </a:r>
            <a:endParaRPr kumimoji="1" lang="en-US" altLang="ja-JP" sz="2000" b="1" dirty="0">
              <a:solidFill>
                <a:srgbClr val="17458F"/>
              </a:solidFill>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7951" y="5960244"/>
            <a:ext cx="1018588" cy="551376"/>
          </a:xfrm>
          <a:prstGeom prst="rect">
            <a:avLst/>
          </a:prstGeom>
        </p:spPr>
      </p:pic>
    </p:spTree>
    <p:custDataLst>
      <p:tags r:id="rId1"/>
    </p:custDataLst>
    <p:extLst>
      <p:ext uri="{BB962C8B-B14F-4D97-AF65-F5344CB8AC3E}">
        <p14:creationId xmlns:p14="http://schemas.microsoft.com/office/powerpoint/2010/main" val="23448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anim calcmode="lin" valueType="num">
                                      <p:cBhvr>
                                        <p:cTn id="8" dur="1500" fill="hold"/>
                                        <p:tgtEl>
                                          <p:spTgt spid="10"/>
                                        </p:tgtEl>
                                        <p:attrNameLst>
                                          <p:attrName>ppt_x</p:attrName>
                                        </p:attrNameLst>
                                      </p:cBhvr>
                                      <p:tavLst>
                                        <p:tav tm="0">
                                          <p:val>
                                            <p:strVal val="#ppt_x"/>
                                          </p:val>
                                        </p:tav>
                                        <p:tav tm="100000">
                                          <p:val>
                                            <p:strVal val="#ppt_x"/>
                                          </p:val>
                                        </p:tav>
                                      </p:tavLst>
                                    </p:anim>
                                    <p:anim calcmode="lin" valueType="num">
                                      <p:cBhvr>
                                        <p:cTn id="9"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500"/>
                                        <p:tgtEl>
                                          <p:spTgt spid="9"/>
                                        </p:tgtEl>
                                      </p:cBhvr>
                                    </p:animEffect>
                                    <p:anim calcmode="lin" valueType="num">
                                      <p:cBhvr>
                                        <p:cTn id="15" dur="1500" fill="hold"/>
                                        <p:tgtEl>
                                          <p:spTgt spid="9"/>
                                        </p:tgtEl>
                                        <p:attrNameLst>
                                          <p:attrName>ppt_x</p:attrName>
                                        </p:attrNameLst>
                                      </p:cBhvr>
                                      <p:tavLst>
                                        <p:tav tm="0">
                                          <p:val>
                                            <p:strVal val="#ppt_x"/>
                                          </p:val>
                                        </p:tav>
                                        <p:tav tm="100000">
                                          <p:val>
                                            <p:strVal val="#ppt_x"/>
                                          </p:val>
                                        </p:tav>
                                      </p:tavLst>
                                    </p:anim>
                                    <p:anim calcmode="lin" valueType="num">
                                      <p:cBhvr>
                                        <p:cTn id="16"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RF-CommunicationsPPT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050E7C-D519-4F4D-A203-FD671F808ABB}">
  <ds:schemaRefs>
    <ds:schemaRef ds:uri="http://schemas.microsoft.com/sharepoint/v3/contenttype/forms"/>
  </ds:schemaRefs>
</ds:datastoreItem>
</file>

<file path=customXml/itemProps2.xml><?xml version="1.0" encoding="utf-8"?>
<ds:datastoreItem xmlns:ds="http://schemas.openxmlformats.org/officeDocument/2006/customXml" ds:itemID="{2970D09B-B91E-4E96-A6AF-BE6B7D6F6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4771EC-6B09-41D0-AE62-EB7E521BD0AB}">
  <ds:schemaRefs>
    <ds:schemaRef ds:uri="41d4868e-e7c5-4a0f-bea8-40f63a832f74"/>
    <ds:schemaRef ds:uri="http://purl.org/dc/elements/1.1/"/>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 ds:uri="069370df-1b75-469d-a9d4-424b0b9f5a67"/>
    <ds:schemaRef ds:uri="http://purl.org/dc/terms/"/>
  </ds:schemaRefs>
</ds:datastoreItem>
</file>

<file path=docProps/app.xml><?xml version="1.0" encoding="utf-8"?>
<Properties xmlns="http://schemas.openxmlformats.org/officeDocument/2006/extended-properties" xmlns:vt="http://schemas.openxmlformats.org/officeDocument/2006/docPropsVTypes">
  <Template>TRF-CommunicationsPPT_White.pot</Template>
  <TotalTime>21621</TotalTime>
  <Words>3979</Words>
  <Application>Microsoft Office PowerPoint</Application>
  <PresentationFormat>画面に合わせる (4:3)</PresentationFormat>
  <Paragraphs>385</Paragraphs>
  <Slides>40</Slides>
  <Notes>40</Notes>
  <HiddenSlides>0</HiddenSlides>
  <MMClips>0</MMClips>
  <ScaleCrop>false</ScaleCrop>
  <HeadingPairs>
    <vt:vector size="6" baseType="variant">
      <vt:variant>
        <vt:lpstr>使用されているフォント</vt:lpstr>
      </vt:variant>
      <vt:variant>
        <vt:i4>13</vt:i4>
      </vt:variant>
      <vt:variant>
        <vt:lpstr>テーマ</vt:lpstr>
      </vt:variant>
      <vt:variant>
        <vt:i4>3</vt:i4>
      </vt:variant>
      <vt:variant>
        <vt:lpstr>スライド タイトル</vt:lpstr>
      </vt:variant>
      <vt:variant>
        <vt:i4>40</vt:i4>
      </vt:variant>
    </vt:vector>
  </HeadingPairs>
  <TitlesOfParts>
    <vt:vector size="56" baseType="lpstr">
      <vt:lpstr>HG丸ｺﾞｼｯｸM-PRO</vt:lpstr>
      <vt:lpstr>Meiryo UI</vt:lpstr>
      <vt:lpstr>MS PGothic</vt:lpstr>
      <vt:lpstr>MS PGothic</vt:lpstr>
      <vt:lpstr>ＭＳ 明朝</vt:lpstr>
      <vt:lpstr>ＭＳ 明朝</vt:lpstr>
      <vt:lpstr>ヒラギノ角ゴ Pro W3</vt:lpstr>
      <vt:lpstr>Arial</vt:lpstr>
      <vt:lpstr>Arial Narrow</vt:lpstr>
      <vt:lpstr>Calibri</vt:lpstr>
      <vt:lpstr>Georgia</vt:lpstr>
      <vt:lpstr>Tw Cen MT</vt:lpstr>
      <vt:lpstr>Wingdings</vt:lpstr>
      <vt:lpstr>TRF-CommunicationsPPT_White</vt:lpstr>
      <vt:lpstr>Custom Design</vt:lpstr>
      <vt:lpstr>2_Custom Design</vt:lpstr>
      <vt:lpstr>“グローバル補助金と地区補助金”</vt:lpstr>
      <vt:lpstr>　　ロータリー財団の最新情報</vt:lpstr>
      <vt:lpstr>　　２６６０地区の補助金承認件数は？</vt:lpstr>
      <vt:lpstr>ロータリーの補助金は何種類？</vt:lpstr>
      <vt:lpstr>補助金の概要は？</vt:lpstr>
      <vt:lpstr>グローバル補助金 ＆ 地区補助金</vt:lpstr>
      <vt:lpstr>PowerPoint プレゼンテーション</vt:lpstr>
      <vt:lpstr>地区補助金</vt:lpstr>
      <vt:lpstr>地区補助金の地区要件</vt:lpstr>
      <vt:lpstr>PowerPoint プレゼンテーション</vt:lpstr>
      <vt:lpstr>PowerPoint プレゼンテーション</vt:lpstr>
      <vt:lpstr>PowerPoint プレゼンテーション</vt:lpstr>
      <vt:lpstr>重点分野</vt:lpstr>
      <vt:lpstr>重点分野</vt:lpstr>
      <vt:lpstr>重点分野</vt:lpstr>
      <vt:lpstr>グローバル補助金の例</vt:lpstr>
      <vt:lpstr>財団の追加情報要請（承認のヒント）</vt:lpstr>
      <vt:lpstr>持続可能性</vt:lpstr>
      <vt:lpstr>ステップ １</vt:lpstr>
      <vt:lpstr>Step 1: 地域社会のニーズと強みの調査</vt:lpstr>
      <vt:lpstr>ステップ ２</vt:lpstr>
      <vt:lpstr>Step 2: 恩恵を受ける人々の関与</vt:lpstr>
      <vt:lpstr>ステップ ３</vt:lpstr>
      <vt:lpstr>Step 3:  研修、教育、呼びかけの実施</vt:lpstr>
      <vt:lpstr>ステップ ４</vt:lpstr>
      <vt:lpstr>Step 4: 現地における物資調達</vt:lpstr>
      <vt:lpstr>ステップ ５</vt:lpstr>
      <vt:lpstr>Step 5: 現地の資金源の確保</vt:lpstr>
      <vt:lpstr>ステップ ６</vt:lpstr>
      <vt:lpstr>Step 6: 　モニタリングと評価の継続</vt:lpstr>
      <vt:lpstr>PowerPoint プレゼンテーション</vt:lpstr>
      <vt:lpstr>PowerPoint プレゼンテーション</vt:lpstr>
      <vt:lpstr>PowerPoint プレゼンテーション</vt:lpstr>
      <vt:lpstr>地域調査とは？</vt:lpstr>
      <vt:lpstr>地域調査の利点</vt:lpstr>
      <vt:lpstr>地域調査のためのツール</vt:lpstr>
      <vt:lpstr>地域調査の基本</vt:lpstr>
      <vt:lpstr>リソース</vt:lpstr>
      <vt:lpstr>パートナーを見つけるためのリソース</vt:lpstr>
      <vt:lpstr>PowerPoint プレゼンテーション</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owner</cp:lastModifiedBy>
  <cp:revision>849</cp:revision>
  <cp:lastPrinted>2013-04-11T19:55:04Z</cp:lastPrinted>
  <dcterms:created xsi:type="dcterms:W3CDTF">2010-04-16T20:11:30Z</dcterms:created>
  <dcterms:modified xsi:type="dcterms:W3CDTF">2018-02-02T06:57:41Z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Status">
    <vt:lpwstr>In Review</vt:lpwstr>
  </property>
  <property fmtid="{D5CDD505-2E9C-101B-9397-08002B2CF9AE}" pid="4" name="WhenToUse">
    <vt:lpwstr>Powerpoint template using the new brand guidelines. This presentation has a cloud gray background on the cover and white background on other slides.</vt:lpwstr>
  </property>
  <property fmtid="{D5CDD505-2E9C-101B-9397-08002B2CF9AE}" pid="5" name="Description0">
    <vt:lpwstr>Powerpoint template using the new brand guidelines. This presentation has a cloud gray background on the cover and white background on other slides.</vt:lpwstr>
  </property>
  <property fmtid="{D5CDD505-2E9C-101B-9397-08002B2CF9AE}" pid="6" name="ArticulateGUID">
    <vt:lpwstr>E3F0C2E1-69DB-43B7-B0C7-FD9B2B8E6E99</vt:lpwstr>
  </property>
  <property fmtid="{D5CDD505-2E9C-101B-9397-08002B2CF9AE}" pid="7" name="ArticulatePath">
    <vt:lpwstr>Rotary grants presentation_2017 (2)</vt:lpwstr>
  </property>
  <property fmtid="{D5CDD505-2E9C-101B-9397-08002B2CF9AE}" pid="8" name="ContentTypeId">
    <vt:lpwstr>0x0101001C0041018965C148B8386E7CAFFFD3D7</vt:lpwstr>
  </property>
</Properties>
</file>