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  <p:sldMasterId id="2147483762" r:id="rId2"/>
    <p:sldMasterId id="2147483814" r:id="rId3"/>
    <p:sldMasterId id="2147483854" r:id="rId4"/>
    <p:sldMasterId id="2147483890" r:id="rId5"/>
    <p:sldMasterId id="2147483898" r:id="rId6"/>
  </p:sldMasterIdLst>
  <p:notesMasterIdLst>
    <p:notesMasterId r:id="rId31"/>
  </p:notesMasterIdLst>
  <p:handoutMasterIdLst>
    <p:handoutMasterId r:id="rId32"/>
  </p:handoutMasterIdLst>
  <p:sldIdLst>
    <p:sldId id="733" r:id="rId7"/>
    <p:sldId id="736" r:id="rId8"/>
    <p:sldId id="743" r:id="rId9"/>
    <p:sldId id="758" r:id="rId10"/>
    <p:sldId id="774" r:id="rId11"/>
    <p:sldId id="760" r:id="rId12"/>
    <p:sldId id="775" r:id="rId13"/>
    <p:sldId id="776" r:id="rId14"/>
    <p:sldId id="735" r:id="rId15"/>
    <p:sldId id="762" r:id="rId16"/>
    <p:sldId id="772" r:id="rId17"/>
    <p:sldId id="741" r:id="rId18"/>
    <p:sldId id="763" r:id="rId19"/>
    <p:sldId id="781" r:id="rId20"/>
    <p:sldId id="764" r:id="rId21"/>
    <p:sldId id="780" r:id="rId22"/>
    <p:sldId id="777" r:id="rId23"/>
    <p:sldId id="778" r:id="rId24"/>
    <p:sldId id="779" r:id="rId25"/>
    <p:sldId id="744" r:id="rId26"/>
    <p:sldId id="745" r:id="rId27"/>
    <p:sldId id="746" r:id="rId28"/>
    <p:sldId id="747" r:id="rId29"/>
    <p:sldId id="748" r:id="rId30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6917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3836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076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7678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4596" algn="l" defTabSz="913836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1518" algn="l" defTabSz="913836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198432" algn="l" defTabSz="913836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5356" algn="l" defTabSz="913836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56">
          <p15:clr>
            <a:srgbClr val="A4A3A4"/>
          </p15:clr>
        </p15:guide>
        <p15:guide id="2" pos="41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9">
          <p15:clr>
            <a:srgbClr val="A4A3A4"/>
          </p15:clr>
        </p15:guide>
        <p15:guide id="2" pos="2209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D3"/>
    <a:srgbClr val="FE6EC0"/>
    <a:srgbClr val="EE004F"/>
    <a:srgbClr val="E00261"/>
    <a:srgbClr val="E20097"/>
    <a:srgbClr val="FF09AD"/>
    <a:srgbClr val="FF57FF"/>
    <a:srgbClr val="FCA2DC"/>
    <a:srgbClr val="FECEE4"/>
    <a:srgbClr val="FEAC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34" autoAdjust="0"/>
    <p:restoredTop sz="97477" autoAdjust="0"/>
  </p:normalViewPr>
  <p:slideViewPr>
    <p:cSldViewPr>
      <p:cViewPr>
        <p:scale>
          <a:sx n="79" d="100"/>
          <a:sy n="79" d="100"/>
        </p:scale>
        <p:origin x="-1104" y="102"/>
      </p:cViewPr>
      <p:guideLst>
        <p:guide orient="horz" pos="2256"/>
        <p:guide pos="41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5" d="100"/>
          <a:sy n="85" d="100"/>
        </p:scale>
        <p:origin x="-2226" y="294"/>
      </p:cViewPr>
      <p:guideLst>
        <p:guide orient="horz" pos="2929"/>
        <p:guide orient="horz" pos="3128"/>
        <p:guide pos="2209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B4-4E0D-B7AE-192DBECD83E6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B4-4E0D-B7AE-192DBECD83E6}"/>
              </c:ext>
            </c:extLst>
          </c:dPt>
          <c:dPt>
            <c:idx val="2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B4-4E0D-B7AE-192DBECD83E6}"/>
              </c:ext>
            </c:extLst>
          </c:dPt>
          <c:dPt>
            <c:idx val="3"/>
            <c:bubble3D val="0"/>
            <c:spPr>
              <a:solidFill>
                <a:srgbClr val="FF66FF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CB4-4E0D-B7AE-192DBECD83E6}"/>
              </c:ext>
            </c:extLst>
          </c:dPt>
          <c:dPt>
            <c:idx val="4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CCB4-4E0D-B7AE-192DBECD83E6}"/>
              </c:ext>
            </c:extLst>
          </c:dPt>
          <c:dPt>
            <c:idx val="5"/>
            <c:bubble3D val="0"/>
            <c:spPr>
              <a:solidFill>
                <a:srgbClr val="D60093"/>
              </a:solidFill>
              <a:ln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CCB4-4E0D-B7AE-192DBECD83E6}"/>
              </c:ext>
            </c:extLst>
          </c:dPt>
          <c:dLbls>
            <c:dLbl>
              <c:idx val="1"/>
              <c:layout>
                <c:manualLayout>
                  <c:x val="-7.2639688946356668E-2"/>
                  <c:y val="0.10210995919723212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2060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CB4-4E0D-B7AE-192DBECD83E6}"/>
                </c:ext>
              </c:extLst>
            </c:dLbl>
            <c:dLbl>
              <c:idx val="2"/>
              <c:spPr/>
              <c:txPr>
                <a:bodyPr/>
                <a:lstStyle/>
                <a:p>
                  <a:pPr>
                    <a:defRPr sz="2800">
                      <a:solidFill>
                        <a:srgbClr val="003366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'Sheet1 (3)'!$F$20:$F$25</c:f>
              <c:strCache>
                <c:ptCount val="6"/>
                <c:pt idx="0">
                  <c:v>0-99</c:v>
                </c:pt>
                <c:pt idx="1">
                  <c:v>100-119</c:v>
                </c:pt>
                <c:pt idx="2">
                  <c:v>120-149</c:v>
                </c:pt>
                <c:pt idx="3">
                  <c:v>150-159</c:v>
                </c:pt>
                <c:pt idx="4">
                  <c:v>160-199</c:v>
                </c:pt>
                <c:pt idx="5">
                  <c:v>200-732</c:v>
                </c:pt>
              </c:strCache>
            </c:strRef>
          </c:cat>
          <c:val>
            <c:numRef>
              <c:f>'Sheet1 (3)'!$G$20:$G$25</c:f>
              <c:numCache>
                <c:formatCode>General</c:formatCode>
                <c:ptCount val="6"/>
                <c:pt idx="0">
                  <c:v>9</c:v>
                </c:pt>
                <c:pt idx="1">
                  <c:v>4</c:v>
                </c:pt>
                <c:pt idx="2">
                  <c:v>8</c:v>
                </c:pt>
                <c:pt idx="3">
                  <c:v>6</c:v>
                </c:pt>
                <c:pt idx="4">
                  <c:v>35</c:v>
                </c:pt>
                <c:pt idx="5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CCB4-4E0D-B7AE-192DBECD83E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'Sheet1 (4)'!$H$10</c:f>
              <c:strCache>
                <c:ptCount val="1"/>
                <c:pt idx="0">
                  <c:v>300-732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val>
            <c:numRef>
              <c:f>'Sheet1 (4)'!$I$10</c:f>
              <c:numCache>
                <c:formatCode>General</c:formatCode>
                <c:ptCount val="1"/>
                <c:pt idx="0">
                  <c:v>244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1DB-4D1C-A968-F6195865ACAC}"/>
            </c:ext>
          </c:extLst>
        </c:ser>
        <c:ser>
          <c:idx val="1"/>
          <c:order val="1"/>
          <c:tx>
            <c:strRef>
              <c:f>'Sheet1 (4)'!$H$11</c:f>
              <c:strCache>
                <c:ptCount val="1"/>
                <c:pt idx="0">
                  <c:v>200-299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val>
            <c:numRef>
              <c:f>'Sheet1 (4)'!$I$11</c:f>
              <c:numCache>
                <c:formatCode>General</c:formatCode>
                <c:ptCount val="1"/>
                <c:pt idx="0">
                  <c:v>668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1DB-4D1C-A968-F6195865ACAC}"/>
            </c:ext>
          </c:extLst>
        </c:ser>
        <c:ser>
          <c:idx val="2"/>
          <c:order val="2"/>
          <c:tx>
            <c:strRef>
              <c:f>'Sheet1 (4)'!$H$12</c:f>
              <c:strCache>
                <c:ptCount val="1"/>
                <c:pt idx="0">
                  <c:v>160-199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val>
            <c:numRef>
              <c:f>'Sheet1 (4)'!$I$12</c:f>
              <c:numCache>
                <c:formatCode>General</c:formatCode>
                <c:ptCount val="1"/>
                <c:pt idx="0">
                  <c:v>1808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1DB-4D1C-A968-F6195865ACAC}"/>
            </c:ext>
          </c:extLst>
        </c:ser>
        <c:ser>
          <c:idx val="3"/>
          <c:order val="3"/>
          <c:tx>
            <c:strRef>
              <c:f>'Sheet1 (4)'!$H$13</c:f>
              <c:strCache>
                <c:ptCount val="1"/>
                <c:pt idx="0">
                  <c:v>150-159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val>
            <c:numRef>
              <c:f>'Sheet1 (4)'!$I$13</c:f>
              <c:numCache>
                <c:formatCode>General</c:formatCode>
                <c:ptCount val="1"/>
                <c:pt idx="0">
                  <c:v>245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1DB-4D1C-A968-F6195865ACAC}"/>
            </c:ext>
          </c:extLst>
        </c:ser>
        <c:ser>
          <c:idx val="4"/>
          <c:order val="4"/>
          <c:tx>
            <c:strRef>
              <c:f>'Sheet1 (4)'!$H$14</c:f>
              <c:strCache>
                <c:ptCount val="1"/>
                <c:pt idx="0">
                  <c:v>120-149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</c:spPr>
          <c:invertIfNegative val="0"/>
          <c:val>
            <c:numRef>
              <c:f>'Sheet1 (4)'!$I$14</c:f>
              <c:numCache>
                <c:formatCode>General</c:formatCode>
                <c:ptCount val="1"/>
                <c:pt idx="0">
                  <c:v>287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1DB-4D1C-A968-F6195865ACAC}"/>
            </c:ext>
          </c:extLst>
        </c:ser>
        <c:ser>
          <c:idx val="5"/>
          <c:order val="5"/>
          <c:tx>
            <c:strRef>
              <c:f>'Sheet1 (4)'!$H$15</c:f>
              <c:strCache>
                <c:ptCount val="1"/>
                <c:pt idx="0">
                  <c:v>100-119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invertIfNegative val="0"/>
          <c:val>
            <c:numRef>
              <c:f>'Sheet1 (4)'!$I$15</c:f>
              <c:numCache>
                <c:formatCode>General</c:formatCode>
                <c:ptCount val="1"/>
                <c:pt idx="0">
                  <c:v>123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41DB-4D1C-A968-F6195865ACAC}"/>
            </c:ext>
          </c:extLst>
        </c:ser>
        <c:ser>
          <c:idx val="6"/>
          <c:order val="6"/>
          <c:tx>
            <c:strRef>
              <c:f>'Sheet1 (4)'!$H$16</c:f>
              <c:strCache>
                <c:ptCount val="1"/>
                <c:pt idx="0">
                  <c:v>1-99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val>
            <c:numRef>
              <c:f>'Sheet1 (4)'!$I$16</c:f>
              <c:numCache>
                <c:formatCode>General</c:formatCode>
                <c:ptCount val="1"/>
                <c:pt idx="0">
                  <c:v>201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1DB-4D1C-A968-F6195865AC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74963200"/>
        <c:axId val="64827392"/>
      </c:barChart>
      <c:catAx>
        <c:axId val="74963200"/>
        <c:scaling>
          <c:orientation val="minMax"/>
        </c:scaling>
        <c:delete val="1"/>
        <c:axPos val="l"/>
        <c:majorTickMark val="none"/>
        <c:minorTickMark val="none"/>
        <c:tickLblPos val="nextTo"/>
        <c:crossAx val="64827392"/>
        <c:crosses val="autoZero"/>
        <c:auto val="1"/>
        <c:lblAlgn val="ctr"/>
        <c:lblOffset val="100"/>
        <c:noMultiLvlLbl val="0"/>
      </c:catAx>
      <c:valAx>
        <c:axId val="64827392"/>
        <c:scaling>
          <c:orientation val="minMax"/>
        </c:scaling>
        <c:delete val="0"/>
        <c:axPos val="b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sz="1800">
                <a:solidFill>
                  <a:srgbClr val="002060"/>
                </a:solidFill>
              </a:defRPr>
            </a:pPr>
            <a:endParaRPr lang="ja-JP"/>
          </a:p>
        </c:txPr>
        <c:crossAx val="74963200"/>
        <c:crosses val="autoZero"/>
        <c:crossBetween val="between"/>
      </c:valAx>
      <c:spPr>
        <a:ln w="12700">
          <a:solidFill>
            <a:schemeClr val="bg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FF6699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5"/>
              <c:layout>
                <c:manualLayout>
                  <c:x val="-1.4172195011056689E-2"/>
                  <c:y val="8.4187043724452491E-3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3366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'Sheet1 (5)'!$F$20:$F$25</c:f>
              <c:strCache>
                <c:ptCount val="6"/>
                <c:pt idx="0">
                  <c:v>0</c:v>
                </c:pt>
                <c:pt idx="1">
                  <c:v>100-119</c:v>
                </c:pt>
                <c:pt idx="2">
                  <c:v>120-149</c:v>
                </c:pt>
                <c:pt idx="3">
                  <c:v>150-159</c:v>
                </c:pt>
                <c:pt idx="4">
                  <c:v>160-199</c:v>
                </c:pt>
                <c:pt idx="5">
                  <c:v>200-732</c:v>
                </c:pt>
              </c:strCache>
            </c:strRef>
          </c:cat>
          <c:val>
            <c:numRef>
              <c:f>'Sheet1 (5)'!$G$20:$G$25</c:f>
              <c:numCache>
                <c:formatCode>General</c:formatCode>
                <c:ptCount val="6"/>
                <c:pt idx="0">
                  <c:v>5</c:v>
                </c:pt>
                <c:pt idx="1">
                  <c:v>14</c:v>
                </c:pt>
                <c:pt idx="2">
                  <c:v>16</c:v>
                </c:pt>
                <c:pt idx="3">
                  <c:v>41</c:v>
                </c:pt>
                <c:pt idx="4">
                  <c:v>5</c:v>
                </c:pt>
                <c:pt idx="5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00261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F57FF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CA2DC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rgbClr val="FECEE4"/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2"/>
              <c:spPr/>
              <c:txPr>
                <a:bodyPr/>
                <a:lstStyle/>
                <a:p>
                  <a:pPr>
                    <a:defRPr sz="2800">
                      <a:solidFill>
                        <a:srgbClr val="002060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 sz="2800">
                      <a:solidFill>
                        <a:srgbClr val="002060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'Sheet1 (6)'!$F$20:$F$25</c:f>
              <c:strCache>
                <c:ptCount val="6"/>
                <c:pt idx="0">
                  <c:v>0-99</c:v>
                </c:pt>
                <c:pt idx="1">
                  <c:v>100-119</c:v>
                </c:pt>
                <c:pt idx="2">
                  <c:v>120-149</c:v>
                </c:pt>
                <c:pt idx="3">
                  <c:v>150-159</c:v>
                </c:pt>
                <c:pt idx="4">
                  <c:v>160-199</c:v>
                </c:pt>
                <c:pt idx="5">
                  <c:v>200-732</c:v>
                </c:pt>
              </c:strCache>
            </c:strRef>
          </c:cat>
          <c:val>
            <c:numRef>
              <c:f>'Sheet1 (6)'!$G$20:$G$25</c:f>
              <c:numCache>
                <c:formatCode>General</c:formatCode>
                <c:ptCount val="6"/>
                <c:pt idx="0">
                  <c:v>9</c:v>
                </c:pt>
                <c:pt idx="1">
                  <c:v>21</c:v>
                </c:pt>
                <c:pt idx="2">
                  <c:v>11</c:v>
                </c:pt>
                <c:pt idx="3">
                  <c:v>11</c:v>
                </c:pt>
                <c:pt idx="4">
                  <c:v>22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rgbClr val="EE004F"/>
              </a:solid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solidFill>
                <a:srgbClr val="FE6EC0"/>
              </a:solidFill>
              <a:ln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solidFill>
                <a:srgbClr val="FFA7D3"/>
              </a:solidFill>
              <a:ln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4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</c:dPt>
          <c:dPt>
            <c:idx val="5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c:spPr>
          </c:dPt>
          <c:dLbls>
            <c:dLbl>
              <c:idx val="1"/>
              <c:spPr/>
              <c:txPr>
                <a:bodyPr/>
                <a:lstStyle/>
                <a:p>
                  <a:pPr>
                    <a:defRPr sz="2800">
                      <a:solidFill>
                        <a:srgbClr val="003366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2800">
                      <a:solidFill>
                        <a:srgbClr val="002060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0802244986366996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2800">
                      <a:solidFill>
                        <a:srgbClr val="003366"/>
                      </a:solidFill>
                    </a:defRPr>
                  </a:pPr>
                  <a:endParaRPr lang="ja-JP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2800">
                    <a:solidFill>
                      <a:schemeClr val="bg1"/>
                    </a:solidFill>
                  </a:defRPr>
                </a:pPr>
                <a:endParaRPr lang="ja-JP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'Sheet1 (7)'!$F$20:$F$25</c:f>
              <c:strCache>
                <c:ptCount val="6"/>
                <c:pt idx="0">
                  <c:v>0-99</c:v>
                </c:pt>
                <c:pt idx="1">
                  <c:v>100-119</c:v>
                </c:pt>
                <c:pt idx="2">
                  <c:v>120-149</c:v>
                </c:pt>
                <c:pt idx="3">
                  <c:v>150-159</c:v>
                </c:pt>
                <c:pt idx="4">
                  <c:v>160-199</c:v>
                </c:pt>
                <c:pt idx="5">
                  <c:v>200-732</c:v>
                </c:pt>
              </c:strCache>
            </c:strRef>
          </c:cat>
          <c:val>
            <c:numRef>
              <c:f>'Sheet1 (7)'!$G$20:$G$25</c:f>
              <c:numCache>
                <c:formatCode>General</c:formatCode>
                <c:ptCount val="6"/>
                <c:pt idx="0">
                  <c:v>21</c:v>
                </c:pt>
                <c:pt idx="1">
                  <c:v>4</c:v>
                </c:pt>
                <c:pt idx="2">
                  <c:v>21</c:v>
                </c:pt>
                <c:pt idx="3">
                  <c:v>27</c:v>
                </c:pt>
                <c:pt idx="4">
                  <c:v>7</c:v>
                </c:pt>
                <c:pt idx="5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0.72398</cdr:x>
      <cdr:y>0.61214</cdr:y>
    </cdr:from>
    <cdr:to>
      <cdr:x>0.94101</cdr:x>
      <cdr:y>0.71415</cdr:y>
    </cdr:to>
    <cdr:sp macro="" textlink="">
      <cdr:nvSpPr>
        <cdr:cNvPr id="2" name="テキスト ボックス 10"/>
        <cdr:cNvSpPr txBox="1"/>
      </cdr:nvSpPr>
      <cdr:spPr>
        <a:xfrm xmlns:a="http://schemas.openxmlformats.org/drawingml/2006/main">
          <a:off x="5745081" y="2770316"/>
          <a:ext cx="1722280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383" tIns="45692" rIns="91383" bIns="45692" rtlCol="0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1pPr>
          <a:lvl2pPr marL="456917" algn="l" rtl="0" fontAlgn="base">
            <a:spcBef>
              <a:spcPct val="0"/>
            </a:spcBef>
            <a:spcAft>
              <a:spcPct val="0"/>
            </a:spcAft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2pPr>
          <a:lvl3pPr marL="913836" algn="l" rtl="0" fontAlgn="base">
            <a:spcBef>
              <a:spcPct val="0"/>
            </a:spcBef>
            <a:spcAft>
              <a:spcPct val="0"/>
            </a:spcAft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3pPr>
          <a:lvl4pPr marL="1370760" algn="l" rtl="0" fontAlgn="base">
            <a:spcBef>
              <a:spcPct val="0"/>
            </a:spcBef>
            <a:spcAft>
              <a:spcPct val="0"/>
            </a:spcAft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4pPr>
          <a:lvl5pPr marL="1827678" algn="l" rtl="0" fontAlgn="base">
            <a:spcBef>
              <a:spcPct val="0"/>
            </a:spcBef>
            <a:spcAft>
              <a:spcPct val="0"/>
            </a:spcAft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5pPr>
          <a:lvl6pPr marL="2284596" algn="l" defTabSz="913836" rtl="0" eaLnBrk="1" latinLnBrk="0" hangingPunct="1"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6pPr>
          <a:lvl7pPr marL="2741518" algn="l" defTabSz="913836" rtl="0" eaLnBrk="1" latinLnBrk="0" hangingPunct="1"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7pPr>
          <a:lvl8pPr marL="3198432" algn="l" defTabSz="913836" rtl="0" eaLnBrk="1" latinLnBrk="0" hangingPunct="1"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8pPr>
          <a:lvl9pPr marL="3655356" algn="l" defTabSz="913836" rtl="0" eaLnBrk="1" latinLnBrk="0" hangingPunct="1">
            <a:defRPr kumimoji="1" sz="2400" kern="1200">
              <a:solidFill>
                <a:schemeClr val="tx1"/>
              </a:solidFill>
              <a:latin typeface="Times New Roman" pitchFamily="18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en-US" altLang="ja-JP" dirty="0" smtClean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rPr>
            <a:t>$</a:t>
          </a:r>
          <a:r>
            <a:rPr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rPr>
            <a:t>５０</a:t>
          </a:r>
          <a:r>
            <a:rPr kumimoji="1" lang="ja-JP" altLang="en-US" dirty="0" smtClean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rPr>
            <a:t>～</a:t>
          </a:r>
          <a:r>
            <a:rPr kumimoji="1" lang="en-US" altLang="ja-JP" dirty="0" smtClean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rPr>
            <a:t>$</a:t>
          </a:r>
          <a:r>
            <a:rPr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rPr>
            <a:t>５９</a:t>
          </a:r>
          <a:endParaRPr kumimoji="1" lang="ja-JP" altLang="en-US" dirty="0">
            <a:solidFill>
              <a:srgbClr val="002060"/>
            </a:solidFill>
            <a:latin typeface="HGPｺﾞｼｯｸE" panose="020B0900000000000000" pitchFamily="50" charset="-128"/>
            <a:ea typeface="HGPｺﾞｼｯｸE" panose="020B0900000000000000" pitchFamily="50" charset="-128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t" anchorCtr="0" compatLnSpc="1">
            <a:prstTxWarp prst="textNoShape">
              <a:avLst/>
            </a:prstTxWarp>
          </a:bodyPr>
          <a:lstStyle>
            <a:lvl1pPr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401" y="0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t" anchorCtr="0" compatLnSpc="1">
            <a:prstTxWarp prst="textNoShape">
              <a:avLst/>
            </a:prstTxWarp>
          </a:bodyPr>
          <a:lstStyle>
            <a:lvl1pPr algn="r"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09BCCE66-3D35-45A4-97FA-90F9CCBB5841}" type="datetime1">
              <a:rPr lang="en-US"/>
              <a:pPr>
                <a:defRPr/>
              </a:pPr>
              <a:t>1/22/2018</a:t>
            </a:fld>
            <a:endParaRPr lang="en-US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272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b" anchorCtr="0" compatLnSpc="1">
            <a:prstTxWarp prst="textNoShape">
              <a:avLst/>
            </a:prstTxWarp>
          </a:bodyPr>
          <a:lstStyle>
            <a:lvl1pPr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401" y="9428272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b" anchorCtr="0" compatLnSpc="1">
            <a:prstTxWarp prst="textNoShape">
              <a:avLst/>
            </a:prstTxWarp>
          </a:bodyPr>
          <a:lstStyle>
            <a:lvl1pPr algn="r"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45F96E47-C8E2-4485-8231-C437400F72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152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t" anchorCtr="0" compatLnSpc="1">
            <a:prstTxWarp prst="textNoShape">
              <a:avLst/>
            </a:prstTxWarp>
          </a:bodyPr>
          <a:lstStyle>
            <a:lvl1pPr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01" y="0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t" anchorCtr="0" compatLnSpc="1">
            <a:prstTxWarp prst="textNoShape">
              <a:avLst/>
            </a:prstTxWarp>
          </a:bodyPr>
          <a:lstStyle>
            <a:lvl1pPr algn="r"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2EB3FD11-F4A1-4B36-A0F0-C667122A5EF3}" type="datetime1">
              <a:rPr lang="en-US"/>
              <a:pPr>
                <a:defRPr/>
              </a:pPr>
              <a:t>1/22/2018</a:t>
            </a:fld>
            <a:endParaRPr lang="en-US" dirty="0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62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846" y="4714137"/>
            <a:ext cx="5439987" cy="446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272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b" anchorCtr="0" compatLnSpc="1">
            <a:prstTxWarp prst="textNoShape">
              <a:avLst/>
            </a:prstTxWarp>
          </a:bodyPr>
          <a:lstStyle>
            <a:lvl1pPr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62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01" y="9428272"/>
            <a:ext cx="2944736" cy="4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097" tIns="46551" rIns="93097" bIns="46551" numCol="1" anchor="b" anchorCtr="0" compatLnSpc="1">
            <a:prstTxWarp prst="textNoShape">
              <a:avLst/>
            </a:prstTxWarp>
          </a:bodyPr>
          <a:lstStyle>
            <a:lvl1pPr algn="r" defTabSz="931589">
              <a:defRPr kumimoji="0" sz="1200">
                <a:latin typeface="Arial" charset="0"/>
              </a:defRPr>
            </a:lvl1pPr>
          </a:lstStyle>
          <a:p>
            <a:pPr>
              <a:defRPr/>
            </a:pPr>
            <a:fld id="{650A5DD0-1CB4-4EBD-9286-DD7038B132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57522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691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383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076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76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4596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518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32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56" algn="l" defTabSz="9138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 lIns="92108" tIns="46054" rIns="92108" bIns="46054"/>
          <a:lstStyle/>
          <a:p>
            <a:endParaRPr/>
          </a:p>
        </p:txBody>
      </p:sp>
      <p:sp>
        <p:nvSpPr>
          <p:cNvPr id="192" name="Shape 1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7999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454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2819400"/>
            <a:ext cx="9144000" cy="838200"/>
          </a:xfrm>
          <a:prstGeom prst="rect">
            <a:avLst/>
          </a:prstGeom>
          <a:noFill/>
          <a:effectLst/>
        </p:spPr>
        <p:txBody>
          <a:bodyPr lIns="91383" tIns="45692" rIns="91383" bIns="45692" anchor="t" anchorCtr="0">
            <a:noAutofit/>
          </a:bodyPr>
          <a:lstStyle>
            <a:lvl1pPr algn="ctr">
              <a:defRPr sz="4400" b="1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3602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6917" indent="0">
              <a:buNone/>
              <a:defRPr sz="2000" b="1"/>
            </a:lvl2pPr>
            <a:lvl3pPr marL="913836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78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8" indent="0">
              <a:buNone/>
              <a:defRPr sz="1600" b="1"/>
            </a:lvl7pPr>
            <a:lvl8pPr marL="3198432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6917" indent="0">
              <a:buNone/>
              <a:defRPr sz="2000" b="1"/>
            </a:lvl2pPr>
            <a:lvl3pPr marL="913836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78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8" indent="0">
              <a:buNone/>
              <a:defRPr sz="1600" b="1"/>
            </a:lvl7pPr>
            <a:lvl8pPr marL="3198432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019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81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172200"/>
            <a:ext cx="6019800" cy="17526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CHOOSE ONE: TAKE ACTION, EXCHANGE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084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lIns="91383" tIns="45692" rIns="91383" bIns="45692"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366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9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82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6917" indent="0">
              <a:buNone/>
              <a:defRPr sz="2000" b="1"/>
            </a:lvl2pPr>
            <a:lvl3pPr marL="913836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78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8" indent="0">
              <a:buNone/>
              <a:defRPr sz="1600" b="1"/>
            </a:lvl7pPr>
            <a:lvl8pPr marL="3198432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6917" indent="0">
              <a:buNone/>
              <a:defRPr sz="2000" b="1"/>
            </a:lvl2pPr>
            <a:lvl3pPr marL="913836" indent="0">
              <a:buNone/>
              <a:defRPr sz="1800" b="1"/>
            </a:lvl3pPr>
            <a:lvl4pPr marL="1370760" indent="0">
              <a:buNone/>
              <a:defRPr sz="1600" b="1"/>
            </a:lvl4pPr>
            <a:lvl5pPr marL="1827678" indent="0">
              <a:buNone/>
              <a:defRPr sz="1600" b="1"/>
            </a:lvl5pPr>
            <a:lvl6pPr marL="2284596" indent="0">
              <a:buNone/>
              <a:defRPr sz="1600" b="1"/>
            </a:lvl6pPr>
            <a:lvl7pPr marL="2741518" indent="0">
              <a:buNone/>
              <a:defRPr sz="1600" b="1"/>
            </a:lvl7pPr>
            <a:lvl8pPr marL="3198432" indent="0">
              <a:buNone/>
              <a:defRPr sz="1600" b="1"/>
            </a:lvl8pPr>
            <a:lvl9pPr marL="365535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643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09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8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7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55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3505200"/>
            <a:ext cx="8686800" cy="1828800"/>
          </a:xfrm>
          <a:prstGeom prst="rect">
            <a:avLst/>
          </a:prstGeom>
          <a:noFill/>
          <a:effectLst/>
        </p:spPr>
        <p:txBody>
          <a:bodyPr lIns="0" tIns="0" rIns="0" bIns="0" anchor="t" anchorCtr="0">
            <a:noAutofit/>
          </a:bodyPr>
          <a:lstStyle>
            <a:lvl1pPr algn="l">
              <a:defRPr sz="3600" b="1" i="0">
                <a:solidFill>
                  <a:srgbClr val="17458F"/>
                </a:solidFill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SECTION BREAK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383" tIns="45692" rIns="91383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36156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54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458F"/>
                </a:solidFill>
              </a:defRPr>
            </a:lvl1pPr>
            <a:lvl2pPr>
              <a:defRPr>
                <a:solidFill>
                  <a:srgbClr val="17458F"/>
                </a:solidFill>
              </a:defRPr>
            </a:lvl2pPr>
            <a:lvl3pPr>
              <a:defRPr>
                <a:solidFill>
                  <a:srgbClr val="17458F"/>
                </a:solidFill>
              </a:defRPr>
            </a:lvl3pPr>
            <a:lvl4pPr>
              <a:defRPr>
                <a:solidFill>
                  <a:srgbClr val="17458F"/>
                </a:solidFill>
              </a:defRPr>
            </a:lvl4pPr>
            <a:lvl5pPr>
              <a:defRPr>
                <a:solidFill>
                  <a:srgbClr val="17458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/>
          <a:lstStyle/>
          <a:p>
            <a:fld id="{9F925CBC-5D63-4841-856B-2ED1B4A34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4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4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9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8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8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375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9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56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15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75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5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5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958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5924" indent="0">
              <a:buNone/>
              <a:defRPr sz="2000" b="1"/>
            </a:lvl2pPr>
            <a:lvl3pPr marL="911872" indent="0">
              <a:buNone/>
              <a:defRPr sz="1800" b="1"/>
            </a:lvl3pPr>
            <a:lvl4pPr marL="1367820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91" indent="0">
              <a:buNone/>
              <a:defRPr sz="1600" b="1"/>
            </a:lvl6pPr>
            <a:lvl7pPr marL="2735635" indent="0">
              <a:buNone/>
              <a:defRPr sz="1600" b="1"/>
            </a:lvl7pPr>
            <a:lvl8pPr marL="3191568" indent="0">
              <a:buNone/>
              <a:defRPr sz="1600" b="1"/>
            </a:lvl8pPr>
            <a:lvl9pPr marL="364750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5924" indent="0">
              <a:buNone/>
              <a:defRPr sz="2000" b="1"/>
            </a:lvl2pPr>
            <a:lvl3pPr marL="911872" indent="0">
              <a:buNone/>
              <a:defRPr sz="1800" b="1"/>
            </a:lvl3pPr>
            <a:lvl4pPr marL="1367820" indent="0">
              <a:buNone/>
              <a:defRPr sz="1600" b="1"/>
            </a:lvl4pPr>
            <a:lvl5pPr marL="1823753" indent="0">
              <a:buNone/>
              <a:defRPr sz="1600" b="1"/>
            </a:lvl5pPr>
            <a:lvl6pPr marL="2279691" indent="0">
              <a:buNone/>
              <a:defRPr sz="1600" b="1"/>
            </a:lvl6pPr>
            <a:lvl7pPr marL="2735635" indent="0">
              <a:buNone/>
              <a:defRPr sz="1600" b="1"/>
            </a:lvl7pPr>
            <a:lvl8pPr marL="3191568" indent="0">
              <a:buNone/>
              <a:defRPr sz="1600" b="1"/>
            </a:lvl8pPr>
            <a:lvl9pPr marL="364750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49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737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3023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29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7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458F"/>
                </a:solidFill>
              </a:defRPr>
            </a:lvl1pPr>
            <a:lvl2pPr>
              <a:defRPr>
                <a:solidFill>
                  <a:srgbClr val="17458F"/>
                </a:solidFill>
              </a:defRPr>
            </a:lvl2pPr>
            <a:lvl3pPr>
              <a:defRPr>
                <a:solidFill>
                  <a:srgbClr val="17458F"/>
                </a:solidFill>
              </a:defRPr>
            </a:lvl3pPr>
            <a:lvl4pPr>
              <a:defRPr>
                <a:solidFill>
                  <a:srgbClr val="17458F"/>
                </a:solidFill>
              </a:defRPr>
            </a:lvl4pPr>
            <a:lvl5pPr>
              <a:defRPr>
                <a:solidFill>
                  <a:srgbClr val="17458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F925CBC-5D63-4841-856B-2ED1B4A34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1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9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6629400" cy="487362"/>
          </a:xfrm>
          <a:prstGeom prst="rect">
            <a:avLst/>
          </a:prstGeom>
        </p:spPr>
        <p:txBody>
          <a:bodyPr lIns="91383" tIns="45692" rIns="91383" bIns="45692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95600" y="6248401"/>
            <a:ext cx="6019800" cy="533400"/>
          </a:xfrm>
          <a:prstGeom prst="rect">
            <a:avLst/>
          </a:prstGeom>
        </p:spPr>
        <p:txBody>
          <a:bodyPr lIns="91383" tIns="45692" rIns="91383" bIns="0">
            <a:noAutofit/>
          </a:bodyPr>
          <a:lstStyle>
            <a:lvl1pPr marL="0" indent="0" algn="r">
              <a:buNone/>
              <a:defRPr sz="1400" b="1" i="0">
                <a:solidFill>
                  <a:srgbClr val="01B4E7"/>
                </a:solidFill>
                <a:latin typeface="Arial Narrow Bold"/>
                <a:cs typeface="Arial Narrow Bold"/>
              </a:defRPr>
            </a:lvl1pPr>
            <a:lvl2pPr marL="45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100 YEARS OF DOING GOOD IN THE WORLD</a:t>
            </a:r>
          </a:p>
        </p:txBody>
      </p:sp>
    </p:spTree>
    <p:extLst>
      <p:ext uri="{BB962C8B-B14F-4D97-AF65-F5344CB8AC3E}">
        <p14:creationId xmlns:p14="http://schemas.microsoft.com/office/powerpoint/2010/main" val="27297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000" b="1" i="0">
                <a:latin typeface="Arial Narrow"/>
                <a:cs typeface="Arial Narrow"/>
              </a:defRPr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17458F"/>
                </a:solidFill>
              </a:defRPr>
            </a:lvl1pPr>
            <a:lvl2pPr>
              <a:defRPr sz="2000">
                <a:solidFill>
                  <a:srgbClr val="17458F"/>
                </a:solidFill>
              </a:defRPr>
            </a:lvl2pPr>
            <a:lvl3pPr>
              <a:defRPr sz="1800">
                <a:solidFill>
                  <a:srgbClr val="17458F"/>
                </a:solidFill>
              </a:defRPr>
            </a:lvl3pPr>
            <a:lvl4pPr>
              <a:defRPr sz="1600">
                <a:solidFill>
                  <a:srgbClr val="17458F"/>
                </a:solidFill>
              </a:defRPr>
            </a:lvl4pPr>
            <a:lvl5pPr>
              <a:defRPr sz="1600">
                <a:solidFill>
                  <a:srgbClr val="17458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59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32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77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1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81" y="2268141"/>
            <a:ext cx="7358063" cy="2321719"/>
          </a:xfrm>
          <a:prstGeom prst="rect">
            <a:avLst/>
          </a:prstGeom>
        </p:spPr>
        <p:txBody>
          <a:bodyPr lIns="91421" tIns="45711" rIns="91421" bIns="45711"/>
          <a:lstStyle/>
          <a:p>
            <a:r>
              <a:t>タイトルテキスト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lIns="91421" tIns="45711" rIns="91421" bIns="45711"/>
          <a:lstStyle/>
          <a:p>
            <a:fld id="{86CB4B4D-7CA3-9044-876B-883B54F8677D}" type="slidenum">
              <a:rPr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‹#›</a:t>
            </a:fld>
            <a:endParaRPr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7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89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209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12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458F"/>
                </a:solidFill>
              </a:defRPr>
            </a:lvl1pPr>
            <a:lvl2pPr>
              <a:defRPr>
                <a:solidFill>
                  <a:srgbClr val="17458F"/>
                </a:solidFill>
              </a:defRPr>
            </a:lvl2pPr>
            <a:lvl3pPr>
              <a:defRPr>
                <a:solidFill>
                  <a:srgbClr val="17458F"/>
                </a:solidFill>
              </a:defRPr>
            </a:lvl3pPr>
            <a:lvl4pPr>
              <a:defRPr>
                <a:solidFill>
                  <a:srgbClr val="17458F"/>
                </a:solidFill>
              </a:defRPr>
            </a:lvl4pPr>
            <a:lvl5pPr>
              <a:defRPr>
                <a:solidFill>
                  <a:srgbClr val="17458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9F925CBC-5D63-4841-856B-2ED1B4A34DE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644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1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5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Placeholder 1"/>
          <p:cNvSpPr txBox="1">
            <a:spLocks/>
          </p:cNvSpPr>
          <p:nvPr userDrawn="1"/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0" i="0" kern="1200">
                <a:solidFill>
                  <a:srgbClr val="16316B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17458F"/>
                </a:solidFill>
              </a:defRPr>
            </a:lvl1pPr>
            <a:lvl2pPr>
              <a:defRPr sz="2400">
                <a:solidFill>
                  <a:srgbClr val="17458F"/>
                </a:solidFill>
              </a:defRPr>
            </a:lvl2pPr>
            <a:lvl3pPr>
              <a:defRPr sz="2000">
                <a:solidFill>
                  <a:srgbClr val="17458F"/>
                </a:solidFill>
              </a:defRPr>
            </a:lvl3pPr>
            <a:lvl4pPr>
              <a:defRPr sz="1800">
                <a:solidFill>
                  <a:srgbClr val="17458F"/>
                </a:solidFill>
              </a:defRPr>
            </a:lvl4pPr>
            <a:lvl5pPr>
              <a:defRPr sz="1800">
                <a:solidFill>
                  <a:srgbClr val="17458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22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F100_lockup_R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0" y="5715001"/>
            <a:ext cx="3581261" cy="838201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2286000"/>
            <a:ext cx="9144000" cy="19050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94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45691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92" indent="-342692" algn="l" defTabSz="45691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494" indent="-285575" algn="l" defTabSz="45691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6" indent="0" algn="l" defTabSz="456917" rtl="0" eaLnBrk="1" latinLnBrk="0" hangingPunct="1">
        <a:spcBef>
          <a:spcPct val="200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16" indent="-228458" algn="l" defTabSz="45691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40" indent="-228458" algn="l" defTabSz="45691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59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7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3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2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pic>
        <p:nvPicPr>
          <p:cNvPr id="2" name="Picture 1" descr="TRF100_lockup_R.pn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2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0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875" r:id="rId3"/>
    <p:sldLayoutId id="2147483876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456917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692" indent="-342692" algn="l" defTabSz="456917" rtl="0" eaLnBrk="1" latinLnBrk="0" hangingPunct="1">
        <a:spcBef>
          <a:spcPct val="20000"/>
        </a:spcBef>
        <a:buFont typeface="Arial"/>
        <a:buChar char="•"/>
        <a:defRPr sz="3200" b="1" i="0" kern="1200">
          <a:solidFill>
            <a:srgbClr val="16316B"/>
          </a:solidFill>
          <a:latin typeface="Arial Narrow"/>
          <a:ea typeface="+mn-ea"/>
          <a:cs typeface="Arial Narrow"/>
        </a:defRPr>
      </a:lvl1pPr>
      <a:lvl2pPr marL="742494" indent="-285575" algn="l" defTabSz="456917" rtl="0" eaLnBrk="1" latinLnBrk="0" hangingPunct="1">
        <a:spcBef>
          <a:spcPct val="20000"/>
        </a:spcBef>
        <a:buFont typeface="Arial"/>
        <a:buChar char="–"/>
        <a:defRPr sz="2800" b="1" i="0" kern="1200">
          <a:solidFill>
            <a:srgbClr val="16316B"/>
          </a:solidFill>
          <a:latin typeface="Arial Narrow"/>
          <a:ea typeface="+mn-ea"/>
          <a:cs typeface="Arial Narrow"/>
        </a:defRPr>
      </a:lvl2pPr>
      <a:lvl3pPr marL="1142294" indent="-228458" algn="l" defTabSz="456917" rtl="0" eaLnBrk="1" latinLnBrk="0" hangingPunct="1">
        <a:spcBef>
          <a:spcPct val="20000"/>
        </a:spcBef>
        <a:buFont typeface="Arial"/>
        <a:buChar char="•"/>
        <a:defRPr sz="2400" b="1" i="0" kern="1200">
          <a:solidFill>
            <a:srgbClr val="16316B"/>
          </a:solidFill>
          <a:latin typeface="Arial Narrow"/>
          <a:ea typeface="+mn-ea"/>
          <a:cs typeface="Arial Narrow"/>
        </a:defRPr>
      </a:lvl3pPr>
      <a:lvl4pPr marL="1599216" indent="-228458" algn="l" defTabSz="456917" rtl="0" eaLnBrk="1" latinLnBrk="0" hangingPunct="1">
        <a:spcBef>
          <a:spcPct val="20000"/>
        </a:spcBef>
        <a:buFont typeface="Arial"/>
        <a:buChar char="–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4pPr>
      <a:lvl5pPr marL="2056140" indent="-228458" algn="l" defTabSz="456917" rtl="0" eaLnBrk="1" latinLnBrk="0" hangingPunct="1">
        <a:spcBef>
          <a:spcPct val="20000"/>
        </a:spcBef>
        <a:buFont typeface="Arial"/>
        <a:buChar char="»"/>
        <a:defRPr sz="2000" b="1" i="0" kern="1200">
          <a:solidFill>
            <a:srgbClr val="16316B"/>
          </a:solidFill>
          <a:latin typeface="Arial Narrow"/>
          <a:ea typeface="+mn-ea"/>
          <a:cs typeface="Arial Narrow"/>
        </a:defRPr>
      </a:lvl5pPr>
      <a:lvl6pPr marL="2513059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7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3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2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383" tIns="45692" rIns="91383" bIns="4569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CAB2FCF9-CE33-3847-9706-1046D2EB27A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TRF100_lockup_R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2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5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74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6917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692" indent="-342692" algn="l" defTabSz="456917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5DAA"/>
          </a:solidFill>
          <a:latin typeface="Georgia"/>
          <a:ea typeface="+mn-ea"/>
          <a:cs typeface="Georgia"/>
        </a:defRPr>
      </a:lvl1pPr>
      <a:lvl2pPr marL="742494" indent="-285575" algn="l" defTabSz="456917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5DAA"/>
          </a:solidFill>
          <a:latin typeface="Georgia"/>
          <a:ea typeface="+mn-ea"/>
          <a:cs typeface="Georgia"/>
        </a:defRPr>
      </a:lvl2pPr>
      <a:lvl3pPr marL="1142294" indent="-228458" algn="l" defTabSz="456917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DAA"/>
          </a:solidFill>
          <a:latin typeface="Georgia"/>
          <a:ea typeface="+mn-ea"/>
          <a:cs typeface="Georgia"/>
        </a:defRPr>
      </a:lvl3pPr>
      <a:lvl4pPr marL="1599216" indent="-228458" algn="l" defTabSz="456917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DAA"/>
          </a:solidFill>
          <a:latin typeface="Georgia"/>
          <a:ea typeface="+mn-ea"/>
          <a:cs typeface="Georgia"/>
        </a:defRPr>
      </a:lvl4pPr>
      <a:lvl5pPr marL="2056140" indent="-228458" algn="l" defTabSz="456917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DAA"/>
          </a:solidFill>
          <a:latin typeface="Georgia"/>
          <a:ea typeface="+mn-ea"/>
          <a:cs typeface="Georgia"/>
        </a:defRPr>
      </a:lvl5pPr>
      <a:lvl6pPr marL="2513059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7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3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2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67400"/>
          </a:xfrm>
          <a:prstGeom prst="rect">
            <a:avLst/>
          </a:prstGeom>
          <a:solidFill>
            <a:srgbClr val="00B4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383" tIns="45692" rIns="91383" bIns="4569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383" tIns="45692" rIns="91383" bIns="45692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 descr="IC16-Seoul_lockup_PMS_C.eps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172212"/>
            <a:ext cx="2088000" cy="4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58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6917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692" indent="-342692" algn="l" defTabSz="456917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Georgia"/>
          <a:ea typeface="+mn-ea"/>
          <a:cs typeface="Georgia"/>
        </a:defRPr>
      </a:lvl1pPr>
      <a:lvl2pPr marL="742494" indent="-285575" algn="l" defTabSz="456917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bg1"/>
          </a:solidFill>
          <a:latin typeface="Georgia"/>
          <a:ea typeface="+mn-ea"/>
          <a:cs typeface="Georgia"/>
        </a:defRPr>
      </a:lvl2pPr>
      <a:lvl3pPr marL="1142294" indent="-228458" algn="l" defTabSz="45691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Georgia"/>
          <a:ea typeface="+mn-ea"/>
          <a:cs typeface="Georgia"/>
        </a:defRPr>
      </a:lvl3pPr>
      <a:lvl4pPr marL="1599216" indent="-228458" algn="l" defTabSz="456917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Georgia"/>
          <a:ea typeface="+mn-ea"/>
          <a:cs typeface="Georgia"/>
        </a:defRPr>
      </a:lvl4pPr>
      <a:lvl5pPr marL="2056140" indent="-228458" algn="l" defTabSz="456917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Georgia"/>
          <a:ea typeface="+mn-ea"/>
          <a:cs typeface="Georgia"/>
        </a:defRPr>
      </a:lvl5pPr>
      <a:lvl6pPr marL="2513059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76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7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13" indent="-228458" algn="l" defTabSz="45691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7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0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7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9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8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32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56" algn="l" defTabSz="4569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84" tIns="45593" rIns="91184" bIns="45593" rtlCol="0" anchor="t"/>
          <a:lstStyle/>
          <a:p>
            <a:pPr algn="ctr" defTabSz="641430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184" tIns="45593" rIns="91184" bIns="4559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184" tIns="45593" rIns="91184" bIns="45593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404"/>
            <a:ext cx="2133600" cy="365125"/>
          </a:xfrm>
          <a:prstGeom prst="rect">
            <a:avLst/>
          </a:prstGeom>
        </p:spPr>
        <p:txBody>
          <a:bodyPr vert="horz" lIns="91184" tIns="45593" rIns="91184" bIns="4559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pPr defTabSz="641430"/>
            <a:fld id="{CAB2FCF9-CE33-3847-9706-1046D2EB2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41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TRF100_lockup_R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4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9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5924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1965" indent="-341965" algn="l" defTabSz="455924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5DAA"/>
          </a:solidFill>
          <a:latin typeface="Georgia"/>
          <a:ea typeface="+mn-ea"/>
          <a:cs typeface="Georgia"/>
        </a:defRPr>
      </a:lvl1pPr>
      <a:lvl2pPr marL="740898" indent="-284978" algn="l" defTabSz="455924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5DAA"/>
          </a:solidFill>
          <a:latin typeface="Georgia"/>
          <a:ea typeface="+mn-ea"/>
          <a:cs typeface="Georgia"/>
        </a:defRPr>
      </a:lvl2pPr>
      <a:lvl3pPr marL="1139844" indent="-227960" algn="l" defTabSz="455924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DAA"/>
          </a:solidFill>
          <a:latin typeface="Georgia"/>
          <a:ea typeface="+mn-ea"/>
          <a:cs typeface="Georgia"/>
        </a:defRPr>
      </a:lvl3pPr>
      <a:lvl4pPr marL="1595776" indent="-227960" algn="l" defTabSz="455924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DAA"/>
          </a:solidFill>
          <a:latin typeface="Georgia"/>
          <a:ea typeface="+mn-ea"/>
          <a:cs typeface="Georgia"/>
        </a:defRPr>
      </a:lvl4pPr>
      <a:lvl5pPr marL="2051730" indent="-227960" algn="l" defTabSz="455924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DAA"/>
          </a:solidFill>
          <a:latin typeface="Georgia"/>
          <a:ea typeface="+mn-ea"/>
          <a:cs typeface="Georgia"/>
        </a:defRPr>
      </a:lvl5pPr>
      <a:lvl6pPr marL="2507669" indent="-227960" algn="l" defTabSz="45592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597" indent="-227960" algn="l" defTabSz="45592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542" indent="-227960" algn="l" defTabSz="45592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58" indent="-227960" algn="l" defTabSz="45592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4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72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820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53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91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635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68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502" algn="l" defTabSz="4559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t"/>
          <a:lstStyle/>
          <a:p>
            <a:pPr algn="ctr"/>
            <a:endParaRPr lang="en-US">
              <a:solidFill>
                <a:srgbClr val="E7E7E8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191000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91400" cy="487362"/>
          </a:xfrm>
          <a:prstGeom prst="rect">
            <a:avLst/>
          </a:prstGeom>
        </p:spPr>
        <p:txBody>
          <a:bodyPr vert="horz" lIns="91402" tIns="45702" rIns="91402" bIns="45702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 Narrow"/>
                <a:cs typeface="Arial Narrow"/>
              </a:defRPr>
            </a:lvl1pPr>
          </a:lstStyle>
          <a:p>
            <a:fld id="{CAB2FCF9-CE33-3847-9706-1046D2EB27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 descr="TRF100_lockup_R.pn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8" y="6172201"/>
            <a:ext cx="1953413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0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011" rtl="0" eaLnBrk="1" latinLnBrk="0" hangingPunct="1">
        <a:spcBef>
          <a:spcPct val="0"/>
        </a:spcBef>
        <a:buNone/>
        <a:defRPr sz="1800" b="1" i="0" kern="1200">
          <a:solidFill>
            <a:schemeClr val="bg1"/>
          </a:solidFill>
          <a:latin typeface="Arial Narrow"/>
          <a:ea typeface="+mj-ea"/>
          <a:cs typeface="Arial Narrow"/>
        </a:defRPr>
      </a:lvl1pPr>
    </p:titleStyle>
    <p:bodyStyle>
      <a:lvl1pPr marL="342761" indent="-342761" algn="l" defTabSz="457011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5DAA"/>
          </a:solidFill>
          <a:latin typeface="Georgia"/>
          <a:ea typeface="+mn-ea"/>
          <a:cs typeface="Georgia"/>
        </a:defRPr>
      </a:lvl1pPr>
      <a:lvl2pPr marL="742646" indent="-285632" algn="l" defTabSz="457011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5DAA"/>
          </a:solidFill>
          <a:latin typeface="Georgia"/>
          <a:ea typeface="+mn-ea"/>
          <a:cs typeface="Georgia"/>
        </a:defRPr>
      </a:lvl2pPr>
      <a:lvl3pPr marL="1142530" indent="-228505" algn="l" defTabSz="457011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5DAA"/>
          </a:solidFill>
          <a:latin typeface="Georgia"/>
          <a:ea typeface="+mn-ea"/>
          <a:cs typeface="Georgia"/>
        </a:defRPr>
      </a:lvl3pPr>
      <a:lvl4pPr marL="1599544" indent="-228505" algn="l" defTabSz="457011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5DAA"/>
          </a:solidFill>
          <a:latin typeface="Georgia"/>
          <a:ea typeface="+mn-ea"/>
          <a:cs typeface="Georgia"/>
        </a:defRPr>
      </a:lvl4pPr>
      <a:lvl5pPr marL="2056560" indent="-228505" algn="l" defTabSz="457011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5DAA"/>
          </a:solidFill>
          <a:latin typeface="Georgia"/>
          <a:ea typeface="+mn-ea"/>
          <a:cs typeface="Georgia"/>
        </a:defRPr>
      </a:lvl5pPr>
      <a:lvl6pPr marL="2513573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45701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7.jpe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7300826" y="1977255"/>
            <a:ext cx="1462174" cy="280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23" tIns="32123" rIns="32123" bIns="32123" numCol="1" spcCol="26770" rtlCol="0" anchor="t">
            <a:spAutoFit/>
          </a:bodyPr>
          <a:lstStyle/>
          <a:p>
            <a:pPr defTabSz="321241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en-US" altLang="ja-JP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2018.</a:t>
            </a:r>
            <a:r>
              <a:rPr kumimoji="0" lang="ja-JP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　</a:t>
            </a:r>
            <a:r>
              <a:rPr kumimoji="0" lang="en-US" altLang="ja-JP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2.</a:t>
            </a:r>
            <a:r>
              <a:rPr kumimoji="0" lang="ja-JP" alt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　</a:t>
            </a:r>
            <a:r>
              <a:rPr kumimoji="0" lang="en-US" altLang="ja-JP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  <a:sym typeface="Tw Cen MT"/>
              </a:rPr>
              <a:t>3</a:t>
            </a:r>
            <a:endParaRPr kumimoji="0" lang="ja-JP" altLang="en-US" sz="14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  <a:sym typeface="Tw Cen MT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0408" y="2622961"/>
            <a:ext cx="7123186" cy="4034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123" tIns="32123" rIns="32123" bIns="32123" numCol="1" spcCol="26770" rtlCol="0" anchor="t">
            <a:spAutoFit/>
          </a:bodyPr>
          <a:lstStyle/>
          <a:p>
            <a:pPr algn="ctr" defTabSz="321241" fontAlgn="auto" hangingPunct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200" b="1" dirty="0">
                <a:solidFill>
                  <a:srgbClr val="000000">
                    <a:lumMod val="65000"/>
                    <a:lumOff val="3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地区ロータリー財団補助金管理セミナー</a:t>
            </a:r>
            <a:endParaRPr kumimoji="0" lang="en-US" altLang="ja-JP" sz="2200" b="1" dirty="0">
              <a:solidFill>
                <a:srgbClr val="000000">
                  <a:lumMod val="65000"/>
                  <a:lumOff val="3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5398641" y="5105401"/>
            <a:ext cx="3146167" cy="995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691" tIns="35691" rIns="35691" bIns="35691">
            <a:spAutoFit/>
          </a:bodyPr>
          <a:lstStyle/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ロータリー財団委員会</a:t>
            </a:r>
            <a:endParaRPr kumimoji="0" lang="en-US" altLang="ja-JP" sz="20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defTabSz="321241" fontAlgn="auto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資金推進小委員会委員長　</a:t>
            </a:r>
            <a:endParaRPr kumimoji="0" sz="2000" dirty="0">
              <a:solidFill>
                <a:srgbClr val="000000">
                  <a:lumMod val="75000"/>
                  <a:lumOff val="25000"/>
                </a:srgb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defTabSz="321241" fontAlgn="auto">
              <a:spcBef>
                <a:spcPts val="0"/>
              </a:spcBef>
              <a:spcAft>
                <a:spcPts val="0"/>
              </a:spcAft>
              <a:defRPr sz="3300"/>
            </a:pPr>
            <a:r>
              <a:rPr kumimoji="0" lang="ja-JP" altLang="en-US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大谷隆英／大阪柏原</a:t>
            </a:r>
            <a:r>
              <a:rPr kumimoji="0" sz="2000" dirty="0">
                <a:solidFill>
                  <a:srgbClr val="000000">
                    <a:lumMod val="75000"/>
                    <a:lumOff val="25000"/>
                  </a:srgb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RC</a:t>
            </a:r>
          </a:p>
        </p:txBody>
      </p:sp>
      <p:pic>
        <p:nvPicPr>
          <p:cNvPr id="188" name="image5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5743" y="875557"/>
            <a:ext cx="3552514" cy="88036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5" name="正方形/長方形 4"/>
          <p:cNvSpPr/>
          <p:nvPr/>
        </p:nvSpPr>
        <p:spPr>
          <a:xfrm>
            <a:off x="1257300" y="3200400"/>
            <a:ext cx="6629400" cy="1524000"/>
          </a:xfrm>
          <a:prstGeom prst="rect">
            <a:avLst/>
          </a:prstGeom>
          <a:solidFill>
            <a:srgbClr val="1F49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190" name="Shape 190"/>
          <p:cNvSpPr/>
          <p:nvPr/>
        </p:nvSpPr>
        <p:spPr>
          <a:xfrm>
            <a:off x="3146438" y="3179318"/>
            <a:ext cx="2851106" cy="1314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2123" tIns="32123" rIns="32123" bIns="32123" anchor="ctr">
            <a:spAutoFit/>
          </a:bodyPr>
          <a:lstStyle>
            <a:lvl1pPr algn="ctr">
              <a:defRPr sz="6000" b="1">
                <a:solidFill>
                  <a:srgbClr val="005493"/>
                </a:solidFill>
              </a:defRPr>
            </a:lvl1pPr>
          </a:lstStyle>
          <a:p>
            <a:pPr defTabSz="32124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5400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財団寄付</a:t>
            </a:r>
            <a:endParaRPr kumimoji="0" lang="en-US" sz="5400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90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円/楕円 10"/>
          <p:cNvSpPr/>
          <p:nvPr/>
        </p:nvSpPr>
        <p:spPr>
          <a:xfrm>
            <a:off x="6989062" y="2309681"/>
            <a:ext cx="2000250" cy="15099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10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445512" y="-152396"/>
            <a:ext cx="7315200" cy="1261559"/>
          </a:xfrm>
          <a:prstGeom prst="rect">
            <a:avLst/>
          </a:prstGeom>
          <a:noFill/>
        </p:spPr>
        <p:txBody>
          <a:bodyPr wrap="square" lIns="91099" tIns="45550" rIns="91099" bIns="45550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　　　　</a:t>
            </a:r>
            <a:r>
              <a:rPr lang="ja-JP" altLang="en-US" sz="3200" i="1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　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寄付金使途の自主性</a:t>
            </a:r>
            <a:endParaRPr lang="en-US" altLang="ja-JP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lang="ja-JP" altLang="en-US" sz="28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2" y="6116671"/>
            <a:ext cx="2139114" cy="5006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988312" y="1563810"/>
            <a:ext cx="6858000" cy="611705"/>
          </a:xfrm>
          <a:prstGeom prst="rect">
            <a:avLst/>
          </a:prstGeom>
          <a:solidFill>
            <a:srgbClr val="1F497D"/>
          </a:solidFill>
        </p:spPr>
        <p:txBody>
          <a:bodyPr wrap="square" lIns="91099" tIns="45550" rIns="91099" bIns="455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３年前の年次基金寄付等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79168" y="2636046"/>
            <a:ext cx="3429000" cy="611705"/>
          </a:xfrm>
          <a:prstGeom prst="rect">
            <a:avLst/>
          </a:prstGeom>
          <a:solidFill>
            <a:srgbClr val="00B050"/>
          </a:solidFill>
        </p:spPr>
        <p:txBody>
          <a:bodyPr wrap="square" lIns="91099" tIns="45550" rIns="91099" bIns="455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地区財団活動資金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99023" y="4162079"/>
            <a:ext cx="1624091" cy="481861"/>
          </a:xfrm>
          <a:prstGeom prst="rect">
            <a:avLst/>
          </a:prstGeom>
          <a:noFill/>
          <a:ln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7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マッチング</a:t>
            </a:r>
            <a:endParaRPr lang="en-US" altLang="ja-JP" sz="17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右中かっこ 9"/>
          <p:cNvSpPr/>
          <p:nvPr/>
        </p:nvSpPr>
        <p:spPr>
          <a:xfrm rot="5400000">
            <a:off x="3190234" y="2337494"/>
            <a:ext cx="400050" cy="4960872"/>
          </a:xfrm>
          <a:prstGeom prst="rightBrace">
            <a:avLst/>
          </a:prstGeom>
          <a:ln w="28575"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099" tIns="45550" rIns="91099" bIns="45550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588584" y="2249610"/>
            <a:ext cx="457201" cy="38100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99" tIns="45550" rIns="91099" bIns="45550"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左カーブ矢印 16"/>
          <p:cNvSpPr/>
          <p:nvPr/>
        </p:nvSpPr>
        <p:spPr>
          <a:xfrm>
            <a:off x="6023115" y="2188741"/>
            <a:ext cx="838200" cy="1630929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99" tIns="45550" rIns="91099" bIns="45550"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170104" y="2543210"/>
            <a:ext cx="1638299" cy="1098598"/>
          </a:xfrm>
          <a:prstGeom prst="rect">
            <a:avLst/>
          </a:prstGeom>
          <a:noFill/>
          <a:ln w="38100"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国際財団</a:t>
            </a:r>
            <a:endParaRPr lang="en-US" altLang="ja-JP" sz="2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活動資金</a:t>
            </a:r>
            <a:endParaRPr lang="en-US" altLang="ja-JP" sz="2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（ＷＦ）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56078" y="647840"/>
            <a:ext cx="1485900" cy="741529"/>
          </a:xfrm>
          <a:prstGeom prst="rect">
            <a:avLst/>
          </a:prstGeom>
          <a:noFill/>
          <a:ln w="38100"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4200" dirty="0">
                <a:solidFill>
                  <a:srgbClr val="FF00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５０％</a:t>
            </a:r>
          </a:p>
        </p:txBody>
      </p:sp>
      <p:sp>
        <p:nvSpPr>
          <p:cNvPr id="7" name="角丸四角形吹き出し 6"/>
          <p:cNvSpPr/>
          <p:nvPr/>
        </p:nvSpPr>
        <p:spPr>
          <a:xfrm>
            <a:off x="7308340" y="4230810"/>
            <a:ext cx="1452372" cy="990600"/>
          </a:xfrm>
          <a:prstGeom prst="wedgeRoundRectCallout">
            <a:avLst>
              <a:gd name="adj1" fmla="val -110655"/>
              <a:gd name="adj2" fmla="val -60577"/>
              <a:gd name="adj3" fmla="val 16667"/>
            </a:avLst>
          </a:prstGeom>
          <a:solidFill>
            <a:schemeClr val="bg1"/>
          </a:solidFill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099" tIns="45550" rIns="91099" bIns="45550"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389112" y="4402943"/>
            <a:ext cx="1600200" cy="654986"/>
          </a:xfrm>
          <a:prstGeom prst="rect">
            <a:avLst/>
          </a:prstGeom>
          <a:noFill/>
        </p:spPr>
        <p:txBody>
          <a:bodyPr wrap="square" lIns="91099" tIns="45550" rIns="91099" bIns="45550" rtlCol="0">
            <a:spAutoFit/>
          </a:bodyPr>
          <a:lstStyle/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シェアを</a:t>
            </a:r>
            <a:endParaRPr lang="en-US" altLang="ja-JP" sz="18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増やすカギ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988358" y="3385138"/>
            <a:ext cx="535689" cy="611705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946244" y="3514982"/>
            <a:ext cx="741807" cy="352018"/>
          </a:xfrm>
          <a:prstGeom prst="rect">
            <a:avLst/>
          </a:prstGeom>
          <a:noFill/>
          <a:ln w="38100"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寄贈</a:t>
            </a:r>
          </a:p>
        </p:txBody>
      </p:sp>
      <p:sp>
        <p:nvSpPr>
          <p:cNvPr id="23" name="正方形/長方形 22"/>
          <p:cNvSpPr/>
          <p:nvPr/>
        </p:nvSpPr>
        <p:spPr>
          <a:xfrm>
            <a:off x="1594687" y="3391875"/>
            <a:ext cx="1594688" cy="607500"/>
          </a:xfrm>
          <a:prstGeom prst="rect">
            <a:avLst/>
          </a:prstGeom>
          <a:solidFill>
            <a:srgbClr val="CCFF99"/>
          </a:solidFill>
          <a:ln w="1016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608604" y="3391894"/>
            <a:ext cx="1670625" cy="611686"/>
          </a:xfrm>
          <a:prstGeom prst="rect">
            <a:avLst/>
          </a:prstGeom>
          <a:noFill/>
          <a:ln w="38100"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地区補助金</a:t>
            </a:r>
            <a:endParaRPr lang="en-US" altLang="ja-JP" sz="17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lang="en-US" altLang="ja-JP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DDF</a:t>
            </a:r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の５０％）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3265313" y="3391876"/>
            <a:ext cx="1113750" cy="611705"/>
          </a:xfrm>
          <a:prstGeom prst="rect">
            <a:avLst/>
          </a:prstGeom>
          <a:solidFill>
            <a:srgbClr val="CCFF99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/>
          <p:cNvSpPr/>
          <p:nvPr/>
        </p:nvSpPr>
        <p:spPr>
          <a:xfrm>
            <a:off x="4449899" y="3381672"/>
            <a:ext cx="1420867" cy="61170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95449" y="3400589"/>
            <a:ext cx="2967228" cy="611705"/>
          </a:xfrm>
          <a:prstGeom prst="rect">
            <a:avLst/>
          </a:prstGeom>
          <a:noFill/>
          <a:ln w="38100">
            <a:noFill/>
          </a:ln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グローバル補助金</a:t>
            </a:r>
            <a:endParaRPr lang="en-US" altLang="ja-JP" sz="17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r>
              <a:rPr lang="ja-JP" altLang="en-US" sz="17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グローバル奨学金</a:t>
            </a:r>
          </a:p>
        </p:txBody>
      </p:sp>
      <p:sp>
        <p:nvSpPr>
          <p:cNvPr id="27" name="右中かっこ 26"/>
          <p:cNvSpPr/>
          <p:nvPr/>
        </p:nvSpPr>
        <p:spPr>
          <a:xfrm rot="5400000">
            <a:off x="5096030" y="3456144"/>
            <a:ext cx="172148" cy="1377184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91099" tIns="45550" rIns="91099" bIns="45550"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6" name="直線コネクタ 15"/>
          <p:cNvCxnSpPr/>
          <p:nvPr/>
        </p:nvCxnSpPr>
        <p:spPr>
          <a:xfrm>
            <a:off x="4379612" y="1335211"/>
            <a:ext cx="18288" cy="4917673"/>
          </a:xfrm>
          <a:prstGeom prst="line">
            <a:avLst/>
          </a:prstGeom>
          <a:ln w="88900">
            <a:solidFill>
              <a:srgbClr val="FF0066">
                <a:alpha val="97000"/>
              </a:srgb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909823" y="5119686"/>
            <a:ext cx="4960872" cy="438580"/>
          </a:xfrm>
          <a:prstGeom prst="rect">
            <a:avLst/>
          </a:prstGeom>
          <a:solidFill>
            <a:srgbClr val="CC0000"/>
          </a:solidFill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17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２６６０地区実績</a:t>
            </a:r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８０％</a:t>
            </a:r>
          </a:p>
        </p:txBody>
      </p:sp>
    </p:spTree>
    <p:extLst>
      <p:ext uri="{BB962C8B-B14F-4D97-AF65-F5344CB8AC3E}">
        <p14:creationId xmlns:p14="http://schemas.microsoft.com/office/powerpoint/2010/main" val="240890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0" grpId="0" animBg="1"/>
      <p:bldP spid="14" grpId="0" animBg="1"/>
      <p:bldP spid="17" grpId="0" animBg="1"/>
      <p:bldP spid="18" grpId="0"/>
      <p:bldP spid="20" grpId="0"/>
      <p:bldP spid="7" grpId="0" animBg="1"/>
      <p:bldP spid="8" grpId="0"/>
      <p:bldP spid="9" grpId="0" animBg="1"/>
      <p:bldP spid="19" grpId="0"/>
      <p:bldP spid="23" grpId="0" animBg="1"/>
      <p:bldP spid="24" grpId="0"/>
      <p:bldP spid="25" grpId="0" animBg="1"/>
      <p:bldP spid="26" grpId="0" animBg="1"/>
      <p:bldP spid="21" grpId="0"/>
      <p:bldP spid="2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角丸四角形 16"/>
          <p:cNvSpPr/>
          <p:nvPr/>
        </p:nvSpPr>
        <p:spPr>
          <a:xfrm>
            <a:off x="668151" y="4071984"/>
            <a:ext cx="5097142" cy="6303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rgbClr val="CC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42" tIns="32066" rIns="64142" bIns="32066" spcCol="0" rtlCol="0" anchor="ctr"/>
          <a:lstStyle/>
          <a:p>
            <a:pPr algn="ctr" defTabSz="320678" fontAlgn="auto">
              <a:spcBef>
                <a:spcPts val="0"/>
              </a:spcBef>
              <a:spcAft>
                <a:spcPts val="0"/>
              </a:spcAft>
            </a:pPr>
            <a:endParaRPr lang="ja-JP" altLang="en-US" sz="1300">
              <a:solidFill>
                <a:prstClr val="white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11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212" tIns="45607" rIns="91212" bIns="45607" rtlCol="0">
            <a:spAutoFit/>
          </a:bodyPr>
          <a:lstStyle/>
          <a:p>
            <a:pPr algn="ctr" defTabSz="912199"/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21" y="6100174"/>
            <a:ext cx="2209799" cy="51718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152401" y="990600"/>
            <a:ext cx="8839200" cy="533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8" rIns="91174" bIns="45588" rtlCol="0" anchor="ctr"/>
          <a:lstStyle/>
          <a:p>
            <a:pPr algn="ctr" defTabSz="912199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タイトル 1"/>
          <p:cNvSpPr txBox="1">
            <a:spLocks/>
          </p:cNvSpPr>
          <p:nvPr/>
        </p:nvSpPr>
        <p:spPr bwMode="auto">
          <a:xfrm>
            <a:off x="230790" y="1981200"/>
            <a:ext cx="891321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8" rIns="91174" bIns="45588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/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公益財団法人　ロータリー日本財団</a:t>
            </a:r>
            <a:r>
              <a:rPr kumimoji="0" lang="ja-JP" altLang="en-US" sz="2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sz="2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2010.12.24</a:t>
            </a:r>
            <a:r>
              <a:rPr kumimoji="0" lang="ja-JP" altLang="en-US" sz="2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kumimoji="0" lang="en-US" altLang="ja-JP" sz="22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32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ja-JP" altLang="en-US" sz="20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ロータリー財団の協力団体</a:t>
            </a:r>
            <a:endParaRPr kumimoji="0" lang="en-US" altLang="ja-JP" sz="20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20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</a:t>
            </a:r>
            <a:r>
              <a:rPr kumimoji="0" lang="ja-JP" altLang="en-US" sz="2000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「特定公益増進法人」</a:t>
            </a:r>
            <a:r>
              <a:rPr kumimoji="0" lang="ja-JP" altLang="en-US" sz="20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への寄付金として取り扱われ、</a:t>
            </a:r>
            <a:endParaRPr kumimoji="0" lang="en-US" altLang="ja-JP" sz="20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r>
              <a:rPr kumimoji="0" lang="ja-JP" altLang="en-US" sz="20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税制上の</a:t>
            </a:r>
            <a:r>
              <a:rPr kumimoji="0" lang="ja-JP" altLang="en-US" sz="2000" b="1" dirty="0">
                <a:solidFill>
                  <a:srgbClr val="F11D22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優遇措置</a:t>
            </a:r>
            <a:r>
              <a:rPr kumimoji="0" lang="ja-JP" altLang="en-US" sz="20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の対象</a:t>
            </a:r>
            <a:endParaRPr kumimoji="0" lang="en-US" altLang="ja-JP" sz="20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/>
            <a:endParaRPr kumimoji="0" lang="en-US" altLang="ja-JP" sz="2800" b="1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spcBef>
                <a:spcPts val="1266"/>
              </a:spcBef>
            </a:pPr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「所得控除」または　「税額控除」</a:t>
            </a:r>
            <a:endParaRPr lang="ja-JP" altLang="en-US" sz="28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1524001" y="5108958"/>
            <a:ext cx="6867994" cy="861728"/>
          </a:xfrm>
          <a:prstGeom prst="rect">
            <a:avLst/>
          </a:prstGeom>
        </p:spPr>
        <p:txBody>
          <a:bodyPr wrap="square" lIns="91174" tIns="45588" rIns="91174" bIns="45588">
            <a:spAutoFit/>
          </a:bodyPr>
          <a:lstStyle/>
          <a:p>
            <a:pPr defTabSz="912199"/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確定申告用領収証の発送時期（所属クラブ宛）</a:t>
            </a:r>
            <a:endParaRPr lang="en-US" altLang="ja-JP" sz="2000" b="1" dirty="0">
              <a:solidFill>
                <a:srgbClr val="16316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defTabSz="912199">
              <a:spcBef>
                <a:spcPts val="1200"/>
              </a:spcBef>
            </a:pP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翌年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　　　　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月分　同年</a:t>
            </a:r>
            <a:r>
              <a:rPr lang="en-US" altLang="ja-JP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lang="ja-JP" altLang="en-US" sz="2000" b="1" dirty="0">
                <a:solidFill>
                  <a:srgbClr val="16316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月末</a:t>
            </a:r>
          </a:p>
        </p:txBody>
      </p:sp>
      <p:sp>
        <p:nvSpPr>
          <p:cNvPr id="11" name="下矢印 10"/>
          <p:cNvSpPr/>
          <p:nvPr/>
        </p:nvSpPr>
        <p:spPr>
          <a:xfrm>
            <a:off x="1905000" y="3643359"/>
            <a:ext cx="914400" cy="319087"/>
          </a:xfrm>
          <a:prstGeom prst="down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74" tIns="45588" rIns="91174" bIns="45588" rtlCol="0" anchor="ctr"/>
          <a:lstStyle/>
          <a:p>
            <a:pPr algn="ctr" defTabSz="912199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タイトル 1"/>
          <p:cNvSpPr txBox="1">
            <a:spLocks/>
          </p:cNvSpPr>
          <p:nvPr/>
        </p:nvSpPr>
        <p:spPr bwMode="auto">
          <a:xfrm>
            <a:off x="152401" y="990600"/>
            <a:ext cx="8686806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88" rIns="91174" bIns="45588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/>
            <a:r>
              <a:rPr kumimoji="0" lang="ja-JP" altLang="en-US" sz="2800" b="1" i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Meiryo UI" pitchFamily="50" charset="-128"/>
              </a:rPr>
              <a:t>３</a:t>
            </a:r>
            <a:r>
              <a:rPr kumimoji="0" lang="ja-JP" altLang="en-US" sz="2800" b="1" dirty="0">
                <a:solidFill>
                  <a:srgbClr val="16316B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ロータリー財団への寄付は税制上の優遇措置の対象</a:t>
            </a:r>
            <a:endParaRPr lang="ja-JP" altLang="en-US" sz="2800" dirty="0">
              <a:solidFill>
                <a:srgbClr val="16316B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765294" y="2536949"/>
            <a:ext cx="2667000" cy="338554"/>
          </a:xfrm>
          <a:prstGeom prst="rect">
            <a:avLst/>
          </a:prstGeom>
          <a:noFill/>
        </p:spPr>
        <p:txBody>
          <a:bodyPr wrap="square" lIns="91212" tIns="45607" rIns="91212" bIns="45607" rtlCol="0">
            <a:spAutoFit/>
          </a:bodyPr>
          <a:lstStyle/>
          <a:p>
            <a:pPr defTabSz="912199"/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米山基金寄付は</a:t>
            </a:r>
            <a:r>
              <a:rPr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1978</a:t>
            </a:r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年から</a:t>
            </a:r>
          </a:p>
        </p:txBody>
      </p:sp>
      <p:sp>
        <p:nvSpPr>
          <p:cNvPr id="5" name="角丸四角形 4"/>
          <p:cNvSpPr/>
          <p:nvPr/>
        </p:nvSpPr>
        <p:spPr>
          <a:xfrm>
            <a:off x="5650994" y="2537229"/>
            <a:ext cx="2895600" cy="369332"/>
          </a:xfrm>
          <a:prstGeom prst="round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12" tIns="45607" rIns="91212" bIns="45607" rtlCol="0" anchor="ctr"/>
          <a:lstStyle/>
          <a:p>
            <a:pPr algn="ctr" defTabSz="912199"/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>
            <a:off x="838200" y="3544141"/>
            <a:ext cx="27672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0" y="0"/>
            <a:ext cx="9144000" cy="619708"/>
          </a:xfrm>
          <a:prstGeom prst="rect">
            <a:avLst/>
          </a:prstGeom>
          <a:solidFill>
            <a:srgbClr val="003366"/>
          </a:solidFill>
          <a:ln w="13970" cap="flat" cmpd="sng" algn="ctr">
            <a:noFill/>
            <a:prstDash val="solid"/>
          </a:ln>
          <a:effectLst/>
        </p:spPr>
        <p:txBody>
          <a:bodyPr lIns="64139" tIns="32064" rIns="64139" bIns="32064" spcCol="0" rtlCol="0" anchor="ctr"/>
          <a:lstStyle/>
          <a:p>
            <a:pPr algn="ctr" defTabSz="641397" fontAlgn="auto">
              <a:spcBef>
                <a:spcPts val="0"/>
              </a:spcBef>
              <a:spcAft>
                <a:spcPts val="0"/>
              </a:spcAft>
            </a:pPr>
            <a:endParaRPr lang="ja-JP" altLang="en-US" sz="1300" kern="0">
              <a:solidFill>
                <a:srgbClr val="FFFFFF"/>
              </a:solidFill>
              <a:latin typeface="Century Schoolbook" panose="02040604050505020304"/>
              <a:ea typeface="ＭＳ ゴシック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524001" y="47284"/>
            <a:ext cx="6096000" cy="525142"/>
          </a:xfrm>
          <a:prstGeom prst="rect">
            <a:avLst/>
          </a:prstGeom>
          <a:noFill/>
        </p:spPr>
        <p:txBody>
          <a:bodyPr wrap="square" lIns="91212" tIns="45607" rIns="91212" bIns="45607" rtlCol="0">
            <a:spAutoFit/>
          </a:bodyPr>
          <a:lstStyle/>
          <a:p>
            <a:pPr algn="ctr" defTabSz="320678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財団への寄付推進</a:t>
            </a:r>
          </a:p>
        </p:txBody>
      </p:sp>
    </p:spTree>
    <p:extLst>
      <p:ext uri="{BB962C8B-B14F-4D97-AF65-F5344CB8AC3E}">
        <p14:creationId xmlns:p14="http://schemas.microsoft.com/office/powerpoint/2010/main" val="237760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12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152404" y="914401"/>
            <a:ext cx="3248005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1" tIns="45711" rIns="91421" bIns="45711">
            <a:spAutoFit/>
          </a:bodyPr>
          <a:lstStyle/>
          <a:p>
            <a:r>
              <a:rPr lang="ja-JP" altLang="en-US" sz="3200" i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募金方法の工夫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228600" y="1499175"/>
            <a:ext cx="8686800" cy="4278094"/>
          </a:xfrm>
          <a:prstGeom prst="rect">
            <a:avLst/>
          </a:prstGeom>
        </p:spPr>
        <p:txBody>
          <a:bodyPr wrap="square" lIns="91421" tIns="45711" rIns="91421" bIns="45711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前後期 会費徴収時に　一定額を預かる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米山基金寄付・普通寄付金のイメージ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１年を通じ、分散して募る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</a:t>
            </a:r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米山月間、ﾛｰﾀﾘｰ財団月間、連続の負担軽減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楽しみを付加した募金活動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定期的に食事を軽食にして、残金を募金する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○　随時　個人的にオンラインから寄付する　　　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43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13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正方形/長方形 27"/>
          <p:cNvSpPr/>
          <p:nvPr/>
        </p:nvSpPr>
        <p:spPr>
          <a:xfrm>
            <a:off x="0" y="0"/>
            <a:ext cx="9144000" cy="6197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24001" y="47284"/>
            <a:ext cx="6096000" cy="525142"/>
          </a:xfrm>
          <a:prstGeom prst="rect">
            <a:avLst/>
          </a:prstGeom>
          <a:noFill/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財団寄付の認証</a:t>
            </a:r>
          </a:p>
        </p:txBody>
      </p:sp>
      <p:pic>
        <p:nvPicPr>
          <p:cNvPr id="6146" name="Picture 2" descr="C:\Users\隆英\Desktop\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11" y="2667000"/>
            <a:ext cx="2436504" cy="3697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隆英\Desktop\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211" y="930864"/>
            <a:ext cx="3087687" cy="14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隆英\Desktop\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908" y="742477"/>
            <a:ext cx="2688928" cy="1852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隆英\Desktop\名称未設定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4" y="2079095"/>
            <a:ext cx="2717949" cy="2038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隆英\Desktop\00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518" y="2596968"/>
            <a:ext cx="2801709" cy="100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隆英\Desktop\00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634" y="3611717"/>
            <a:ext cx="2814884" cy="234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0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線コネクタ 23"/>
          <p:cNvCxnSpPr/>
          <p:nvPr/>
        </p:nvCxnSpPr>
        <p:spPr>
          <a:xfrm>
            <a:off x="7041335" y="3028546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角丸四角形 25"/>
          <p:cNvSpPr/>
          <p:nvPr/>
        </p:nvSpPr>
        <p:spPr>
          <a:xfrm>
            <a:off x="4709699" y="5246145"/>
            <a:ext cx="3400142" cy="604549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348371" y="5010398"/>
            <a:ext cx="1555247" cy="598453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2698589" y="4114844"/>
            <a:ext cx="1555247" cy="604549"/>
          </a:xfrm>
          <a:prstGeom prst="roundRect">
            <a:avLst/>
          </a:prstGeom>
          <a:ln w="28575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14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フローチャート : 論理積ゲート 4"/>
          <p:cNvSpPr/>
          <p:nvPr/>
        </p:nvSpPr>
        <p:spPr>
          <a:xfrm rot="5400000">
            <a:off x="528695" y="1326849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フローチャート : 論理積ゲート 8"/>
          <p:cNvSpPr/>
          <p:nvPr/>
        </p:nvSpPr>
        <p:spPr>
          <a:xfrm rot="5400000">
            <a:off x="2736971" y="1335994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0" name="フローチャート : 論理積ゲート 9"/>
          <p:cNvSpPr/>
          <p:nvPr/>
        </p:nvSpPr>
        <p:spPr>
          <a:xfrm rot="5400000">
            <a:off x="4879714" y="1366473"/>
            <a:ext cx="1676400" cy="1606550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1" name="フローチャート : 論理積ゲート 10"/>
          <p:cNvSpPr/>
          <p:nvPr/>
        </p:nvSpPr>
        <p:spPr>
          <a:xfrm rot="5400000">
            <a:off x="7628185" y="1423581"/>
            <a:ext cx="838200" cy="803275"/>
          </a:xfrm>
          <a:prstGeom prst="flowChartDelay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7" tIns="45654" rIns="91307" bIns="45654" rtlCol="0" anchor="ctr"/>
          <a:lstStyle/>
          <a:p>
            <a:pPr algn="ctr" defTabSz="913134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00322" y="1354302"/>
            <a:ext cx="1415772" cy="461665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2869688" y="1365078"/>
            <a:ext cx="1410964" cy="461665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algn="ctr" defTabSz="913134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ﾎﾟﾘｵﾌﾟﾗｽ</a:t>
            </a:r>
          </a:p>
        </p:txBody>
      </p:sp>
      <p:sp>
        <p:nvSpPr>
          <p:cNvPr id="15" name="正方形/長方形 14"/>
          <p:cNvSpPr/>
          <p:nvPr/>
        </p:nvSpPr>
        <p:spPr>
          <a:xfrm>
            <a:off x="5010028" y="1381736"/>
            <a:ext cx="1467068" cy="769441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/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/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（冠名基金）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622972" y="1577193"/>
            <a:ext cx="1415542" cy="461552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/>
            <a:r>
              <a:rPr kumimoji="1"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Arial" charset="0"/>
              </a:rPr>
              <a:t>臨時基金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102575" y="3145323"/>
            <a:ext cx="2202847" cy="1477328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％が３年後ＤＤＦ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150000"/>
              </a:lnSpc>
            </a:pP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50%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が３年後ＷＦ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収益が運営費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354725" y="3145322"/>
            <a:ext cx="2242922" cy="553998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ﾎﾟﾘｵ撲滅活動支援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600006" y="3145322"/>
            <a:ext cx="2468946" cy="1938992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元金そのまま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％がＤＤＦ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収益の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％がＷＦ</a:t>
            </a:r>
            <a:endParaRPr lang="en-US" altLang="ja-JP" sz="20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150000"/>
              </a:lnSpc>
            </a:pPr>
            <a:r>
              <a:rPr lang="ja-JP" altLang="en-US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冠名基金は＄</a:t>
            </a:r>
            <a:r>
              <a:rPr lang="en-US" altLang="ja-JP" sz="20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25,000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7128515" y="2525620"/>
            <a:ext cx="1919288" cy="1087796"/>
          </a:xfrm>
          <a:prstGeom prst="rect">
            <a:avLst/>
          </a:prstGeom>
          <a:noFill/>
          <a:ln>
            <a:noFill/>
          </a:ln>
        </p:spPr>
        <p:txBody>
          <a:bodyPr wrap="none" lIns="91307" tIns="45654" rIns="91307" bIns="45654">
            <a:spAutoFit/>
          </a:bodyPr>
          <a:lstStyle/>
          <a:p>
            <a:pPr defTabSz="913134"/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承認されたﾌﾟﾛｼﾞｪｸﾄ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/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の補助金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3134">
              <a:lnSpc>
                <a:spcPct val="200000"/>
              </a:lnSpc>
            </a:pPr>
            <a:r>
              <a:rPr lang="ja-JP" altLang="en-US" sz="16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災害復興基金</a:t>
            </a:r>
            <a:endParaRPr lang="en-US" altLang="ja-JP" sz="16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21" name="直線コネクタ 20"/>
          <p:cNvCxnSpPr/>
          <p:nvPr/>
        </p:nvCxnSpPr>
        <p:spPr>
          <a:xfrm>
            <a:off x="2305422" y="3020140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4591422" y="3064229"/>
            <a:ext cx="0" cy="2264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4784114" y="5318037"/>
            <a:ext cx="3125246" cy="438576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913134"/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ベネファクター　</a:t>
            </a:r>
            <a:r>
              <a:rPr lang="en-US" altLang="ja-JP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</a:t>
            </a:r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名以上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752203" y="4213121"/>
            <a:ext cx="1447964" cy="438576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913134"/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lang="en-US" altLang="ja-JP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50</a:t>
            </a:r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04813" y="5087262"/>
            <a:ext cx="1711293" cy="438576"/>
          </a:xfrm>
          <a:prstGeom prst="rect">
            <a:avLst/>
          </a:prstGeom>
          <a:noFill/>
        </p:spPr>
        <p:txBody>
          <a:bodyPr wrap="square" lIns="91307" tIns="45654" rIns="91307" bIns="45654" rtlCol="0">
            <a:spAutoFit/>
          </a:bodyPr>
          <a:lstStyle/>
          <a:p>
            <a:pPr defTabSz="913134"/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lang="en-US" altLang="ja-JP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150</a:t>
            </a:r>
            <a:r>
              <a:rPr lang="ja-JP" altLang="en-US" sz="2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0" y="0"/>
            <a:ext cx="9144000" cy="619708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062" tIns="32023" rIns="64062" bIns="32023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524001" y="47284"/>
            <a:ext cx="6096000" cy="525142"/>
          </a:xfrm>
          <a:prstGeom prst="rect">
            <a:avLst/>
          </a:prstGeom>
          <a:noFill/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2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財団寄付の認証</a:t>
            </a:r>
          </a:p>
        </p:txBody>
      </p:sp>
    </p:spTree>
    <p:extLst>
      <p:ext uri="{BB962C8B-B14F-4D97-AF65-F5344CB8AC3E}">
        <p14:creationId xmlns:p14="http://schemas.microsoft.com/office/powerpoint/2010/main" val="13853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7" grpId="0" animBg="1"/>
      <p:bldP spid="2" grpId="0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直線コネクタ 20"/>
          <p:cNvCxnSpPr/>
          <p:nvPr/>
        </p:nvCxnSpPr>
        <p:spPr>
          <a:xfrm>
            <a:off x="3591097" y="5144868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>
            <a:off x="2295697" y="4389333"/>
            <a:ext cx="2286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34098" y="934061"/>
            <a:ext cx="4163568" cy="2246769"/>
          </a:xfrm>
          <a:prstGeom prst="rect">
            <a:avLst/>
          </a:prstGeom>
          <a:noFill/>
          <a:ln>
            <a:noFill/>
          </a:ln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ja-JP" altLang="en-US" sz="2800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年次基金、ﾎﾟﾘｵﾌﾟﾗｽ、</a:t>
            </a:r>
            <a:endParaRPr lang="en-US" altLang="ja-JP" sz="2800" dirty="0">
              <a:solidFill>
                <a:srgbClr val="003366"/>
              </a:solidFill>
              <a:uFill>
                <a:solidFill>
                  <a:srgbClr val="FF0000"/>
                </a:solidFill>
              </a:u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財団承認補助金に、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その後、＄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毎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endParaRPr lang="ja-JP" altLang="en-US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15</a:t>
            </a:fld>
            <a:endParaRPr lang="en-US" altLang="ja-JP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65" y="6153697"/>
            <a:ext cx="1981199" cy="46368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テキスト ボックス 21"/>
          <p:cNvSpPr txBox="1"/>
          <p:nvPr/>
        </p:nvSpPr>
        <p:spPr>
          <a:xfrm>
            <a:off x="238297" y="934014"/>
            <a:ext cx="4414858" cy="1815882"/>
          </a:xfrm>
          <a:prstGeom prst="rect">
            <a:avLst/>
          </a:prstGeom>
          <a:noFill/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ﾎﾟｰﾙ・ﾊﾘｽ・ﾌｪﾛｰ：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ﾏﾙﾁﾌﾟﾙ・ﾎﾟｰﾙ・ﾊﾘｽ・ﾌｪﾛｰ：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38297" y="3058989"/>
            <a:ext cx="8028432" cy="523220"/>
          </a:xfrm>
          <a:prstGeom prst="rect">
            <a:avLst/>
          </a:prstGeom>
          <a:noFill/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ﾍﾞﾈﾌｧｸﾀｰ：　</a:t>
            </a:r>
            <a:r>
              <a:rPr lang="ja-JP" altLang="en-US" sz="2800" dirty="0">
                <a:solidFill>
                  <a:srgbClr val="003366"/>
                </a:solidFill>
                <a:uFill>
                  <a:solidFill>
                    <a:srgbClr val="FF0000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恒久基金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に累計＄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38297" y="3905815"/>
            <a:ext cx="8645764" cy="523220"/>
          </a:xfrm>
          <a:prstGeom prst="rect">
            <a:avLst/>
          </a:prstGeom>
          <a:noFill/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ﾒｼﾞｬｰﾄﾞﾅｰ：　</a:t>
            </a:r>
            <a:r>
              <a:rPr lang="ja-JP" altLang="en-US" sz="2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分類に関係なく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10,000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以上寄付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6397" y="4667815"/>
            <a:ext cx="8915400" cy="954107"/>
          </a:xfrm>
          <a:prstGeom prst="rect">
            <a:avLst/>
          </a:prstGeom>
          <a:noFill/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ｱｰﾁ・ｸﾗﾝﾌ・ｿｻｴﾃｨ：　分類に関係なく累計＄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250,000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defTabSz="911218"/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　　　　　　　　　　寄付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238297" y="291528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282381" y="3752447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282381" y="4652643"/>
            <a:ext cx="8645764" cy="1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2295697" y="3844261"/>
            <a:ext cx="2667000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113" tIns="45557" rIns="91113" bIns="45557" rtlCol="0">
            <a:spAutoFit/>
          </a:bodyPr>
          <a:lstStyle/>
          <a:p>
            <a:pPr algn="ctr" defTabSz="911218"/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２６６０地区に</a:t>
            </a:r>
            <a:r>
              <a:rPr lang="ja-JP" altLang="en-US" sz="36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５３名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400597" y="4777551"/>
            <a:ext cx="2667000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113" tIns="45557" rIns="91113" bIns="45557" rtlCol="0">
            <a:spAutoFit/>
          </a:bodyPr>
          <a:lstStyle/>
          <a:p>
            <a:pPr algn="ctr" defTabSz="911218"/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２６６０地区に</a:t>
            </a:r>
            <a:r>
              <a:rPr lang="ja-JP" altLang="en-US" sz="36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１名</a:t>
            </a: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3895897" y="2997434"/>
            <a:ext cx="4556760" cy="646331"/>
          </a:xfrm>
          <a:prstGeom prst="rect">
            <a:avLst/>
          </a:prstGeom>
          <a:solidFill>
            <a:srgbClr val="FF0000"/>
          </a:solidFill>
        </p:spPr>
        <p:txBody>
          <a:bodyPr wrap="square" lIns="91113" tIns="45557" rIns="91113" bIns="45557" rtlCol="0">
            <a:spAutoFit/>
          </a:bodyPr>
          <a:lstStyle/>
          <a:p>
            <a:pPr algn="ctr" defTabSz="911218"/>
            <a:r>
              <a:rPr lang="ja-JP" altLang="en-US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＄</a:t>
            </a:r>
            <a:r>
              <a:rPr lang="en-US" altLang="ja-JP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達成時の</a:t>
            </a:r>
            <a:r>
              <a:rPr lang="ja-JP" altLang="en-US" sz="36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１回のみ</a:t>
            </a:r>
          </a:p>
        </p:txBody>
      </p:sp>
      <p:cxnSp>
        <p:nvCxnSpPr>
          <p:cNvPr id="23" name="直線コネクタ 22"/>
          <p:cNvCxnSpPr/>
          <p:nvPr/>
        </p:nvCxnSpPr>
        <p:spPr>
          <a:xfrm>
            <a:off x="4810297" y="1391214"/>
            <a:ext cx="3124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>
            <a:off x="2219498" y="3524814"/>
            <a:ext cx="1524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6588807" y="5380731"/>
            <a:ext cx="2362199" cy="338554"/>
          </a:xfrm>
          <a:prstGeom prst="rect">
            <a:avLst/>
          </a:prstGeom>
          <a:noFill/>
        </p:spPr>
        <p:txBody>
          <a:bodyPr wrap="square" lIns="91113" tIns="45557" rIns="91113" bIns="45557" rtlCol="0">
            <a:spAutoFit/>
          </a:bodyPr>
          <a:lstStyle/>
          <a:p>
            <a:pPr defTabSz="911218"/>
            <a:r>
              <a:rPr lang="en-US" altLang="ja-JP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2017/08/25</a:t>
            </a:r>
            <a:r>
              <a:rPr lang="ja-JP" altLang="en-US" sz="1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現在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219498" y="2997432"/>
            <a:ext cx="6233160" cy="646331"/>
          </a:xfrm>
          <a:prstGeom prst="rect">
            <a:avLst/>
          </a:prstGeom>
          <a:solidFill>
            <a:srgbClr val="C00000"/>
          </a:solidFill>
        </p:spPr>
        <p:txBody>
          <a:bodyPr wrap="square" lIns="91113" tIns="45557" rIns="91113" bIns="45557" rtlCol="0">
            <a:spAutoFit/>
          </a:bodyPr>
          <a:lstStyle/>
          <a:p>
            <a:pPr algn="ctr" defTabSz="911218"/>
            <a:r>
              <a:rPr lang="en-US" altLang="ja-JP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2017-18</a:t>
            </a:r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</a:t>
            </a:r>
            <a:r>
              <a:rPr lang="en-US" altLang="ja-JP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BF1</a:t>
            </a:r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名以上</a:t>
            </a:r>
            <a:r>
              <a:rPr lang="ja-JP" altLang="en-US" sz="36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４５</a:t>
            </a:r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　</a:t>
            </a:r>
            <a:r>
              <a:rPr lang="ja-JP" altLang="en-US" sz="36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５３</a:t>
            </a:r>
            <a:r>
              <a:rPr lang="ja-JP" altLang="en-US" sz="20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0" y="0"/>
            <a:ext cx="9144000" cy="619708"/>
          </a:xfrm>
          <a:prstGeom prst="rect">
            <a:avLst/>
          </a:prstGeom>
          <a:solidFill>
            <a:srgbClr val="CC0000"/>
          </a:solidFill>
          <a:ln w="13970" cap="flat" cmpd="sng" algn="ctr">
            <a:noFill/>
            <a:prstDash val="solid"/>
          </a:ln>
          <a:effectLst/>
        </p:spPr>
        <p:txBody>
          <a:bodyPr lIns="64062" tIns="32023" rIns="64062" bIns="32023" spcCol="0" rtlCol="0" anchor="ctr"/>
          <a:lstStyle/>
          <a:p>
            <a:pPr algn="ctr" defTabSz="640607"/>
            <a:endParaRPr kumimoji="1" lang="ja-JP" altLang="en-US" kern="0">
              <a:solidFill>
                <a:srgbClr val="FFFFFF"/>
              </a:solidFill>
              <a:latin typeface="Century Schoolbook" panose="02040604050505020304"/>
              <a:ea typeface="ＭＳ ゴシック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1524001" y="47284"/>
            <a:ext cx="6096000" cy="525142"/>
          </a:xfrm>
          <a:prstGeom prst="rect">
            <a:avLst/>
          </a:prstGeom>
          <a:noFill/>
        </p:spPr>
        <p:txBody>
          <a:bodyPr wrap="square" lIns="91099" tIns="45550" rIns="91099" bIns="45550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FFFF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財団寄付の認証</a:t>
            </a:r>
          </a:p>
        </p:txBody>
      </p:sp>
    </p:spTree>
    <p:extLst>
      <p:ext uri="{BB962C8B-B14F-4D97-AF65-F5344CB8AC3E}">
        <p14:creationId xmlns:p14="http://schemas.microsoft.com/office/powerpoint/2010/main" val="398327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6" grpId="0" animBg="1"/>
      <p:bldP spid="37" grpId="0" animBg="1"/>
      <p:bldP spid="37" grpId="1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16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3" descr="C:\Users\TarpyR\Desktop\PHSpins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43" y="3784870"/>
            <a:ext cx="1850917" cy="250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514600"/>
            <a:ext cx="4444065" cy="3444875"/>
          </a:xfrm>
          <a:prstGeom prst="rect">
            <a:avLst/>
          </a:prstGeom>
        </p:spPr>
      </p:pic>
      <p:pic>
        <p:nvPicPr>
          <p:cNvPr id="6146" name="Picture 2" descr="C:\Users\隆英\Desktop\Paul%20Harris%20top%202800x18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8" y="1143000"/>
            <a:ext cx="4046738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469932" y="112872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米国コロラド州、第</a:t>
            </a:r>
            <a:r>
              <a:rPr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5450</a:t>
            </a:r>
            <a:r>
              <a:rPr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</a:t>
            </a:r>
            <a:r>
              <a:rPr lang="en-US" altLang="ja-JP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</a:t>
            </a:r>
            <a:r>
              <a:rPr lang="ja-JP" altLang="en-US" sz="1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コーディネーター</a:t>
            </a:r>
          </a:p>
        </p:txBody>
      </p:sp>
    </p:spTree>
    <p:extLst>
      <p:ext uri="{BB962C8B-B14F-4D97-AF65-F5344CB8AC3E}">
        <p14:creationId xmlns:p14="http://schemas.microsoft.com/office/powerpoint/2010/main" val="374561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17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381000" y="877824"/>
            <a:ext cx="8382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kumimoji="0" lang="ja-JP" altLang="en-US" sz="3200" b="1" dirty="0">
                <a:solidFill>
                  <a:srgbClr val="FF0000"/>
                </a:solidFill>
                <a:latin typeface="ＭＳ Ｐゴシック"/>
                <a:ea typeface="ＭＳ Ｐゴシック"/>
                <a:cs typeface="Meiryo UI" pitchFamily="50" charset="-128"/>
              </a:rPr>
              <a:t>毎年</a:t>
            </a:r>
            <a:r>
              <a:rPr kumimoji="0" lang="en-US" altLang="ja-JP" sz="3200" b="1" dirty="0">
                <a:solidFill>
                  <a:srgbClr val="FF0000"/>
                </a:solidFill>
                <a:latin typeface="ＭＳ Ｐゴシック"/>
                <a:ea typeface="ＭＳ Ｐゴシック"/>
                <a:cs typeface="Meiryo UI" pitchFamily="50" charset="-128"/>
              </a:rPr>
              <a:t>$</a:t>
            </a:r>
            <a:r>
              <a:rPr kumimoji="0" lang="en-US" altLang="ja-JP" sz="3200" b="1" dirty="0" smtClean="0">
                <a:solidFill>
                  <a:srgbClr val="FF0000"/>
                </a:solidFill>
                <a:latin typeface="ＭＳ Ｐゴシック"/>
                <a:ea typeface="ＭＳ Ｐゴシック"/>
                <a:cs typeface="Meiryo UI" pitchFamily="50" charset="-128"/>
              </a:rPr>
              <a:t>1,000</a:t>
            </a:r>
            <a:r>
              <a:rPr kumimoji="0" lang="ja-JP" altLang="en-US" sz="3200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（約</a:t>
            </a:r>
            <a:r>
              <a:rPr kumimoji="0" lang="en-US" altLang="ja-JP" sz="3200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110,000</a:t>
            </a:r>
            <a:r>
              <a:rPr kumimoji="0" lang="ja-JP" altLang="en-US" sz="3200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円）以上</a:t>
            </a:r>
            <a:r>
              <a:rPr kumimoji="0" lang="ja-JP" altLang="en-US" sz="3200" b="1" dirty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の寄付</a:t>
            </a:r>
            <a:r>
              <a:rPr kumimoji="0" lang="ja-JP" altLang="en-US" sz="3200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を</a:t>
            </a:r>
            <a:r>
              <a:rPr kumimoji="0" lang="ja-JP" altLang="en-US" sz="3200" b="1" dirty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宣言</a:t>
            </a:r>
            <a:endParaRPr kumimoji="0" lang="en-US" altLang="ja-JP" sz="3200" b="1" dirty="0" smtClean="0">
              <a:solidFill>
                <a:srgbClr val="00246C"/>
              </a:solidFill>
              <a:latin typeface="ＭＳ Ｐゴシック"/>
              <a:ea typeface="ＭＳ Ｐゴシック"/>
              <a:cs typeface="Meiryo UI" pitchFamily="50" charset="-128"/>
            </a:endParaRPr>
          </a:p>
          <a:p>
            <a:pPr eaLnBrk="0" hangingPunct="0">
              <a:lnSpc>
                <a:spcPct val="150000"/>
              </a:lnSpc>
              <a:buFont typeface="Arial" pitchFamily="34" charset="0"/>
              <a:buNone/>
            </a:pPr>
            <a:r>
              <a:rPr lang="ja-JP" altLang="en-US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（</a:t>
            </a:r>
            <a:r>
              <a:rPr lang="ja-JP" altLang="en-US" b="1" dirty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年次基金・ポリオ</a:t>
            </a:r>
            <a:r>
              <a:rPr lang="ja-JP" altLang="en-US" b="1" dirty="0" smtClean="0">
                <a:solidFill>
                  <a:srgbClr val="00246C"/>
                </a:solidFill>
                <a:latin typeface="ＭＳ Ｐゴシック"/>
                <a:ea typeface="ＭＳ Ｐゴシック"/>
                <a:cs typeface="Meiryo UI" pitchFamily="50" charset="-128"/>
              </a:rPr>
              <a:t>基金・財団が認証した補助金ﾌﾟﾛｼﾞｪｸﾄ）</a:t>
            </a:r>
            <a:endParaRPr lang="ja-JP" altLang="en-US" dirty="0">
              <a:solidFill>
                <a:srgbClr val="58585A"/>
              </a:solidFill>
              <a:latin typeface="ＭＳ Ｐゴシック"/>
              <a:ea typeface="ＭＳ Ｐゴシック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52400" y="2438400"/>
            <a:ext cx="76200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kumimoji="0" lang="ja-JP" altLang="en-US" sz="20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○　</a:t>
            </a:r>
            <a:r>
              <a:rPr kumimoji="0" lang="en-US" altLang="ja-JP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1999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年創設</a:t>
            </a:r>
            <a:endParaRPr kumimoji="0" lang="en-US" altLang="ja-JP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○　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すべて</a:t>
            </a:r>
            <a:r>
              <a:rPr kumimoji="0" lang="ja-JP" alt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のロータリアンが毎年</a:t>
            </a:r>
            <a:r>
              <a:rPr kumimoji="0" lang="en-US" altLang="ja-JP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1,000</a:t>
            </a:r>
            <a:r>
              <a:rPr kumimoji="0" lang="ja-JP" alt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ドルを寄付する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こと</a:t>
            </a:r>
            <a:endParaRPr kumimoji="0" lang="en-US" altLang="ja-JP" dirty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　　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は難しい</a:t>
            </a:r>
            <a:endParaRPr kumimoji="0" lang="en-US" altLang="ja-JP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1800"/>
              </a:spcBef>
            </a:pPr>
            <a:r>
              <a:rPr kumimoji="0" lang="ja-JP" altLang="en-US" sz="2000" b="1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○　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可能性の有る会員に　サエティ</a:t>
            </a:r>
            <a:r>
              <a:rPr kumimoji="0" lang="ja-JP" altLang="en-US" dirty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への入会と</a:t>
            </a: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いう形で</a:t>
            </a:r>
            <a:endParaRPr kumimoji="0" lang="en-US" altLang="ja-JP" dirty="0" smtClean="0">
              <a:solidFill>
                <a:srgbClr val="1F497D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kumimoji="0" lang="ja-JP" altLang="en-US" dirty="0" smtClean="0">
                <a:solidFill>
                  <a:srgbClr val="1F497D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　　認証することによって</a:t>
            </a:r>
            <a:r>
              <a:rPr kumimoji="0" lang="ja-JP" altLang="en-US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Arial" pitchFamily="34" charset="0"/>
              </a:rPr>
              <a:t>寄付を</a:t>
            </a:r>
            <a:r>
              <a:rPr kumimoji="0" lang="ja-JP" altLang="en-US" dirty="0" smtClean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Arial" pitchFamily="34" charset="0"/>
              </a:rPr>
              <a:t>推進</a:t>
            </a:r>
            <a:endParaRPr lang="ja-JP" altLang="en-US" dirty="0">
              <a:solidFill>
                <a:srgbClr val="1F497D">
                  <a:lumMod val="75000"/>
                </a:srgbClr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22" name="Picture 3" descr="C:\Users\TarpyR\Desktop\PHSpins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374792"/>
            <a:ext cx="2189154" cy="29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線コネクタ 4"/>
          <p:cNvCxnSpPr/>
          <p:nvPr/>
        </p:nvCxnSpPr>
        <p:spPr>
          <a:xfrm>
            <a:off x="152400" y="2362200"/>
            <a:ext cx="86106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1524000" y="4996898"/>
            <a:ext cx="5715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ja-JP" altLang="en-US" dirty="0" smtClean="0">
                <a:solidFill>
                  <a:srgbClr val="002060"/>
                </a:solidFill>
              </a:rPr>
              <a:t>一年を通じて　ロータリー財団を意識し、</a:t>
            </a:r>
            <a:endParaRPr lang="en-US" altLang="ja-JP" dirty="0" smtClean="0">
              <a:solidFill>
                <a:srgbClr val="002060"/>
              </a:solidFill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ja-JP" altLang="en-US" dirty="0">
                <a:solidFill>
                  <a:srgbClr val="002060"/>
                </a:solidFill>
              </a:rPr>
              <a:t>周り</a:t>
            </a:r>
            <a:r>
              <a:rPr lang="ja-JP" altLang="en-US" dirty="0" smtClean="0">
                <a:solidFill>
                  <a:srgbClr val="002060"/>
                </a:solidFill>
              </a:rPr>
              <a:t>の会員にも良い影響を及ぼして欲しい</a:t>
            </a:r>
            <a:endParaRPr lang="ja-JP" altLang="en-US" dirty="0">
              <a:solidFill>
                <a:srgbClr val="002060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1219200" y="4996898"/>
            <a:ext cx="6172200" cy="984885"/>
          </a:xfrm>
          <a:prstGeom prst="round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50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18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6117960"/>
            <a:ext cx="2133599" cy="49935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テキスト ボックス 9"/>
          <p:cNvSpPr txBox="1"/>
          <p:nvPr/>
        </p:nvSpPr>
        <p:spPr>
          <a:xfrm>
            <a:off x="533400" y="11430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●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　これ</a:t>
            </a: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まで毎年</a:t>
            </a:r>
            <a:r>
              <a:rPr kumimoji="0" lang="en-US" altLang="ja-JP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ドルの寄付を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した実績必要無し。</a:t>
            </a:r>
            <a:endParaRPr kumimoji="0" lang="en-US" altLang="ja-JP" dirty="0">
              <a:solidFill>
                <a:srgbClr val="16316B"/>
              </a:solidFill>
              <a:latin typeface="ＭＳ Ｐゴシック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●　ソサエティ</a:t>
            </a: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入会時に、すぐに</a:t>
            </a:r>
            <a:r>
              <a:rPr kumimoji="0" lang="en-US" altLang="ja-JP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1,000</a:t>
            </a: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ドルを寄付する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必要無し。</a:t>
            </a:r>
            <a:endParaRPr kumimoji="0" lang="en-US" altLang="ja-JP" dirty="0" smtClean="0">
              <a:solidFill>
                <a:srgbClr val="16316B"/>
              </a:solidFill>
              <a:latin typeface="ＭＳ Ｐゴシック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　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　（年度内に少額にわけて寄付する）</a:t>
            </a:r>
            <a:endParaRPr lang="ja-JP" altLang="en-US" dirty="0">
              <a:solidFill>
                <a:srgbClr val="16316B"/>
              </a:solidFill>
              <a:latin typeface="ＭＳ Ｐゴシック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630936" y="3657600"/>
            <a:ext cx="7772400" cy="2049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ご入会方法</a:t>
            </a:r>
            <a:endParaRPr kumimoji="0" lang="en-US" altLang="en-US" dirty="0">
              <a:solidFill>
                <a:srgbClr val="16316B"/>
              </a:solidFill>
              <a:cs typeface="Arial" panose="020B0604020202020204" pitchFamily="34" charset="0"/>
            </a:endParaRPr>
          </a:p>
          <a:p>
            <a:pPr marL="228600" indent="-228600" eaLnBrk="0" hangingPunct="0">
              <a:spcBef>
                <a:spcPts val="0"/>
              </a:spcBef>
              <a:buFontTx/>
              <a:buAutoNum type="arabicParenR"/>
              <a:defRPr/>
            </a:pP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ポール</a:t>
            </a:r>
            <a:r>
              <a:rPr kumimoji="0" lang="ja-JP" altLang="en-US" dirty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・ハリス・ソサエティのページにある入会フォームに入力し、送信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する</a:t>
            </a:r>
            <a:endParaRPr kumimoji="0" lang="en-US" altLang="ja-JP" dirty="0" smtClean="0">
              <a:solidFill>
                <a:srgbClr val="16316B"/>
              </a:solidFill>
              <a:latin typeface="ＭＳ Ｐゴシック"/>
              <a:cs typeface="Arial" panose="020B0604020202020204" pitchFamily="34" charset="0"/>
            </a:endParaRPr>
          </a:p>
          <a:p>
            <a:pPr marL="228600" indent="-228600" eaLnBrk="0" hangingPunct="0">
              <a:spcBef>
                <a:spcPct val="30000"/>
              </a:spcBef>
              <a:buFontTx/>
              <a:buAutoNum type="arabicParenR"/>
              <a:defRPr/>
            </a:pPr>
            <a:r>
              <a:rPr kumimoji="0" lang="en-US" altLang="ja-JP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2660</a:t>
            </a:r>
            <a:r>
              <a:rPr kumimoji="0" lang="ja-JP" altLang="en-US" dirty="0" smtClean="0">
                <a:solidFill>
                  <a:srgbClr val="16316B"/>
                </a:solidFill>
                <a:latin typeface="ＭＳ Ｐゴシック"/>
                <a:cs typeface="Arial" panose="020B0604020202020204" pitchFamily="34" charset="0"/>
              </a:rPr>
              <a:t>地区ホームページより申込書をダウンロードし　ガバナー事務所に送る</a:t>
            </a:r>
            <a:endParaRPr kumimoji="0" lang="en-US" altLang="ja-JP" dirty="0">
              <a:solidFill>
                <a:srgbClr val="16316B"/>
              </a:solidFill>
              <a:latin typeface="ＭＳ Ｐゴシック"/>
              <a:cs typeface="Arial" panose="020B0604020202020204" pitchFamily="34" charset="0"/>
            </a:endParaRPr>
          </a:p>
        </p:txBody>
      </p:sp>
      <p:cxnSp>
        <p:nvCxnSpPr>
          <p:cNvPr id="7" name="直線コネクタ 6"/>
          <p:cNvCxnSpPr/>
          <p:nvPr/>
        </p:nvCxnSpPr>
        <p:spPr>
          <a:xfrm>
            <a:off x="304801" y="3124200"/>
            <a:ext cx="8610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16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正方形/長方形 17"/>
          <p:cNvSpPr/>
          <p:nvPr/>
        </p:nvSpPr>
        <p:spPr>
          <a:xfrm>
            <a:off x="457200" y="1172876"/>
            <a:ext cx="4267200" cy="755793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19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304801" y="-76200"/>
            <a:ext cx="845819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ポール・ハリス・ソサエティー（</a:t>
            </a:r>
            <a:r>
              <a:rPr lang="en-US" altLang="ja-JP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PHS)</a:t>
            </a:r>
            <a:r>
              <a:rPr lang="ja-JP" altLang="en-US" sz="3200" dirty="0">
                <a:solidFill>
                  <a:prstClr val="white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の紹介</a:t>
            </a:r>
            <a:endParaRPr lang="en-US" altLang="ja-JP" sz="3200" dirty="0">
              <a:solidFill>
                <a:prstClr val="white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868283"/>
            <a:ext cx="3200399" cy="749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3" descr="C:\Users\TarpyR\Desktop\PHSpins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99" y="1301606"/>
            <a:ext cx="3581400" cy="4849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451103" y="2438400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現在の会員数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</a:t>
            </a: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</a:t>
            </a:r>
            <a:r>
              <a:rPr kumimoji="0" lang="en-US" altLang="ja-JP" sz="36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２</a:t>
            </a:r>
            <a:r>
              <a:rPr kumimoji="0" lang="ja-JP" altLang="en-US" sz="36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名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441960" y="3581400"/>
            <a:ext cx="75395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実績到達者</a:t>
            </a:r>
            <a:r>
              <a:rPr kumimoji="0" lang="en-US" altLang="ja-JP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	</a:t>
            </a:r>
            <a:r>
              <a:rPr kumimoji="0" lang="ja-JP" altLang="en-US" sz="36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　　　　　　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428929"/>
              </p:ext>
            </p:extLst>
          </p:nvPr>
        </p:nvGraphicFramePr>
        <p:xfrm>
          <a:off x="451103" y="4114800"/>
          <a:ext cx="6356350" cy="623887"/>
        </p:xfrm>
        <a:graphic>
          <a:graphicData uri="http://schemas.openxmlformats.org/drawingml/2006/table">
            <a:tbl>
              <a:tblPr/>
              <a:tblGrid>
                <a:gridCol w="3879850"/>
                <a:gridCol w="2476500"/>
              </a:tblGrid>
              <a:tr h="62388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en-US" altLang="ja-JP" sz="3600" b="1" dirty="0" smtClean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2016</a:t>
                      </a:r>
                      <a:r>
                        <a:rPr kumimoji="1" lang="ja-JP" altLang="en-US" sz="3600" b="1" dirty="0" smtClean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－</a:t>
                      </a:r>
                      <a:r>
                        <a:rPr kumimoji="1" lang="en-US" altLang="ja-JP" sz="3600" b="1" dirty="0" smtClean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17</a:t>
                      </a:r>
                      <a:r>
                        <a:rPr kumimoji="1" lang="ja-JP" altLang="en-US" sz="3600" b="1" dirty="0" smtClean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年度</a:t>
                      </a:r>
                      <a:endParaRPr kumimoji="1" lang="ja-JP" altLang="en-US" sz="3600" b="1" dirty="0">
                        <a:solidFill>
                          <a:srgbClr val="00206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ts val="4000"/>
                        </a:lnSpc>
                      </a:pPr>
                      <a:r>
                        <a:rPr kumimoji="1" lang="ja-JP" altLang="en-US" sz="3600" b="1" dirty="0" smtClean="0">
                          <a:solidFill>
                            <a:srgbClr val="002060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７３名</a:t>
                      </a:r>
                      <a:endParaRPr kumimoji="1" lang="ja-JP" altLang="en-US" sz="3600" b="1" dirty="0">
                        <a:solidFill>
                          <a:srgbClr val="002060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99060" marR="9906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EBD11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484631" y="1301606"/>
            <a:ext cx="662516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lnSpc>
                <a:spcPts val="3100"/>
              </a:lnSpc>
              <a:buFont typeface="Arial" pitchFamily="34" charset="0"/>
              <a:buNone/>
            </a:pPr>
            <a:r>
              <a:rPr kumimoji="0" lang="en-US" altLang="ja-JP" sz="36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</a:rPr>
              <a:t>RID2660</a:t>
            </a:r>
            <a:r>
              <a:rPr kumimoji="0" lang="ja-JP" altLang="en-US" sz="36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</a:rPr>
              <a:t>　実績</a:t>
            </a:r>
            <a:endParaRPr lang="ja-JP" altLang="en-US" sz="3200" dirty="0">
              <a:solidFill>
                <a:srgbClr val="58585A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181600" y="5486400"/>
            <a:ext cx="2362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2017/08/25</a:t>
            </a:r>
            <a:r>
              <a:rPr lang="ja-JP" altLang="en-US" sz="2000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現在</a:t>
            </a:r>
            <a:endParaRPr lang="ja-JP" altLang="en-US" sz="20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11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2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正方形/長方形 7"/>
          <p:cNvSpPr/>
          <p:nvPr/>
        </p:nvSpPr>
        <p:spPr>
          <a:xfrm>
            <a:off x="373429" y="91440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402042" y="2541016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 bwMode="auto">
          <a:xfrm>
            <a:off x="352135" y="91440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年次基金寄付 目標</a:t>
            </a:r>
            <a:endParaRPr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コンテンツ プレースホルダー 2"/>
          <p:cNvSpPr txBox="1">
            <a:spLocks/>
          </p:cNvSpPr>
          <p:nvPr/>
        </p:nvSpPr>
        <p:spPr bwMode="auto">
          <a:xfrm>
            <a:off x="724027" y="1586107"/>
            <a:ext cx="7016750" cy="74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人当り　</a:t>
            </a:r>
            <a:r>
              <a:rPr lang="en-US" altLang="ja-JP" sz="40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$</a:t>
            </a:r>
            <a:r>
              <a:rPr lang="ja-JP" altLang="en-US" sz="4000" b="1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１５０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　以上を</a:t>
            </a: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!!</a:t>
            </a:r>
          </a:p>
        </p:txBody>
      </p:sp>
      <p:sp>
        <p:nvSpPr>
          <p:cNvPr id="15" name="コンテンツ プレースホルダー 2"/>
          <p:cNvSpPr txBox="1">
            <a:spLocks/>
          </p:cNvSpPr>
          <p:nvPr/>
        </p:nvSpPr>
        <p:spPr bwMode="auto">
          <a:xfrm>
            <a:off x="634918" y="3233199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各クラブで  </a:t>
            </a:r>
            <a:r>
              <a:rPr lang="en-US" altLang="ja-JP" sz="40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1</a:t>
            </a:r>
            <a:r>
              <a:rPr lang="ja-JP" altLang="en-US" sz="40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人以上  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のベネフェクターを！</a:t>
            </a:r>
            <a:endParaRPr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402046" y="2515616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恒久基金寄付 目標</a:t>
            </a:r>
            <a:endParaRPr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02042" y="4247390"/>
            <a:ext cx="8420100" cy="5762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algn="ctr">
              <a:defRPr/>
            </a:pPr>
            <a:endParaRPr kumimoji="1" lang="ja-JP" altLang="en-US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8" name="コンテンツ プレースホルダー 2"/>
          <p:cNvSpPr txBox="1">
            <a:spLocks/>
          </p:cNvSpPr>
          <p:nvPr/>
        </p:nvSpPr>
        <p:spPr bwMode="auto">
          <a:xfrm>
            <a:off x="634918" y="4939573"/>
            <a:ext cx="8034867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１人当り　</a:t>
            </a:r>
            <a:r>
              <a:rPr lang="ja-JP" altLang="en-US" sz="40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＄５０</a:t>
            </a:r>
            <a:r>
              <a:rPr lang="en-US" altLang="ja-JP" sz="4000" b="1" spc="-3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 </a:t>
            </a:r>
            <a:r>
              <a:rPr lang="ja-JP" altLang="en-US" sz="3200" b="1" spc="-3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以上を！</a:t>
            </a:r>
            <a:endParaRPr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402046" y="4221990"/>
            <a:ext cx="8149415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1" tIns="45711" rIns="91421" bIns="45711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>
              <a:spcBef>
                <a:spcPct val="20000"/>
              </a:spcBef>
              <a:buFont typeface="Arial" pitchFamily="34" charset="0"/>
              <a:buNone/>
            </a:pPr>
            <a:r>
              <a:rPr lang="en-US" altLang="ja-JP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2017-18</a:t>
            </a:r>
            <a:r>
              <a:rPr lang="ja-JP" altLang="en-US" sz="32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年度　ポリオプラス 目標</a:t>
            </a:r>
            <a:endParaRPr lang="ja-JP" altLang="en-US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25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 bwMode="auto">
          <a:xfrm>
            <a:off x="152400" y="1097281"/>
            <a:ext cx="8686800" cy="1112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利用金額の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3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~</a:t>
            </a:r>
            <a:r>
              <a:rPr kumimoji="0" lang="en-US" altLang="ja-JP" sz="3200" b="1" spc="-15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0.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5</a:t>
            </a:r>
            <a:r>
              <a:rPr kumimoji="0" lang="ja-JP" altLang="en-US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％と</a:t>
            </a: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年会費の一部が</a:t>
            </a:r>
            <a:endParaRPr kumimoji="0" lang="en-US" altLang="ja-JP" sz="32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32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ロータリー財団の寄付に</a:t>
            </a:r>
            <a:r>
              <a:rPr kumimoji="0" lang="en-US" altLang="ja-JP" sz="32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!</a:t>
            </a:r>
            <a:endParaRPr lang="ja-JP" altLang="en-US" sz="32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21" name="コンテンツ プレースホルダー 2"/>
          <p:cNvSpPr txBox="1">
            <a:spLocks/>
          </p:cNvSpPr>
          <p:nvPr/>
        </p:nvSpPr>
        <p:spPr bwMode="auto">
          <a:xfrm>
            <a:off x="457201" y="3221628"/>
            <a:ext cx="3810000" cy="1290838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提携業者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旅行、買い物、公共料金等々</a:t>
            </a:r>
            <a:endParaRPr lang="ja-JP" altLang="en-US" spc="-1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</a:endParaRPr>
          </a:p>
        </p:txBody>
      </p:sp>
      <p:sp>
        <p:nvSpPr>
          <p:cNvPr id="22" name="下矢印 21"/>
          <p:cNvSpPr/>
          <p:nvPr/>
        </p:nvSpPr>
        <p:spPr>
          <a:xfrm rot="16200000">
            <a:off x="4637679" y="3742594"/>
            <a:ext cx="436894" cy="858212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463590" y="4342593"/>
            <a:ext cx="4451809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数手料</a:t>
            </a:r>
            <a:r>
              <a:rPr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: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24" name="コンテンツ プレースホルダー 2"/>
          <p:cNvSpPr txBox="1">
            <a:spLocks/>
          </p:cNvSpPr>
          <p:nvPr/>
        </p:nvSpPr>
        <p:spPr bwMode="auto">
          <a:xfrm>
            <a:off x="5410200" y="3576494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5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ロータリアン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 rot="10800000">
            <a:off x="2590800" y="4572009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矢印 26"/>
          <p:cNvSpPr/>
          <p:nvPr/>
        </p:nvSpPr>
        <p:spPr>
          <a:xfrm>
            <a:off x="1453907" y="4571999"/>
            <a:ext cx="527305" cy="761999"/>
          </a:xfrm>
          <a:prstGeom prst="down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コンテンツ プレースホルダー 2"/>
          <p:cNvSpPr txBox="1">
            <a:spLocks/>
          </p:cNvSpPr>
          <p:nvPr/>
        </p:nvSpPr>
        <p:spPr bwMode="auto">
          <a:xfrm>
            <a:off x="5430048" y="1844043"/>
            <a:ext cx="3057143" cy="7315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9" name="下矢印 28"/>
          <p:cNvSpPr/>
          <p:nvPr/>
        </p:nvSpPr>
        <p:spPr>
          <a:xfrm rot="10800000">
            <a:off x="5430037" y="2645664"/>
            <a:ext cx="425962" cy="793140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886490" y="2626736"/>
            <a:ext cx="2848149" cy="830997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0.5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endParaRPr lang="en-US" altLang="ja-JP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年会費の一部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097074" y="4948535"/>
            <a:ext cx="3157787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カード決済）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143256" y="4512466"/>
            <a:ext cx="1578894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サービス</a:t>
            </a:r>
            <a:endParaRPr kumimoji="1" lang="ja-JP" altLang="en-US" dirty="0">
              <a:solidFill>
                <a:srgbClr val="002060"/>
              </a:solidFill>
              <a:latin typeface="HGｺﾞｼｯｸE" panose="020B0909000000000000" pitchFamily="49" charset="-128"/>
              <a:ea typeface="HGｺﾞｼｯｸE" panose="020B0909000000000000" pitchFamily="49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24411" y="2817825"/>
            <a:ext cx="800219" cy="461665"/>
          </a:xfrm>
          <a:prstGeom prst="rect">
            <a:avLst/>
          </a:prstGeom>
          <a:noFill/>
        </p:spPr>
        <p:txBody>
          <a:bodyPr wrap="non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pic>
        <p:nvPicPr>
          <p:cNvPr id="34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5999" y="6065518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755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95529" y="1066812"/>
            <a:ext cx="7391400" cy="124649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オリコ・ロータリーカード</a:t>
            </a:r>
            <a:r>
              <a:rPr lang="en-US" altLang="ja-JP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/>
            </a:r>
            <a:br>
              <a:rPr lang="en-US" altLang="ja-JP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</a:b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ビジネス・ゴールド・スタンダード</a:t>
            </a:r>
          </a:p>
        </p:txBody>
      </p:sp>
      <p:pic>
        <p:nvPicPr>
          <p:cNvPr id="19" name="図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2362200" y="2347807"/>
            <a:ext cx="146304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図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2998" r="3548" b="51068"/>
          <a:stretch>
            <a:fillRect/>
          </a:stretch>
        </p:blipFill>
        <p:spPr bwMode="auto">
          <a:xfrm>
            <a:off x="3889127" y="2359015"/>
            <a:ext cx="1513165" cy="9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" name="オブジェクト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617147"/>
              </p:ext>
            </p:extLst>
          </p:nvPr>
        </p:nvGraphicFramePr>
        <p:xfrm>
          <a:off x="783337" y="2279767"/>
          <a:ext cx="1537756" cy="995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Photo Editor 写真" r:id="rId6" imgW="10076190" imgH="6523810" progId="MSPhotoEd.3">
                  <p:embed/>
                </p:oleObj>
              </mc:Choice>
              <mc:Fallback>
                <p:oleObj name="Photo Editor 写真" r:id="rId6" imgW="10076190" imgH="65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337" y="2279767"/>
                        <a:ext cx="1537756" cy="995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テキスト ボックス 35"/>
          <p:cNvSpPr txBox="1"/>
          <p:nvPr/>
        </p:nvSpPr>
        <p:spPr>
          <a:xfrm flipH="1">
            <a:off x="152399" y="3810001"/>
            <a:ext cx="8915400" cy="20620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383" tIns="45692" rIns="91383" bIns="45692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２０１５－１６年度のロータリーカードによる寄付総額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約</a:t>
            </a:r>
            <a:r>
              <a:rPr lang="ja-JP" altLang="en-US" sz="4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１，００５万円　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（利用額約</a:t>
            </a:r>
            <a:r>
              <a:rPr lang="en-US" altLang="ja-JP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14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億円）</a:t>
            </a:r>
            <a:endParaRPr lang="en-US" altLang="ja-JP" sz="28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37" name="image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08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8329" y="990600"/>
            <a:ext cx="8382000" cy="669362"/>
          </a:xfrm>
          <a:prstGeom prst="rect">
            <a:avLst/>
          </a:prstGeom>
          <a:solidFill>
            <a:schemeClr val="bg1"/>
          </a:solidFill>
        </p:spPr>
        <p:txBody>
          <a:bodyPr wrap="square" lIns="91383" tIns="45692" rIns="91383" bIns="45692" rtlCol="0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ダイナースクラブカード</a:t>
            </a:r>
            <a:r>
              <a:rPr lang="ja-JP" altLang="en-US" sz="36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が加わりました</a:t>
            </a:r>
          </a:p>
        </p:txBody>
      </p:sp>
      <p:pic>
        <p:nvPicPr>
          <p:cNvPr id="10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03" y="4271922"/>
            <a:ext cx="2988207" cy="18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464426" y="1659962"/>
            <a:ext cx="8534400" cy="2210862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コーポレイトカード</a:t>
            </a:r>
            <a:endParaRPr lang="en-US" altLang="ja-JP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各クラブをひとつの団体としてとらえ、クラブの預金口座を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引落口座として指定することが出来る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事前一報で高額利用が可能（</a:t>
            </a:r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1,000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万円未満は不要）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dirty="0">
                <a:solidFill>
                  <a:srgbClr val="FF0000"/>
                </a:solidFill>
                <a:uFill>
                  <a:solidFill>
                    <a:srgbClr val="FF0066"/>
                  </a:solidFill>
                </a:u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年会費が無料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38329" y="3962400"/>
            <a:ext cx="8534400" cy="139525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個人カード　＋　ビジネスアカウントカード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年会費　２２，０００円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ts val="3800"/>
              </a:lnSpc>
              <a:spcBef>
                <a:spcPts val="600"/>
              </a:spcBef>
            </a:pP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　　ポイント個人カード合算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3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5" y="6082296"/>
            <a:ext cx="2285999" cy="535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408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ロータリー・クレジットカードの紹介</a:t>
            </a:r>
          </a:p>
        </p:txBody>
      </p:sp>
      <p:sp>
        <p:nvSpPr>
          <p:cNvPr id="11" name="コンテンツ プレースホルダー 2"/>
          <p:cNvSpPr txBox="1">
            <a:spLocks/>
          </p:cNvSpPr>
          <p:nvPr/>
        </p:nvSpPr>
        <p:spPr bwMode="auto">
          <a:xfrm>
            <a:off x="457201" y="1295401"/>
            <a:ext cx="3810000" cy="3217066"/>
          </a:xfrm>
          <a:prstGeom prst="rect">
            <a:avLst/>
          </a:prstGeom>
          <a:ln/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地区大会、</a:t>
            </a: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IM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RI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本部への支払い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オンライン財団寄付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en-US" altLang="ja-JP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Rotary</a:t>
            </a: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関連商品購入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クラブ旅行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国際大会、例会場費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クラブ会合代金</a:t>
            </a:r>
          </a:p>
          <a:p>
            <a:pPr eaLnBrk="0" hangingPunct="0">
              <a:buFont typeface="Arial" pitchFamily="34" charset="0"/>
              <a:buNone/>
              <a:defRPr/>
            </a:pPr>
            <a:r>
              <a:rPr kumimoji="0" lang="ja-JP" altLang="en-US" spc="-100" dirty="0">
                <a:solidFill>
                  <a:srgbClr val="00246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Meiryo UI" pitchFamily="50" charset="-128"/>
              </a:rPr>
              <a:t>事務所経費他</a:t>
            </a:r>
          </a:p>
        </p:txBody>
      </p:sp>
      <p:sp>
        <p:nvSpPr>
          <p:cNvPr id="14" name="下矢印 13"/>
          <p:cNvSpPr/>
          <p:nvPr/>
        </p:nvSpPr>
        <p:spPr>
          <a:xfrm rot="16200000">
            <a:off x="4790740" y="3418843"/>
            <a:ext cx="436894" cy="1066801"/>
          </a:xfrm>
          <a:prstGeom prst="downArrow">
            <a:avLst/>
          </a:prstGeom>
          <a:solidFill>
            <a:srgbClr val="16316B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75783" y="4170691"/>
            <a:ext cx="3494532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代金の約５％の手数料</a:t>
            </a:r>
          </a:p>
        </p:txBody>
      </p:sp>
      <p:sp>
        <p:nvSpPr>
          <p:cNvPr id="16" name="コンテンツ プレースホルダー 2"/>
          <p:cNvSpPr txBox="1">
            <a:spLocks/>
          </p:cNvSpPr>
          <p:nvPr/>
        </p:nvSpPr>
        <p:spPr bwMode="auto">
          <a:xfrm>
            <a:off x="5735017" y="3501289"/>
            <a:ext cx="2235299" cy="731518"/>
          </a:xfrm>
          <a:prstGeom prst="rect">
            <a:avLst/>
          </a:prstGeom>
          <a:solidFill>
            <a:schemeClr val="tx2"/>
          </a:solidFill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chemeClr val="bg1">
                    <a:lumMod val="9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カード会社</a:t>
            </a:r>
            <a:endParaRPr kumimoji="0" lang="en-US" altLang="ja-JP" sz="2800" b="1" spc="-100" dirty="0">
              <a:solidFill>
                <a:schemeClr val="bg1">
                  <a:lumMod val="9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7" name="コンテンツ プレースホルダー 2"/>
          <p:cNvSpPr txBox="1">
            <a:spLocks/>
          </p:cNvSpPr>
          <p:nvPr/>
        </p:nvSpPr>
        <p:spPr bwMode="auto">
          <a:xfrm>
            <a:off x="609599" y="5410200"/>
            <a:ext cx="3657602" cy="655318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会長・幹事・会計担当者</a:t>
            </a:r>
            <a:endParaRPr kumimoji="0" lang="en-US" altLang="ja-JP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18" name="下矢印 17"/>
          <p:cNvSpPr/>
          <p:nvPr/>
        </p:nvSpPr>
        <p:spPr>
          <a:xfrm rot="10800000">
            <a:off x="762000" y="4567546"/>
            <a:ext cx="526484" cy="762001"/>
          </a:xfrm>
          <a:prstGeom prst="downArrow">
            <a:avLst/>
          </a:prstGeom>
          <a:solidFill>
            <a:srgbClr val="FFC0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コンテンツ プレースホルダー 2"/>
          <p:cNvSpPr txBox="1">
            <a:spLocks/>
          </p:cNvSpPr>
          <p:nvPr/>
        </p:nvSpPr>
        <p:spPr bwMode="auto">
          <a:xfrm>
            <a:off x="5626822" y="1295401"/>
            <a:ext cx="3057143" cy="1002793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83" tIns="45692" rIns="91383" bIns="45692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800" b="1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ロータリー財団</a:t>
            </a:r>
            <a:endParaRPr kumimoji="0" lang="en-US" altLang="ja-JP" sz="2800" b="1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  <a:p>
            <a:pPr algn="ctr" eaLnBrk="0" hangingPunct="0">
              <a:buFont typeface="Arial" pitchFamily="34" charset="0"/>
              <a:buNone/>
              <a:defRPr/>
            </a:pPr>
            <a:r>
              <a:rPr kumimoji="0" lang="ja-JP" altLang="en-US" sz="2000" spc="-100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ポリオプラス基金</a:t>
            </a:r>
            <a:endParaRPr kumimoji="0" lang="en-US" altLang="ja-JP" sz="2000" spc="-100" dirty="0">
              <a:solidFill>
                <a:srgbClr val="00246C"/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  <p:sp>
        <p:nvSpPr>
          <p:cNvPr id="20" name="下矢印 19"/>
          <p:cNvSpPr/>
          <p:nvPr/>
        </p:nvSpPr>
        <p:spPr>
          <a:xfrm rot="10800000">
            <a:off x="5699201" y="2362200"/>
            <a:ext cx="425962" cy="1076604"/>
          </a:xfrm>
          <a:prstGeom prst="down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125162" y="2445976"/>
            <a:ext cx="2834231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代金の</a:t>
            </a:r>
            <a:r>
              <a:rPr kumimoji="1" lang="en-US" altLang="ja-JP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0.3</a:t>
            </a:r>
            <a:r>
              <a:rPr kumimoji="1" lang="ja-JP" altLang="en-US" dirty="0">
                <a:solidFill>
                  <a:srgbClr val="00206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％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寄付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65440" y="4867871"/>
            <a:ext cx="5862332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支払い</a:t>
            </a:r>
            <a:r>
              <a:rPr kumimoji="1" lang="en-US" altLang="ja-JP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(</a:t>
            </a:r>
            <a:r>
              <a:rPr kumimoji="1" lang="ja-JP" altLang="en-US" dirty="0">
                <a:solidFill>
                  <a:srgbClr val="002060"/>
                </a:solidFill>
                <a:latin typeface="HGｺﾞｼｯｸE" panose="020B0909000000000000" pitchFamily="49" charset="-128"/>
                <a:ea typeface="HGｺﾞｼｯｸE" panose="020B0909000000000000" pitchFamily="49" charset="-128"/>
              </a:rPr>
              <a:t>ダイナースコーポレートカード）</a:t>
            </a:r>
          </a:p>
        </p:txBody>
      </p:sp>
      <p:pic>
        <p:nvPicPr>
          <p:cNvPr id="23" name="Picture 8" descr="C:\Users\隆英\Pictures\ダイナーすカー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724" y="5878016"/>
            <a:ext cx="1079379" cy="65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364546" y="1330840"/>
            <a:ext cx="3874581" cy="3139321"/>
          </a:xfrm>
          <a:prstGeom prst="rect">
            <a:avLst/>
          </a:prstGeom>
          <a:solidFill>
            <a:srgbClr val="3366FF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383" tIns="45692" rIns="91383" bIns="4569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各地区、クラブでのロータリー関係一年間支払い推定総額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dirty="0"/>
          </a:p>
          <a:p>
            <a:endParaRPr lang="en-US" altLang="ja-JP" dirty="0"/>
          </a:p>
          <a:p>
            <a:pPr algn="ctr"/>
            <a:r>
              <a:rPr lang="en-US" altLang="ja-JP" sz="4000" dirty="0"/>
              <a:t>334</a:t>
            </a:r>
            <a:r>
              <a:rPr lang="ja-JP" altLang="en-US" sz="4000" dirty="0"/>
              <a:t>億</a:t>
            </a:r>
            <a:r>
              <a:rPr lang="en-US" altLang="ja-JP" sz="4000" dirty="0"/>
              <a:t>3</a:t>
            </a:r>
            <a:r>
              <a:rPr lang="ja-JP" altLang="en-US" sz="4000" dirty="0"/>
              <a:t>千万円</a:t>
            </a:r>
            <a:endParaRPr lang="en-US" altLang="ja-JP" sz="40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  <a:p>
            <a:endParaRPr lang="en-US" altLang="ja-JP" sz="14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380317" y="264360"/>
            <a:ext cx="3549193" cy="206210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383" tIns="45692" rIns="91383" bIns="45692" rtlCol="0">
            <a:spAutoFit/>
          </a:bodyPr>
          <a:lstStyle/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一年間の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ﾛｰﾀﾘｰ財団寄付推定総額</a:t>
            </a:r>
            <a:endParaRPr lang="en-US" altLang="ja-JP" sz="2000" dirty="0"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ja-JP" altLang="en-US" dirty="0"/>
          </a:p>
          <a:p>
            <a:pPr algn="ctr"/>
            <a:r>
              <a:rPr lang="en-US" altLang="ja-JP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億円</a:t>
            </a:r>
            <a:endParaRPr lang="en-US" altLang="ja-JP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endParaRPr lang="ja-JP" altLang="en-US" sz="1600" dirty="0"/>
          </a:p>
        </p:txBody>
      </p:sp>
      <p:sp>
        <p:nvSpPr>
          <p:cNvPr id="26" name="正方形/長方形 25"/>
          <p:cNvSpPr/>
          <p:nvPr/>
        </p:nvSpPr>
        <p:spPr>
          <a:xfrm>
            <a:off x="5912183" y="6400812"/>
            <a:ext cx="2819400" cy="307777"/>
          </a:xfrm>
          <a:prstGeom prst="rect">
            <a:avLst/>
          </a:prstGeom>
        </p:spPr>
        <p:txBody>
          <a:bodyPr wrap="square" lIns="91383" tIns="45692" rIns="91383" bIns="45692">
            <a:spAutoFit/>
          </a:bodyPr>
          <a:lstStyle/>
          <a:p>
            <a:r>
              <a:rPr lang="ja-JP" altLang="en-US" sz="14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出典：ﾛｰﾀﾘｰｶｰﾄﾞｿﾞｰﾝｺｰﾃﾞｨﾈｰﾀｰ</a:t>
            </a:r>
          </a:p>
        </p:txBody>
      </p:sp>
      <p:pic>
        <p:nvPicPr>
          <p:cNvPr id="27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6135798"/>
            <a:ext cx="2057400" cy="481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06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304800" y="859536"/>
            <a:ext cx="8686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3" tIns="45692" rIns="91383" bIns="45692" numCol="1" rtlCol="0" anchor="t" compatLnSpc="1">
            <a:prstTxWarp prst="textNoShape">
              <a:avLst/>
            </a:prstTxWarp>
            <a:normAutofit/>
          </a:bodyPr>
          <a:lstStyle>
            <a:lvl1pPr algn="l" defTabSz="457011" rtl="0" eaLnBrk="1" latinLnBrk="0" hangingPunct="1">
              <a:spcBef>
                <a:spcPct val="0"/>
              </a:spcBef>
              <a:buNone/>
              <a:defRPr sz="1800" b="1" i="0" kern="1200">
                <a:solidFill>
                  <a:schemeClr val="bg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fontAlgn="auto">
              <a:lnSpc>
                <a:spcPct val="150000"/>
              </a:lnSpc>
              <a:spcAft>
                <a:spcPts val="0"/>
              </a:spcAft>
            </a:pPr>
            <a:r>
              <a:rPr kumimoji="0" lang="ja-JP" altLang="en-US" sz="3600" dirty="0">
                <a:latin typeface="Arial Narrow" pitchFamily="34" charset="0"/>
              </a:rPr>
              <a:t>年次寄付は補助金の原資です。</a:t>
            </a:r>
            <a:r>
              <a:rPr kumimoji="0" lang="en-US" altLang="ja-JP" sz="3600" dirty="0">
                <a:latin typeface="Arial Narrow" pitchFamily="34" charset="0"/>
              </a:rPr>
              <a:t/>
            </a:r>
            <a:br>
              <a:rPr kumimoji="0" lang="en-US" altLang="ja-JP" sz="3600" dirty="0">
                <a:latin typeface="Arial Narrow" pitchFamily="34" charset="0"/>
              </a:rPr>
            </a:br>
            <a:r>
              <a:rPr kumimoji="0" lang="ja-JP" altLang="en-US" sz="3600" dirty="0">
                <a:latin typeface="Arial Narrow" pitchFamily="34" charset="0"/>
              </a:rPr>
              <a:t>財団へのご寄附をお願いします。</a:t>
            </a:r>
            <a:endParaRPr lang="ja-JP" altLang="en-US" sz="1400" dirty="0">
              <a:latin typeface="Arial Narrow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495804" y="2895600"/>
            <a:ext cx="4195379" cy="461665"/>
          </a:xfrm>
          <a:prstGeom prst="rect">
            <a:avLst/>
          </a:prstGeom>
        </p:spPr>
        <p:txBody>
          <a:bodyPr wrap="none" lIns="91421" tIns="45711" rIns="91421" bIns="45711">
            <a:spAutoFit/>
          </a:bodyPr>
          <a:lstStyle/>
          <a:p>
            <a:pPr>
              <a:defRPr/>
            </a:pPr>
            <a:r>
              <a:rPr lang="ja-JP" altLang="en-US" dirty="0">
                <a:ln w="0"/>
                <a:solidFill>
                  <a:schemeClr val="bg1"/>
                </a:solidFill>
              </a:rPr>
              <a:t>ご清聴ありがとうございました。</a:t>
            </a:r>
          </a:p>
        </p:txBody>
      </p:sp>
      <p:pic>
        <p:nvPicPr>
          <p:cNvPr id="15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2504" y="4979965"/>
            <a:ext cx="7086599" cy="16585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61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グラフ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1467078"/>
              </p:ext>
            </p:extLst>
          </p:nvPr>
        </p:nvGraphicFramePr>
        <p:xfrm>
          <a:off x="170689" y="1447056"/>
          <a:ext cx="7586087" cy="455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3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5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人当りの年次寄付実績（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６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.30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17959" y="4627178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896356" y="3125900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１２０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１４９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86400" y="2287701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１１９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75558" y="1434864"/>
            <a:ext cx="142913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９９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17959" y="2160584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７３２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70688" y="822217"/>
            <a:ext cx="1411224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06" y="3981067"/>
            <a:ext cx="2305050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テキスト ボックス 18"/>
          <p:cNvSpPr txBox="1"/>
          <p:nvPr/>
        </p:nvSpPr>
        <p:spPr>
          <a:xfrm>
            <a:off x="5715001" y="5100147"/>
            <a:ext cx="3130296" cy="8463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１５０以上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７４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lang="en-US" altLang="ja-JP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sz="2000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１６０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　６７</a:t>
            </a:r>
            <a:r>
              <a:rPr lang="ja-JP" altLang="en-US" sz="2000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）</a:t>
            </a:r>
            <a:endParaRPr lang="en-US" altLang="ja-JP" sz="2000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530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4027033"/>
              </p:ext>
            </p:extLst>
          </p:nvPr>
        </p:nvGraphicFramePr>
        <p:xfrm>
          <a:off x="120396" y="2030693"/>
          <a:ext cx="890320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4</a:t>
            </a:fld>
            <a:endParaRPr lang="en-US" altLang="ja-JP" dirty="0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5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個人別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人当りの年次寄付実績（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６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.30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200400" y="2547107"/>
            <a:ext cx="1752600" cy="654949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$160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$199</a:t>
            </a:r>
          </a:p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５１％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48354" y="3074943"/>
            <a:ext cx="1668971" cy="936276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$120</a:t>
            </a:r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$149</a:t>
            </a:r>
          </a:p>
          <a:p>
            <a:pPr algn="ctr"/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８％</a:t>
            </a:r>
            <a:endParaRPr lang="en-US" altLang="ja-JP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/>
            <a:endParaRPr lang="ja-JP" altLang="en-US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606095" y="3553598"/>
            <a:ext cx="652272" cy="373622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３％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054819" y="3553598"/>
            <a:ext cx="797241" cy="373622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６％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92025" y="2821428"/>
            <a:ext cx="857250" cy="373622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７％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70689" y="822217"/>
            <a:ext cx="1239013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90017" y="2563743"/>
            <a:ext cx="1714500" cy="654949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$200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$299</a:t>
            </a:r>
          </a:p>
          <a:p>
            <a:pPr algn="ctr"/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１９％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43943" y="2554855"/>
            <a:ext cx="1752600" cy="654949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０～</a:t>
            </a:r>
            <a:r>
              <a:rPr lang="en-US" altLang="ja-JP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$159</a:t>
            </a:r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７％</a:t>
            </a:r>
          </a:p>
        </p:txBody>
      </p:sp>
      <p:sp>
        <p:nvSpPr>
          <p:cNvPr id="2" name="正方形/長方形 1"/>
          <p:cNvSpPr/>
          <p:nvPr/>
        </p:nvSpPr>
        <p:spPr>
          <a:xfrm>
            <a:off x="304805" y="2057400"/>
            <a:ext cx="6857999" cy="228600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7253861" y="2048256"/>
            <a:ext cx="1356740" cy="237744"/>
          </a:xfrm>
          <a:prstGeom prst="rect">
            <a:avLst/>
          </a:prstGeom>
          <a:noFill/>
          <a:ln w="190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581400" y="1676400"/>
            <a:ext cx="990600" cy="46166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kumimoji="1"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８４％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482841" y="1629261"/>
            <a:ext cx="990600" cy="46166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１６</a:t>
            </a:r>
            <a:r>
              <a:rPr kumimoji="1" lang="ja-JP" altLang="en-US" i="1" dirty="0">
                <a:solidFill>
                  <a:schemeClr val="tx2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124202" y="4919062"/>
            <a:ext cx="5223604" cy="98484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地区平均（</a:t>
            </a:r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/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人）　＄</a:t>
            </a:r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184.9</a:t>
            </a:r>
          </a:p>
          <a:p>
            <a:pPr algn="ctr">
              <a:spcBef>
                <a:spcPts val="1200"/>
              </a:spcBef>
            </a:pPr>
            <a:r>
              <a:rPr kumimoji="1"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地区年次寄付合計　＄</a:t>
            </a:r>
            <a:r>
              <a:rPr kumimoji="1"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661,192</a:t>
            </a:r>
            <a:endParaRPr kumimoji="1" lang="ja-JP" altLang="en-US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528410" y="5977406"/>
            <a:ext cx="2758439" cy="37365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2015-16</a:t>
            </a:r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年度　＄</a:t>
            </a:r>
            <a:r>
              <a:rPr lang="en-US" altLang="ja-JP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589,740</a:t>
            </a:r>
            <a:endParaRPr lang="ja-JP" altLang="en-US" sz="18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456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グラフ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8859736"/>
              </p:ext>
            </p:extLst>
          </p:nvPr>
        </p:nvGraphicFramePr>
        <p:xfrm>
          <a:off x="0" y="1471414"/>
          <a:ext cx="7935468" cy="452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5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5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</a:t>
            </a:r>
            <a:r>
              <a:rPr kumimoji="0" lang="ja-JP" altLang="en-US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のポリオ・プラス基金寄付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実績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2017.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６</a:t>
            </a:r>
            <a:r>
              <a:rPr kumimoji="0" lang="en-US" altLang="ja-JP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.30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現在）</a:t>
            </a:r>
            <a:endParaRPr lang="ja-JP" altLang="en-US" sz="20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1777" y="1826036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７０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4204809"/>
            <a:ext cx="172228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86400" y="2287701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285871" y="1439839"/>
            <a:ext cx="142913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０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26677" y="1439839"/>
            <a:ext cx="1296542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0688" y="822217"/>
            <a:ext cx="1411224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15001" y="5100147"/>
            <a:ext cx="3130296" cy="1292605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７７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（</a:t>
            </a:r>
            <a:r>
              <a:rPr lang="en-US" altLang="ja-JP" sz="2000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６０</a:t>
            </a:r>
            <a:r>
              <a:rPr lang="ja-JP" altLang="en-US" sz="2000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r>
              <a:rPr lang="ja-JP" altLang="en-US" sz="2000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５７</a:t>
            </a:r>
            <a:r>
              <a:rPr lang="ja-JP" altLang="en-US" sz="2000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％）</a:t>
            </a:r>
            <a:endParaRPr lang="en-US" altLang="ja-JP" sz="2000" b="1" dirty="0" smtClean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地区平均　＄５９．１７</a:t>
            </a:r>
            <a:endParaRPr lang="en-US" altLang="ja-JP" b="1" dirty="0" smtClean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34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右矢印 21"/>
          <p:cNvSpPr/>
          <p:nvPr/>
        </p:nvSpPr>
        <p:spPr>
          <a:xfrm rot="16200000">
            <a:off x="2850265" y="5766428"/>
            <a:ext cx="637975" cy="552636"/>
          </a:xfrm>
          <a:prstGeom prst="rightArrow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2750933" y="5273551"/>
            <a:ext cx="1123836" cy="415499"/>
          </a:xfrm>
          <a:prstGeom prst="rect">
            <a:avLst/>
          </a:prstGeom>
          <a:solidFill>
            <a:srgbClr val="FF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6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2" y="6287384"/>
            <a:ext cx="1409700" cy="32993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正方形/長方形 1"/>
          <p:cNvSpPr/>
          <p:nvPr/>
        </p:nvSpPr>
        <p:spPr>
          <a:xfrm>
            <a:off x="155452" y="914401"/>
            <a:ext cx="8749511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none" lIns="91421" tIns="45711" rIns="91421" bIns="45711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★</a:t>
            </a:r>
            <a:r>
              <a:rPr lang="ja-JP" altLang="en-US" sz="28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クラブ別　年次基金　ポリオプラス基金寄付　一覧表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100835" y="1738990"/>
            <a:ext cx="1795271" cy="46166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会員が寄付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52552" y="2457288"/>
            <a:ext cx="3276599" cy="46166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クラブ事務局が預かる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6716" y="3574990"/>
            <a:ext cx="4991102" cy="46166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ロータリー財団へ送金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95376" y="4827859"/>
            <a:ext cx="5044442" cy="83099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ロータリー財団は着金確認後　</a:t>
            </a:r>
            <a:endParaRPr lang="en-US" altLang="ja-JP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マイロータリーの 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レポート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に反映　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下矢印 6"/>
          <p:cNvSpPr/>
          <p:nvPr/>
        </p:nvSpPr>
        <p:spPr>
          <a:xfrm>
            <a:off x="2663193" y="2200656"/>
            <a:ext cx="438150" cy="272389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下矢印 13"/>
          <p:cNvSpPr/>
          <p:nvPr/>
        </p:nvSpPr>
        <p:spPr>
          <a:xfrm>
            <a:off x="2673860" y="2965390"/>
            <a:ext cx="438150" cy="609600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下矢印 14"/>
          <p:cNvSpPr/>
          <p:nvPr/>
        </p:nvSpPr>
        <p:spPr>
          <a:xfrm>
            <a:off x="2663193" y="4013864"/>
            <a:ext cx="438150" cy="688809"/>
          </a:xfrm>
          <a:prstGeom prst="downArrow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0866" y="3174880"/>
            <a:ext cx="3257550" cy="40011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各クラブで時期は様々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7219" y="4302559"/>
            <a:ext cx="3257550" cy="400110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着金後　約</a:t>
            </a:r>
            <a:r>
              <a:rPr lang="en-US" altLang="ja-JP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</a:t>
            </a:r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週間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67401" y="3970334"/>
            <a:ext cx="3124200" cy="2492990"/>
          </a:xfrm>
          <a:prstGeom prst="rect">
            <a:avLst/>
          </a:prstGeom>
          <a:solidFill>
            <a:srgbClr val="003366"/>
          </a:solidFill>
          <a:ln w="34925">
            <a:solidFill>
              <a:schemeClr val="tx2"/>
            </a:solidFill>
            <a:bevel/>
          </a:ln>
        </p:spPr>
        <p:txBody>
          <a:bodyPr wrap="square" lIns="91421" tIns="45711" rIns="91421" bIns="45711" rtlCol="0">
            <a:spAutoFit/>
          </a:bodyPr>
          <a:lstStyle/>
          <a:p>
            <a:pPr>
              <a:spcBef>
                <a:spcPts val="0"/>
              </a:spcBef>
            </a:pPr>
            <a:endParaRPr lang="en-US" altLang="ja-JP" sz="2200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マイロータリーを閲覧し</a:t>
            </a:r>
            <a:endParaRPr lang="en-US" altLang="ja-JP" sz="2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一覧表作成</a:t>
            </a:r>
            <a:endParaRPr lang="en-US" altLang="ja-JP" sz="2200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寄付から実績反映まで</a:t>
            </a: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r>
              <a:rPr lang="ja-JP" altLang="en-US" sz="20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タイムラグ</a:t>
            </a:r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endParaRPr lang="en-US" altLang="ja-JP" sz="20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80763" y="3541430"/>
            <a:ext cx="2699603" cy="373659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sz="1800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ガバナー事務所</a:t>
            </a:r>
          </a:p>
        </p:txBody>
      </p:sp>
      <p:sp>
        <p:nvSpPr>
          <p:cNvPr id="21" name="正方形/長方形 20"/>
          <p:cNvSpPr/>
          <p:nvPr/>
        </p:nvSpPr>
        <p:spPr>
          <a:xfrm>
            <a:off x="3297935" y="6104783"/>
            <a:ext cx="2482823" cy="265282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49843" y="6042745"/>
            <a:ext cx="644316" cy="369314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sz="18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閲覧</a:t>
            </a:r>
          </a:p>
        </p:txBody>
      </p:sp>
      <p:cxnSp>
        <p:nvCxnSpPr>
          <p:cNvPr id="31" name="直線コネクタ 30"/>
          <p:cNvCxnSpPr/>
          <p:nvPr/>
        </p:nvCxnSpPr>
        <p:spPr>
          <a:xfrm>
            <a:off x="2136810" y="2133600"/>
            <a:ext cx="1604448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下矢印 7"/>
          <p:cNvSpPr/>
          <p:nvPr/>
        </p:nvSpPr>
        <p:spPr>
          <a:xfrm>
            <a:off x="5135098" y="1961972"/>
            <a:ext cx="645660" cy="3897578"/>
          </a:xfrm>
          <a:prstGeom prst="downArrow">
            <a:avLst/>
          </a:prstGeom>
          <a:gradFill>
            <a:gsLst>
              <a:gs pos="0">
                <a:srgbClr val="003366"/>
              </a:gs>
              <a:gs pos="100000">
                <a:schemeClr val="bg1">
                  <a:lumMod val="85000"/>
                </a:schemeClr>
              </a:gs>
              <a:gs pos="99000">
                <a:schemeClr val="bg1">
                  <a:lumMod val="85000"/>
                </a:schemeClr>
              </a:gs>
              <a:gs pos="100000">
                <a:srgbClr val="FFEBFA"/>
              </a:gs>
            </a:gsLst>
            <a:lin ang="16200000" scaled="0"/>
          </a:gradFill>
          <a:ln>
            <a:solidFill>
              <a:srgbClr val="0033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1" tIns="45711" rIns="91421" bIns="45711"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44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 animBg="1"/>
      <p:bldP spid="11" grpId="0"/>
      <p:bldP spid="12" grpId="0"/>
      <p:bldP spid="14" grpId="0" animBg="1"/>
      <p:bldP spid="15" grpId="0" animBg="1"/>
      <p:bldP spid="16" grpId="0"/>
      <p:bldP spid="17" grpId="0"/>
      <p:bldP spid="18" grpId="0" animBg="1"/>
      <p:bldP spid="19" grpId="0"/>
      <p:bldP spid="21" grpId="0" animBg="1"/>
      <p:bldP spid="13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グラフ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8410241"/>
              </p:ext>
            </p:extLst>
          </p:nvPr>
        </p:nvGraphicFramePr>
        <p:xfrm>
          <a:off x="34089" y="1431817"/>
          <a:ext cx="7747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7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640" y="869495"/>
            <a:ext cx="8903208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人当りの年次寄付実績（</a:t>
            </a:r>
            <a:r>
              <a:rPr kumimoji="0" lang="en-US" altLang="ja-JP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2018.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</a:t>
            </a:r>
            <a:r>
              <a:rPr kumimoji="0" lang="en-US" altLang="ja-JP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</a:t>
            </a:r>
            <a:r>
              <a:rPr kumimoji="0" lang="ja-JP" altLang="en-US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１５現在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ja-JP" altLang="en-US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17" y="3354420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１５０～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１９９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351547" y="5327176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１３０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１４９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895023" y="3380184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９９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075558" y="2514600"/>
            <a:ext cx="142913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０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133600" y="1515076"/>
            <a:ext cx="1435768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70688" y="822217"/>
            <a:ext cx="1411224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895023" y="5169851"/>
            <a:ext cx="3130296" cy="984828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１５０以上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３７％　</a:t>
            </a:r>
            <a:endParaRPr lang="en-US" altLang="ja-JP" b="1" dirty="0" smtClean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1200"/>
              </a:spcBef>
            </a:pP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平均　＄１３１．８９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3685223" y="5441702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１２９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5180458" y="1371600"/>
            <a:ext cx="259194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087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グラフ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0358781"/>
              </p:ext>
            </p:extLst>
          </p:nvPr>
        </p:nvGraphicFramePr>
        <p:xfrm>
          <a:off x="0" y="1439839"/>
          <a:ext cx="7848600" cy="4517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8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コンテンツ プレースホルダー 2"/>
          <p:cNvSpPr txBox="1">
            <a:spLocks/>
          </p:cNvSpPr>
          <p:nvPr/>
        </p:nvSpPr>
        <p:spPr bwMode="auto">
          <a:xfrm>
            <a:off x="167319" y="869495"/>
            <a:ext cx="9143999" cy="65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3" tIns="45692" rIns="91383" bIns="45692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kumimoji="0" lang="ja-JP" altLang="en-US" sz="28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クラブ別　</a:t>
            </a:r>
            <a:r>
              <a:rPr kumimoji="0" lang="en-US" altLang="ja-JP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人当り</a:t>
            </a:r>
            <a:r>
              <a:rPr kumimoji="0" lang="ja-JP" altLang="en-US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のポリオ・プラス基金寄付</a:t>
            </a:r>
            <a:r>
              <a:rPr kumimoji="0" lang="ja-JP" altLang="en-US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実績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（</a:t>
            </a:r>
            <a:r>
              <a:rPr kumimoji="0" lang="en-US" altLang="ja-JP" sz="20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201</a:t>
            </a:r>
            <a:r>
              <a:rPr kumimoji="0" lang="en-US" altLang="ja-JP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8</a:t>
            </a:r>
            <a:r>
              <a:rPr kumimoji="0" lang="en-US" altLang="ja-JP" sz="20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１</a:t>
            </a:r>
            <a:r>
              <a:rPr kumimoji="0" lang="en-US" altLang="ja-JP" sz="20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.</a:t>
            </a:r>
            <a:r>
              <a:rPr kumimoji="0" lang="en-US" altLang="ja-JP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18</a:t>
            </a:r>
            <a:r>
              <a:rPr kumimoji="0" lang="ja-JP" altLang="en-US" sz="2000" b="1" dirty="0" smtClean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現在</a:t>
            </a:r>
            <a:r>
              <a:rPr kumimoji="0" lang="ja-JP" altLang="en-US" sz="2000" b="1" dirty="0">
                <a:solidFill>
                  <a:srgbClr val="00246C"/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）</a:t>
            </a:r>
            <a:endParaRPr lang="ja-JP" altLang="en-US" sz="2000" dirty="0">
              <a:solidFill>
                <a:srgbClr val="00246C"/>
              </a:solidFill>
              <a:latin typeface="Georgia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221777" y="1826036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６５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57200" y="4204809"/>
            <a:ext cx="172228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00800" y="3871935"/>
            <a:ext cx="220980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701460" y="2976265"/>
            <a:ext cx="142913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０</a:t>
            </a:r>
            <a:endParaRPr kumimoji="1" lang="ja-JP" altLang="en-US" dirty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326677" y="1364371"/>
            <a:ext cx="1296542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１００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167319" y="822217"/>
            <a:ext cx="1411224" cy="609600"/>
          </a:xfrm>
          <a:prstGeom prst="rect">
            <a:avLst/>
          </a:prstGeom>
          <a:noFill/>
          <a:ln w="34925">
            <a:solidFill>
              <a:srgbClr val="FF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3" tIns="45692" rIns="91383" bIns="45692"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715001" y="5100147"/>
            <a:ext cx="3130296" cy="907884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  <a:effectLst/>
        </p:spPr>
        <p:txBody>
          <a:bodyPr wrap="square" lIns="91383" tIns="45692" rIns="91383" bIns="45692" rtlCol="0">
            <a:spAutoFit/>
          </a:bodyPr>
          <a:lstStyle/>
          <a:p>
            <a:pPr algn="ctr"/>
            <a:r>
              <a:rPr lang="en-US" altLang="ja-JP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５０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以上</a:t>
            </a:r>
            <a:r>
              <a:rPr lang="ja-JP" altLang="en-US" b="1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４３</a:t>
            </a: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％</a:t>
            </a:r>
            <a:endParaRPr lang="en-US" altLang="ja-JP" b="1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algn="ctr">
              <a:spcBef>
                <a:spcPts val="600"/>
              </a:spcBef>
            </a:pPr>
            <a:r>
              <a:rPr lang="ja-JP" altLang="en-US" b="1" dirty="0" smtClean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地区平均　＄３５．５２</a:t>
            </a:r>
            <a:endParaRPr lang="en-US" altLang="ja-JP" b="1" dirty="0" smtClean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840320" y="5264956"/>
            <a:ext cx="1722280" cy="461665"/>
          </a:xfrm>
          <a:prstGeom prst="rect">
            <a:avLst/>
          </a:prstGeom>
          <a:noFill/>
        </p:spPr>
        <p:txBody>
          <a:bodyPr wrap="square" lIns="91383" tIns="45692" rIns="91383" bIns="45692" rtlCol="0">
            <a:spAutoFit/>
          </a:bodyPr>
          <a:lstStyle/>
          <a:p>
            <a:r>
              <a:rPr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２０</a:t>
            </a:r>
            <a:r>
              <a:rPr kumimoji="1"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～</a:t>
            </a:r>
            <a:r>
              <a:rPr kumimoji="1" lang="en-US" altLang="ja-JP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$</a:t>
            </a:r>
            <a:r>
              <a:rPr lang="ja-JP" altLang="en-US" dirty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４</a:t>
            </a:r>
            <a:r>
              <a:rPr lang="ja-JP" altLang="en-US" dirty="0" smtClean="0">
                <a:solidFill>
                  <a:srgbClr val="00206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９</a:t>
            </a:r>
            <a:endParaRPr kumimoji="1" lang="ja-JP" altLang="en-US" dirty="0">
              <a:solidFill>
                <a:srgbClr val="002060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cxnSp>
        <p:nvCxnSpPr>
          <p:cNvPr id="5" name="直線コネクタ 4"/>
          <p:cNvCxnSpPr/>
          <p:nvPr/>
        </p:nvCxnSpPr>
        <p:spPr>
          <a:xfrm>
            <a:off x="6553201" y="1364371"/>
            <a:ext cx="21336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16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>
                <a:solidFill>
                  <a:srgbClr val="46464A">
                    <a:lumMod val="60000"/>
                    <a:lumOff val="40000"/>
                  </a:srgbClr>
                </a:solidFill>
              </a:rPr>
              <a:pPr/>
              <a:t>9</a:t>
            </a:fld>
            <a:endParaRPr lang="en-US" altLang="ja-JP">
              <a:solidFill>
                <a:srgbClr val="46464A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7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1524001" y="94565"/>
            <a:ext cx="6096000" cy="584775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財団への寄付推進</a:t>
            </a:r>
          </a:p>
        </p:txBody>
      </p:sp>
      <p:pic>
        <p:nvPicPr>
          <p:cNvPr id="6" name="image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4801" y="5957454"/>
            <a:ext cx="2819400" cy="6598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/>
          <p:cNvSpPr txBox="1"/>
          <p:nvPr/>
        </p:nvSpPr>
        <p:spPr>
          <a:xfrm>
            <a:off x="509017" y="1600201"/>
            <a:ext cx="7696200" cy="3810897"/>
          </a:xfrm>
          <a:prstGeom prst="rect">
            <a:avLst/>
          </a:prstGeom>
          <a:noFill/>
        </p:spPr>
        <p:txBody>
          <a:bodyPr wrap="square" lIns="91421" tIns="45711" rIns="91421" bIns="45711" rtlCol="0">
            <a:spAutoFit/>
          </a:bodyPr>
          <a:lstStyle/>
          <a:p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寄付を推進するには　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ロータリー財団活動の透明性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寄付金使途の自主性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３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税制上の優遇措置</a:t>
            </a:r>
            <a:endParaRPr lang="en-US" altLang="ja-JP" sz="3200" dirty="0">
              <a:solidFill>
                <a:srgbClr val="003366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r>
              <a:rPr lang="ja-JP" altLang="en-US" sz="3200" i="1" dirty="0">
                <a:solidFill>
                  <a:srgbClr val="FF006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４</a:t>
            </a:r>
            <a:r>
              <a:rPr lang="ja-JP" altLang="en-US" sz="3200" dirty="0">
                <a:solidFill>
                  <a:srgbClr val="003366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募金方法の工夫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798" y="423530"/>
            <a:ext cx="4165975" cy="202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24379</TotalTime>
  <Words>840</Words>
  <Application>Microsoft Office PowerPoint</Application>
  <PresentationFormat>画面に合わせる (4:3)</PresentationFormat>
  <Paragraphs>279</Paragraphs>
  <Slides>24</Slides>
  <Notes>1</Notes>
  <HiddenSlides>0</HiddenSlides>
  <MMClips>0</MMClips>
  <ScaleCrop>false</ScaleCrop>
  <HeadingPairs>
    <vt:vector size="6" baseType="variant">
      <vt:variant>
        <vt:lpstr>テーマ</vt:lpstr>
      </vt:variant>
      <vt:variant>
        <vt:i4>6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1" baseType="lpstr">
      <vt:lpstr>1_Custom Design</vt:lpstr>
      <vt:lpstr>Custom Design</vt:lpstr>
      <vt:lpstr>2_Custom Design</vt:lpstr>
      <vt:lpstr>3_Custom Design</vt:lpstr>
      <vt:lpstr>4_Custom Design</vt:lpstr>
      <vt:lpstr>5_Custom Design</vt:lpstr>
      <vt:lpstr>Photo Editor 写真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Rotary International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Donor Database Functional Overview</dc:title>
  <dc:creator>Simone Webb</dc:creator>
  <cp:lastModifiedBy>大谷隆英</cp:lastModifiedBy>
  <cp:revision>1243</cp:revision>
  <cp:lastPrinted>2016-08-27T01:19:22Z</cp:lastPrinted>
  <dcterms:created xsi:type="dcterms:W3CDTF">2007-01-17T18:13:17Z</dcterms:created>
  <dcterms:modified xsi:type="dcterms:W3CDTF">2018-01-22T04:34:21Z</dcterms:modified>
</cp:coreProperties>
</file>