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</p:sldMasterIdLst>
  <p:notesMasterIdLst>
    <p:notesMasterId r:id="rId35"/>
  </p:notesMasterIdLst>
  <p:handoutMasterIdLst>
    <p:handoutMasterId r:id="rId36"/>
  </p:handoutMasterIdLst>
  <p:sldIdLst>
    <p:sldId id="256" r:id="rId2"/>
    <p:sldId id="419" r:id="rId3"/>
    <p:sldId id="420" r:id="rId4"/>
    <p:sldId id="357" r:id="rId5"/>
    <p:sldId id="358" r:id="rId6"/>
    <p:sldId id="379" r:id="rId7"/>
    <p:sldId id="392" r:id="rId8"/>
    <p:sldId id="393" r:id="rId9"/>
    <p:sldId id="394" r:id="rId10"/>
    <p:sldId id="395" r:id="rId11"/>
    <p:sldId id="396" r:id="rId12"/>
    <p:sldId id="397" r:id="rId13"/>
    <p:sldId id="398" r:id="rId14"/>
    <p:sldId id="399" r:id="rId15"/>
    <p:sldId id="400" r:id="rId16"/>
    <p:sldId id="402" r:id="rId17"/>
    <p:sldId id="403" r:id="rId18"/>
    <p:sldId id="404" r:id="rId19"/>
    <p:sldId id="405" r:id="rId20"/>
    <p:sldId id="406" r:id="rId21"/>
    <p:sldId id="407" r:id="rId22"/>
    <p:sldId id="408" r:id="rId23"/>
    <p:sldId id="409" r:id="rId24"/>
    <p:sldId id="410" r:id="rId25"/>
    <p:sldId id="411" r:id="rId26"/>
    <p:sldId id="412" r:id="rId27"/>
    <p:sldId id="413" r:id="rId28"/>
    <p:sldId id="414" r:id="rId29"/>
    <p:sldId id="415" r:id="rId30"/>
    <p:sldId id="416" r:id="rId31"/>
    <p:sldId id="417" r:id="rId32"/>
    <p:sldId id="418" r:id="rId33"/>
    <p:sldId id="390" r:id="rId34"/>
  </p:sldIdLst>
  <p:sldSz cx="13004800" cy="9753600"/>
  <p:notesSz cx="7099300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BEF"/>
    <a:srgbClr val="FF9900"/>
    <a:srgbClr val="FF0066"/>
    <a:srgbClr val="0066FF"/>
    <a:srgbClr val="FF0000"/>
    <a:srgbClr val="000000"/>
    <a:srgbClr val="FFEBFF"/>
    <a:srgbClr val="FFCCFF"/>
    <a:srgbClr val="0080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CE0F8"/>
          </a:solidFill>
        </a:fill>
      </a:tcStyle>
    </a:wholeTbl>
    <a:band2H>
      <a:tcTxStyle/>
      <a:tcStyle>
        <a:tcBdr/>
        <a:fill>
          <a:solidFill>
            <a:srgbClr val="E7F0FC"/>
          </a:solidFill>
        </a:fill>
      </a:tcStyle>
    </a:band2H>
    <a:firstCol>
      <a:tcTxStyle b="on" i="on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lastRow>
    <a:firstRow>
      <a:tcTxStyle b="on" i="on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8E9D0"/>
          </a:solidFill>
        </a:fill>
      </a:tcStyle>
    </a:wholeTbl>
    <a:band2H>
      <a:tcTxStyle/>
      <a:tcStyle>
        <a:tcBdr/>
        <a:fill>
          <a:solidFill>
            <a:srgbClr val="EDF4E9"/>
          </a:solidFill>
        </a:fill>
      </a:tcStyle>
    </a:band2H>
    <a:firstCol>
      <a:tcTxStyle b="on" i="on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Col>
    <a:lastRow>
      <a:tcTxStyle b="on" i="on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lastRow>
    <a:firstRow>
      <a:tcTxStyle b="on" i="on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0D1EE"/>
          </a:solidFill>
        </a:fill>
      </a:tcStyle>
    </a:wholeTbl>
    <a:band2H>
      <a:tcTxStyle/>
      <a:tcStyle>
        <a:tcBdr/>
        <a:fill>
          <a:solidFill>
            <a:srgbClr val="F0E9F7"/>
          </a:solidFill>
        </a:fill>
      </a:tcStyle>
    </a:band2H>
    <a:firstCol>
      <a:tcTxStyle b="on" i="on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Col>
    <a:lastRow>
      <a:tcTxStyle b="on" i="on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lastRow>
    <a:firstRow>
      <a:tcTxStyle b="on" i="on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firstCol>
    <a:lastRow>
      <a:tcTxStyle b="on" i="on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lastRow>
    <a:firstRow>
      <a:tcTxStyle b="on" i="on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n" i="on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淡色スタイル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淡色スタイル 3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77" autoAdjust="0"/>
    <p:restoredTop sz="35270" autoAdjust="0"/>
  </p:normalViewPr>
  <p:slideViewPr>
    <p:cSldViewPr snapToGrid="0">
      <p:cViewPr varScale="1">
        <p:scale>
          <a:sx n="16" d="100"/>
          <a:sy n="16" d="100"/>
        </p:scale>
        <p:origin x="2012" y="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4" cy="513508"/>
          </a:xfrm>
          <a:prstGeom prst="rect">
            <a:avLst/>
          </a:prstGeom>
        </p:spPr>
        <p:txBody>
          <a:bodyPr vert="horz" lIns="95463" tIns="47732" rIns="95463" bIns="47732" rtlCol="0"/>
          <a:lstStyle>
            <a:lvl1pPr algn="l">
              <a:defRPr sz="1300"/>
            </a:lvl1pPr>
          </a:lstStyle>
          <a:p>
            <a:r>
              <a:rPr kumimoji="1" lang="en-US" altLang="ja-JP"/>
              <a:t>RID2660 </a:t>
            </a:r>
            <a:r>
              <a:rPr kumimoji="1" lang="ja-JP" altLang="en-US"/>
              <a:t>財団補助金管理セミナー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4" cy="513508"/>
          </a:xfrm>
          <a:prstGeom prst="rect">
            <a:avLst/>
          </a:prstGeom>
        </p:spPr>
        <p:txBody>
          <a:bodyPr vert="horz" lIns="95463" tIns="47732" rIns="95463" bIns="47732" rtlCol="0"/>
          <a:lstStyle>
            <a:lvl1pPr algn="r">
              <a:defRPr sz="1300"/>
            </a:lvl1pPr>
          </a:lstStyle>
          <a:p>
            <a:r>
              <a:rPr kumimoji="1" lang="en-US" altLang="ja-JP"/>
              <a:t>2018.02.03</a:t>
            </a:r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4" cy="513507"/>
          </a:xfrm>
          <a:prstGeom prst="rect">
            <a:avLst/>
          </a:prstGeom>
        </p:spPr>
        <p:txBody>
          <a:bodyPr vert="horz" lIns="95463" tIns="47732" rIns="95463" bIns="47732" rtlCol="0" anchor="b"/>
          <a:lstStyle>
            <a:lvl1pPr algn="l">
              <a:defRPr sz="1300"/>
            </a:lvl1pPr>
          </a:lstStyle>
          <a:p>
            <a:r>
              <a:rPr kumimoji="1" lang="en-US" altLang="ja-JP"/>
              <a:t>RID2660 </a:t>
            </a:r>
            <a:r>
              <a:rPr kumimoji="1" lang="ja-JP" altLang="en-US"/>
              <a:t>地区財団委員会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4021294" y="9721107"/>
            <a:ext cx="3076364" cy="513507"/>
          </a:xfrm>
          <a:prstGeom prst="rect">
            <a:avLst/>
          </a:prstGeom>
        </p:spPr>
        <p:txBody>
          <a:bodyPr vert="horz" lIns="95463" tIns="47732" rIns="95463" bIns="47732" rtlCol="0" anchor="b"/>
          <a:lstStyle>
            <a:lvl1pPr algn="r">
              <a:defRPr sz="1300"/>
            </a:lvl1pPr>
          </a:lstStyle>
          <a:p>
            <a:fld id="{C7E9211F-8CF2-44C5-9D1D-9C57900FA14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742070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prstGeom prst="rect">
            <a:avLst/>
          </a:prstGeom>
        </p:spPr>
        <p:txBody>
          <a:bodyPr lIns="95463" tIns="47732" rIns="95463" bIns="47732"/>
          <a:lstStyle/>
          <a:p>
            <a:endParaRPr/>
          </a:p>
        </p:txBody>
      </p:sp>
      <p:sp>
        <p:nvSpPr>
          <p:cNvPr id="186" name="Shape 186"/>
          <p:cNvSpPr>
            <a:spLocks noGrp="1"/>
          </p:cNvSpPr>
          <p:nvPr>
            <p:ph type="body" sz="quarter" idx="1"/>
          </p:nvPr>
        </p:nvSpPr>
        <p:spPr>
          <a:xfrm>
            <a:off x="946574" y="4861442"/>
            <a:ext cx="5206154" cy="4605576"/>
          </a:xfrm>
          <a:prstGeom prst="rect">
            <a:avLst/>
          </a:prstGeom>
        </p:spPr>
        <p:txBody>
          <a:bodyPr lIns="95463" tIns="47732" rIns="95463" bIns="47732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7968753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2" name="Shape 19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17999"/>
              </a:lnSpc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345407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kumimoji="1" lang="en-US" altLang="ja-JP" sz="1200" dirty="0"/>
          </a:p>
        </p:txBody>
      </p:sp>
    </p:spTree>
    <p:extLst>
      <p:ext uri="{BB962C8B-B14F-4D97-AF65-F5344CB8AC3E}">
        <p14:creationId xmlns:p14="http://schemas.microsoft.com/office/powerpoint/2010/main" val="5897694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kumimoji="1" lang="en-US" altLang="ja-JP" sz="1400" dirty="0"/>
          </a:p>
        </p:txBody>
      </p:sp>
    </p:spTree>
    <p:extLst>
      <p:ext uri="{BB962C8B-B14F-4D97-AF65-F5344CB8AC3E}">
        <p14:creationId xmlns:p14="http://schemas.microsoft.com/office/powerpoint/2010/main" val="16411046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130925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638171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sz="2200" b="0" i="0" dirty="0">
              <a:effectLst/>
              <a:latin typeface="+mn-lt"/>
              <a:ea typeface="+mn-ea"/>
              <a:cs typeface="+mn-cs"/>
              <a:sym typeface="Helvetica Neue"/>
            </a:endParaRPr>
          </a:p>
          <a:p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2470455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sz="1400" dirty="0"/>
          </a:p>
        </p:txBody>
      </p:sp>
    </p:spTree>
    <p:extLst>
      <p:ext uri="{BB962C8B-B14F-4D97-AF65-F5344CB8AC3E}">
        <p14:creationId xmlns:p14="http://schemas.microsoft.com/office/powerpoint/2010/main" val="14238521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353402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sz="1400" b="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0504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1360301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297338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sz="1100" dirty="0"/>
          </a:p>
        </p:txBody>
      </p:sp>
    </p:spTree>
    <p:extLst>
      <p:ext uri="{BB962C8B-B14F-4D97-AF65-F5344CB8AC3E}">
        <p14:creationId xmlns:p14="http://schemas.microsoft.com/office/powerpoint/2010/main" val="5375408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kumimoji="1" lang="ja-JP" altLang="en-US" sz="1200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endParaRPr kumimoji="1" lang="ja-JP" altLang="en-US" sz="1200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endParaRPr kumimoji="1" lang="ja-JP" altLang="en-US" sz="1200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endParaRPr kumimoji="1" lang="ja-JP" altLang="en-US" sz="1200" dirty="0">
              <a:solidFill>
                <a:srgbClr val="FF0000"/>
              </a:solidFill>
            </a:endParaRPr>
          </a:p>
          <a:p>
            <a:endParaRPr kumimoji="1" lang="en-US" altLang="ja-JP" sz="1200" dirty="0"/>
          </a:p>
        </p:txBody>
      </p:sp>
    </p:spTree>
    <p:extLst>
      <p:ext uri="{BB962C8B-B14F-4D97-AF65-F5344CB8AC3E}">
        <p14:creationId xmlns:p14="http://schemas.microsoft.com/office/powerpoint/2010/main" val="15762336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sz="1400" dirty="0"/>
          </a:p>
        </p:txBody>
      </p:sp>
    </p:spTree>
    <p:extLst>
      <p:ext uri="{BB962C8B-B14F-4D97-AF65-F5344CB8AC3E}">
        <p14:creationId xmlns:p14="http://schemas.microsoft.com/office/powerpoint/2010/main" val="31244292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sz="1200" dirty="0"/>
          </a:p>
        </p:txBody>
      </p:sp>
    </p:spTree>
    <p:extLst>
      <p:ext uri="{BB962C8B-B14F-4D97-AF65-F5344CB8AC3E}">
        <p14:creationId xmlns:p14="http://schemas.microsoft.com/office/powerpoint/2010/main" val="27730787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sz="1200" dirty="0"/>
          </a:p>
        </p:txBody>
      </p:sp>
    </p:spTree>
    <p:extLst>
      <p:ext uri="{BB962C8B-B14F-4D97-AF65-F5344CB8AC3E}">
        <p14:creationId xmlns:p14="http://schemas.microsoft.com/office/powerpoint/2010/main" val="30423628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9940773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1244501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852535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sz="1400" dirty="0"/>
          </a:p>
        </p:txBody>
      </p:sp>
    </p:spTree>
    <p:extLst>
      <p:ext uri="{BB962C8B-B14F-4D97-AF65-F5344CB8AC3E}">
        <p14:creationId xmlns:p14="http://schemas.microsoft.com/office/powerpoint/2010/main" val="38331497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0320815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sz="1200" dirty="0"/>
          </a:p>
          <a:p>
            <a:endParaRPr kumimoji="1" lang="en-US" altLang="ja-JP" sz="1200" dirty="0"/>
          </a:p>
        </p:txBody>
      </p:sp>
    </p:spTree>
    <p:extLst>
      <p:ext uri="{BB962C8B-B14F-4D97-AF65-F5344CB8AC3E}">
        <p14:creationId xmlns:p14="http://schemas.microsoft.com/office/powerpoint/2010/main" val="2336215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4533609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sz="1200" dirty="0"/>
          </a:p>
        </p:txBody>
      </p:sp>
    </p:spTree>
    <p:extLst>
      <p:ext uri="{BB962C8B-B14F-4D97-AF65-F5344CB8AC3E}">
        <p14:creationId xmlns:p14="http://schemas.microsoft.com/office/powerpoint/2010/main" val="25672952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sz="1200" dirty="0"/>
          </a:p>
        </p:txBody>
      </p:sp>
    </p:spTree>
    <p:extLst>
      <p:ext uri="{BB962C8B-B14F-4D97-AF65-F5344CB8AC3E}">
        <p14:creationId xmlns:p14="http://schemas.microsoft.com/office/powerpoint/2010/main" val="35991344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sz="1200" dirty="0"/>
          </a:p>
        </p:txBody>
      </p:sp>
    </p:spTree>
    <p:extLst>
      <p:ext uri="{BB962C8B-B14F-4D97-AF65-F5344CB8AC3E}">
        <p14:creationId xmlns:p14="http://schemas.microsoft.com/office/powerpoint/2010/main" val="9390254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52120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547101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1636159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00395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sz="1400" dirty="0"/>
          </a:p>
        </p:txBody>
      </p:sp>
    </p:spTree>
    <p:extLst>
      <p:ext uri="{BB962C8B-B14F-4D97-AF65-F5344CB8AC3E}">
        <p14:creationId xmlns:p14="http://schemas.microsoft.com/office/powerpoint/2010/main" val="25727016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sz="1400" dirty="0"/>
          </a:p>
        </p:txBody>
      </p:sp>
    </p:spTree>
    <p:extLst>
      <p:ext uri="{BB962C8B-B14F-4D97-AF65-F5344CB8AC3E}">
        <p14:creationId xmlns:p14="http://schemas.microsoft.com/office/powerpoint/2010/main" val="39276434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583844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5997" y="1079398"/>
            <a:ext cx="10046208" cy="5748122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9387" baseline="0">
                <a:solidFill>
                  <a:schemeClr val="tx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5997" y="6827520"/>
            <a:ext cx="10046208" cy="2405888"/>
          </a:xfrm>
        </p:spPr>
        <p:txBody>
          <a:bodyPr>
            <a:normAutofit/>
          </a:bodyPr>
          <a:lstStyle>
            <a:lvl1pPr marL="0" indent="0" algn="l">
              <a:buNone/>
              <a:defRPr sz="2844" baseline="0">
                <a:solidFill>
                  <a:schemeClr val="tx1">
                    <a:lumMod val="85000"/>
                  </a:schemeClr>
                </a:solidFill>
              </a:defRPr>
            </a:lvl1pPr>
            <a:lvl2pPr marL="650230" indent="0" algn="ctr">
              <a:buNone/>
              <a:defRPr sz="2844"/>
            </a:lvl2pPr>
            <a:lvl3pPr marL="1300460" indent="0" algn="ctr">
              <a:buNone/>
              <a:defRPr sz="2844"/>
            </a:lvl3pPr>
            <a:lvl4pPr marL="1950690" indent="0" algn="ctr">
              <a:buNone/>
              <a:defRPr sz="2844"/>
            </a:lvl4pPr>
            <a:lvl5pPr marL="2600919" indent="0" algn="ctr">
              <a:buNone/>
              <a:defRPr sz="2844"/>
            </a:lvl5pPr>
            <a:lvl6pPr marL="3251149" indent="0" algn="ctr">
              <a:buNone/>
              <a:defRPr sz="2844"/>
            </a:lvl6pPr>
            <a:lvl7pPr marL="3901379" indent="0" algn="ctr">
              <a:buNone/>
              <a:defRPr sz="2844"/>
            </a:lvl7pPr>
            <a:lvl8pPr marL="4551609" indent="0" algn="ctr">
              <a:buNone/>
              <a:defRPr sz="2844"/>
            </a:lvl8pPr>
            <a:lvl9pPr marL="5201839" indent="0" algn="ctr">
              <a:buNone/>
              <a:defRPr sz="2844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87680" cy="975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fld id="{86CB4B4D-7CA3-9044-876B-883B54F8677D}" type="slidenum">
              <a:rPr lang="en-US" altLang="ja-JP" smtClean="0"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73488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altLang="ja-JP" smtClean="0"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4966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25281" y="541867"/>
            <a:ext cx="2641600" cy="8387644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1" y="541867"/>
            <a:ext cx="8249920" cy="8387644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altLang="ja-JP" smtClean="0"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804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タイトル（中央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169" name="Shape 16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801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altLang="ja-JP" smtClean="0"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4244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5997" y="1079398"/>
            <a:ext cx="10046208" cy="5748122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9387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5997" y="6827520"/>
            <a:ext cx="10046208" cy="2405888"/>
          </a:xfrm>
        </p:spPr>
        <p:txBody>
          <a:bodyPr anchor="t">
            <a:normAutofit/>
          </a:bodyPr>
          <a:lstStyle>
            <a:lvl1pPr marL="0" indent="0">
              <a:buNone/>
              <a:defRPr sz="2844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altLang="ja-JP" smtClean="0"/>
              <a:t>‹#›</a:t>
            </a:fld>
            <a:endParaRPr lang="ja-JP" alt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87680" cy="975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2332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5997" y="2600962"/>
            <a:ext cx="4779264" cy="6188568"/>
          </a:xfrm>
        </p:spPr>
        <p:txBody>
          <a:bodyPr/>
          <a:lstStyle>
            <a:lvl1pPr>
              <a:defRPr sz="2560"/>
            </a:lvl1pPr>
            <a:lvl2pPr>
              <a:defRPr sz="2276"/>
            </a:lvl2pPr>
            <a:lvl3pPr>
              <a:defRPr sz="1991"/>
            </a:lvl3pPr>
            <a:lvl4pPr>
              <a:defRPr sz="1991"/>
            </a:lvl4pPr>
            <a:lvl5pPr>
              <a:defRPr sz="1991"/>
            </a:lvl5pPr>
            <a:lvl6pPr>
              <a:defRPr sz="1991"/>
            </a:lvl6pPr>
            <a:lvl7pPr>
              <a:defRPr sz="1991"/>
            </a:lvl7pPr>
            <a:lvl8pPr>
              <a:defRPr sz="1991"/>
            </a:lvl8pPr>
            <a:lvl9pPr>
              <a:defRPr sz="1991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4912" y="2600962"/>
            <a:ext cx="4779264" cy="6188568"/>
          </a:xfrm>
        </p:spPr>
        <p:txBody>
          <a:bodyPr/>
          <a:lstStyle>
            <a:lvl1pPr>
              <a:defRPr sz="2560"/>
            </a:lvl1pPr>
            <a:lvl2pPr>
              <a:defRPr sz="2276"/>
            </a:lvl2pPr>
            <a:lvl3pPr>
              <a:defRPr sz="1991"/>
            </a:lvl3pPr>
            <a:lvl4pPr>
              <a:defRPr sz="1991"/>
            </a:lvl4pPr>
            <a:lvl5pPr>
              <a:defRPr sz="1991"/>
            </a:lvl5pPr>
            <a:lvl6pPr>
              <a:defRPr sz="1991"/>
            </a:lvl6pPr>
            <a:lvl7pPr>
              <a:defRPr sz="1991"/>
            </a:lvl7pPr>
            <a:lvl8pPr>
              <a:defRPr sz="1991"/>
            </a:lvl8pPr>
            <a:lvl9pPr>
              <a:defRPr sz="1991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altLang="ja-JP" smtClean="0"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97783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5997" y="2442219"/>
            <a:ext cx="4779264" cy="1040384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560" b="0">
                <a:solidFill>
                  <a:schemeClr val="tx2"/>
                </a:solidFill>
              </a:defRPr>
            </a:lvl1pPr>
            <a:lvl2pPr marL="650230" indent="0">
              <a:buNone/>
              <a:defRPr sz="2560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5997" y="3566293"/>
            <a:ext cx="4779264" cy="5211947"/>
          </a:xfrm>
        </p:spPr>
        <p:txBody>
          <a:bodyPr/>
          <a:lstStyle>
            <a:lvl1pPr>
              <a:defRPr sz="2560"/>
            </a:lvl1pPr>
            <a:lvl2pPr>
              <a:defRPr sz="2276"/>
            </a:lvl2pPr>
            <a:lvl3pPr>
              <a:defRPr sz="1991"/>
            </a:lvl3pPr>
            <a:lvl4pPr>
              <a:defRPr sz="1991"/>
            </a:lvl4pPr>
            <a:lvl5pPr>
              <a:defRPr sz="1991"/>
            </a:lvl5pPr>
            <a:lvl6pPr>
              <a:defRPr sz="1991"/>
            </a:lvl6pPr>
            <a:lvl7pPr>
              <a:defRPr sz="1991"/>
            </a:lvl7pPr>
            <a:lvl8pPr>
              <a:defRPr sz="1991"/>
            </a:lvl8pPr>
            <a:lvl9pPr>
              <a:defRPr sz="1991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541415" y="2442219"/>
            <a:ext cx="4785766" cy="1040384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lang="en-US" sz="2560" b="0" kern="1200" spc="14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30046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284"/>
              </a:spcAft>
              <a:buClr>
                <a:schemeClr val="accent1"/>
              </a:buClr>
              <a:buSzPct val="80000"/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34912" y="3566293"/>
            <a:ext cx="4779264" cy="5211947"/>
          </a:xfrm>
        </p:spPr>
        <p:txBody>
          <a:bodyPr/>
          <a:lstStyle>
            <a:lvl1pPr>
              <a:defRPr sz="2560"/>
            </a:lvl1pPr>
            <a:lvl2pPr>
              <a:defRPr sz="2276"/>
            </a:lvl2pPr>
            <a:lvl3pPr>
              <a:defRPr sz="1991"/>
            </a:lvl3pPr>
            <a:lvl4pPr>
              <a:defRPr sz="1991"/>
            </a:lvl4pPr>
            <a:lvl5pPr>
              <a:defRPr sz="1991"/>
            </a:lvl5pPr>
            <a:lvl6pPr>
              <a:defRPr sz="1991"/>
            </a:lvl6pPr>
            <a:lvl7pPr>
              <a:defRPr sz="1991"/>
            </a:lvl7pPr>
            <a:lvl8pPr>
              <a:defRPr sz="1991"/>
            </a:lvl8pPr>
            <a:lvl9pPr>
              <a:defRPr sz="1991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altLang="ja-JP" smtClean="0"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09204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altLang="ja-JP" smtClean="0"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7116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altLang="ja-JP" smtClean="0"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6548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7331" y="650242"/>
            <a:ext cx="3413760" cy="2275836"/>
          </a:xfrm>
        </p:spPr>
        <p:txBody>
          <a:bodyPr anchor="b">
            <a:normAutofit/>
          </a:bodyPr>
          <a:lstStyle>
            <a:lvl1pPr>
              <a:defRPr sz="3982" b="0" baseline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4551" y="975360"/>
            <a:ext cx="6484338" cy="7802880"/>
          </a:xfrm>
        </p:spPr>
        <p:txBody>
          <a:bodyPr/>
          <a:lstStyle>
            <a:lvl1pPr>
              <a:defRPr sz="2560"/>
            </a:lvl1pPr>
            <a:lvl2pPr>
              <a:defRPr sz="2276"/>
            </a:lvl2pPr>
            <a:lvl3pPr>
              <a:defRPr sz="1991"/>
            </a:lvl3pPr>
            <a:lvl4pPr>
              <a:defRPr sz="1991"/>
            </a:lvl4pPr>
            <a:lvl5pPr>
              <a:defRPr sz="1991"/>
            </a:lvl5pPr>
            <a:lvl6pPr>
              <a:defRPr sz="1991"/>
            </a:lvl6pPr>
            <a:lvl7pPr>
              <a:defRPr sz="1991"/>
            </a:lvl7pPr>
            <a:lvl8pPr>
              <a:defRPr sz="1991"/>
            </a:lvl8pPr>
            <a:lvl9pPr>
              <a:defRPr sz="1991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7331" y="2986291"/>
            <a:ext cx="3413760" cy="5418668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1138"/>
              </a:spcBef>
              <a:buNone/>
              <a:defRPr sz="1849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altLang="ja-JP" smtClean="0"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40342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7261013"/>
            <a:ext cx="12045696" cy="249258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360" y="7477760"/>
            <a:ext cx="10647680" cy="1300480"/>
          </a:xfrm>
        </p:spPr>
        <p:txBody>
          <a:bodyPr anchor="b">
            <a:normAutofit/>
          </a:bodyPr>
          <a:lstStyle>
            <a:lvl1pPr>
              <a:defRPr sz="3982" b="0">
                <a:solidFill>
                  <a:schemeClr val="bg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2"/>
            <a:ext cx="12045696" cy="7294468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>
              <a:buNone/>
              <a:defRPr sz="4551">
                <a:solidFill>
                  <a:schemeClr val="bg1"/>
                </a:solidFill>
              </a:defRPr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5360" y="8687773"/>
            <a:ext cx="10647680" cy="84908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138"/>
              </a:spcBef>
              <a:buNone/>
              <a:defRPr sz="1849">
                <a:solidFill>
                  <a:schemeClr val="bg1">
                    <a:lumMod val="85000"/>
                  </a:schemeClr>
                </a:solidFill>
              </a:defRPr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altLang="ja-JP" smtClean="0"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99283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972544" y="0"/>
            <a:ext cx="1040384" cy="97536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5997" y="520192"/>
            <a:ext cx="10338816" cy="18852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5997" y="2600962"/>
            <a:ext cx="9168384" cy="6188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1138071" y="1485053"/>
            <a:ext cx="2709332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9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45963" y="5819987"/>
            <a:ext cx="5093547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93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005056" y="8778242"/>
            <a:ext cx="975360" cy="844409"/>
          </a:xfrm>
          <a:prstGeom prst="rect">
            <a:avLst/>
          </a:prstGeom>
        </p:spPr>
        <p:txBody>
          <a:bodyPr vert="horz" lIns="27432" tIns="45720" rIns="27432" bIns="45720" rtlCol="0" anchor="ctr">
            <a:normAutofit/>
          </a:bodyPr>
          <a:lstStyle>
            <a:lvl1pPr algn="ctr">
              <a:defRPr sz="455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86CB4B4D-7CA3-9044-876B-883B54F8677D}" type="slidenum">
              <a:rPr lang="en-US" altLang="ja-JP" smtClean="0"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82425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dir="u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1300460" rtl="0" eaLnBrk="1" latinLnBrk="0" hangingPunct="1">
        <a:lnSpc>
          <a:spcPct val="90000"/>
        </a:lnSpc>
        <a:spcBef>
          <a:spcPct val="0"/>
        </a:spcBef>
        <a:buNone/>
        <a:defRPr kumimoji="1" sz="5689" kern="1200" spc="-71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0092" indent="-260092" algn="l" defTabSz="1300460" rtl="0" eaLnBrk="1" latinLnBrk="0" hangingPunct="1">
        <a:lnSpc>
          <a:spcPct val="95000"/>
        </a:lnSpc>
        <a:spcBef>
          <a:spcPts val="1991"/>
        </a:spcBef>
        <a:spcAft>
          <a:spcPts val="284"/>
        </a:spcAft>
        <a:buClr>
          <a:schemeClr val="accent1"/>
        </a:buClr>
        <a:buSzPct val="80000"/>
        <a:buFont typeface="Arial" pitchFamily="34" charset="0"/>
        <a:buChar char="•"/>
        <a:defRPr kumimoji="1" sz="2560" kern="1200" spc="14" baseline="0">
          <a:solidFill>
            <a:schemeClr val="tx1"/>
          </a:solidFill>
          <a:latin typeface="+mn-lt"/>
          <a:ea typeface="+mn-ea"/>
          <a:cs typeface="+mn-cs"/>
        </a:defRPr>
      </a:lvl1pPr>
      <a:lvl2pPr marL="650230" indent="-260092" algn="l" defTabSz="1300460" rtl="0" eaLnBrk="1" latinLnBrk="0" hangingPunct="1">
        <a:lnSpc>
          <a:spcPct val="90000"/>
        </a:lnSpc>
        <a:spcBef>
          <a:spcPts val="427"/>
        </a:spcBef>
        <a:spcAft>
          <a:spcPts val="427"/>
        </a:spcAft>
        <a:buClr>
          <a:schemeClr val="accent1"/>
        </a:buClr>
        <a:buFont typeface="Wingdings 2" pitchFamily="18" charset="2"/>
        <a:buChar char=""/>
        <a:defRPr kumimoji="1" sz="2276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040368" indent="-260092" algn="l" defTabSz="1300460" rtl="0" eaLnBrk="1" latinLnBrk="0" hangingPunct="1">
        <a:lnSpc>
          <a:spcPct val="90000"/>
        </a:lnSpc>
        <a:spcBef>
          <a:spcPts val="427"/>
        </a:spcBef>
        <a:spcAft>
          <a:spcPts val="427"/>
        </a:spcAft>
        <a:buClr>
          <a:schemeClr val="accent1"/>
        </a:buClr>
        <a:buFont typeface="Wingdings 2" pitchFamily="18" charset="2"/>
        <a:buChar char=""/>
        <a:defRPr kumimoji="1" sz="199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430506" indent="-260092" algn="l" defTabSz="1300460" rtl="0" eaLnBrk="1" latinLnBrk="0" hangingPunct="1">
        <a:lnSpc>
          <a:spcPct val="90000"/>
        </a:lnSpc>
        <a:spcBef>
          <a:spcPts val="427"/>
        </a:spcBef>
        <a:spcAft>
          <a:spcPts val="427"/>
        </a:spcAft>
        <a:buClr>
          <a:schemeClr val="accent1"/>
        </a:buClr>
        <a:buFont typeface="Wingdings 2" pitchFamily="18" charset="2"/>
        <a:buChar char=""/>
        <a:defRPr kumimoji="1" sz="199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0644" indent="-260092" algn="l" defTabSz="1300460" rtl="0" eaLnBrk="1" latinLnBrk="0" hangingPunct="1">
        <a:lnSpc>
          <a:spcPct val="90000"/>
        </a:lnSpc>
        <a:spcBef>
          <a:spcPts val="427"/>
        </a:spcBef>
        <a:spcAft>
          <a:spcPts val="427"/>
        </a:spcAft>
        <a:buClr>
          <a:schemeClr val="accent1"/>
        </a:buClr>
        <a:buFont typeface="Wingdings 2" pitchFamily="18" charset="2"/>
        <a:buChar char=""/>
        <a:defRPr kumimoji="1" sz="199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275520" indent="-325115" algn="l" defTabSz="1300460" rtl="0" eaLnBrk="1" latinLnBrk="0" hangingPunct="1">
        <a:lnSpc>
          <a:spcPct val="90000"/>
        </a:lnSpc>
        <a:spcBef>
          <a:spcPts val="427"/>
        </a:spcBef>
        <a:spcAft>
          <a:spcPts val="427"/>
        </a:spcAft>
        <a:buClr>
          <a:schemeClr val="accent1"/>
        </a:buClr>
        <a:buFont typeface="Wingdings 2" pitchFamily="18" charset="2"/>
        <a:buChar char=""/>
        <a:defRPr kumimoji="1" sz="199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702180" indent="-325115" algn="l" defTabSz="1300460" rtl="0" eaLnBrk="1" latinLnBrk="0" hangingPunct="1">
        <a:lnSpc>
          <a:spcPct val="90000"/>
        </a:lnSpc>
        <a:spcBef>
          <a:spcPts val="427"/>
        </a:spcBef>
        <a:spcAft>
          <a:spcPts val="427"/>
        </a:spcAft>
        <a:buClr>
          <a:schemeClr val="accent1"/>
        </a:buClr>
        <a:buFont typeface="Wingdings 2" pitchFamily="18" charset="2"/>
        <a:buChar char=""/>
        <a:defRPr kumimoji="1" sz="199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3128840" indent="-325115" algn="l" defTabSz="1300460" rtl="0" eaLnBrk="1" latinLnBrk="0" hangingPunct="1">
        <a:lnSpc>
          <a:spcPct val="90000"/>
        </a:lnSpc>
        <a:spcBef>
          <a:spcPts val="427"/>
        </a:spcBef>
        <a:spcAft>
          <a:spcPts val="427"/>
        </a:spcAft>
        <a:buClr>
          <a:schemeClr val="accent1"/>
        </a:buClr>
        <a:buFont typeface="Wingdings 2" pitchFamily="18" charset="2"/>
        <a:buChar char=""/>
        <a:defRPr kumimoji="1" sz="199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555500" indent="-325115" algn="l" defTabSz="1300460" rtl="0" eaLnBrk="1" latinLnBrk="0" hangingPunct="1">
        <a:lnSpc>
          <a:spcPct val="90000"/>
        </a:lnSpc>
        <a:spcBef>
          <a:spcPts val="427"/>
        </a:spcBef>
        <a:spcAft>
          <a:spcPts val="427"/>
        </a:spcAft>
        <a:buClr>
          <a:schemeClr val="accent1"/>
        </a:buClr>
        <a:buFont typeface="Wingdings 2" pitchFamily="18" charset="2"/>
        <a:buChar char=""/>
        <a:defRPr kumimoji="1" sz="199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kumimoji="1"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kumimoji="1"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kumimoji="1"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kumimoji="1"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kumimoji="1"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kumimoji="1"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kumimoji="1"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kumimoji="1"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kumimoji="1"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tiff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tiff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tiff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t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emf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2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e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C09C0704-6364-471C-A8AF-852831357B3B}"/>
              </a:ext>
            </a:extLst>
          </p:cNvPr>
          <p:cNvSpPr/>
          <p:nvPr/>
        </p:nvSpPr>
        <p:spPr>
          <a:xfrm>
            <a:off x="1182806" y="4996542"/>
            <a:ext cx="10822248" cy="1463571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ロータリー財団のプログラムと寄付</a:t>
            </a:r>
            <a:endParaRPr kumimoji="1" lang="en-US" altLang="ja-JP" sz="4800" b="1" dirty="0">
              <a:solidFill>
                <a:schemeClr val="bg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2E85528-6C3E-49EC-A3A8-C1734AD2F74E}"/>
              </a:ext>
            </a:extLst>
          </p:cNvPr>
          <p:cNvSpPr txBox="1"/>
          <p:nvPr/>
        </p:nvSpPr>
        <p:spPr>
          <a:xfrm>
            <a:off x="7494814" y="7341986"/>
            <a:ext cx="4510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ロータリー財団委員会</a:t>
            </a:r>
            <a:endParaRPr kumimoji="1" lang="en-US" altLang="ja-JP" sz="3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r"/>
            <a:r>
              <a:rPr kumimoji="1"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宮里 唯子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1872A1A-B5A4-48DB-8FBB-CFDF2FF49A16}"/>
              </a:ext>
            </a:extLst>
          </p:cNvPr>
          <p:cNvSpPr txBox="1"/>
          <p:nvPr/>
        </p:nvSpPr>
        <p:spPr>
          <a:xfrm>
            <a:off x="9554462" y="2790611"/>
            <a:ext cx="2450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206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2018.02.10</a:t>
            </a:r>
            <a:endParaRPr kumimoji="1" lang="ja-JP" altLang="en-US" sz="2800" dirty="0">
              <a:solidFill>
                <a:srgbClr val="00206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1028" name="Picture 4" descr="「ロータリー財団」の画像検索結果">
            <a:extLst>
              <a:ext uri="{FF2B5EF4-FFF2-40B4-BE49-F238E27FC236}">
                <a16:creationId xmlns:a16="http://schemas.microsoft.com/office/drawing/2014/main" id="{18613990-5C07-4802-A867-0DB21137D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769" y="712590"/>
            <a:ext cx="4923262" cy="1998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171DA9B-8F83-4093-84F0-197DC8BE7196}"/>
              </a:ext>
            </a:extLst>
          </p:cNvPr>
          <p:cNvSpPr txBox="1"/>
          <p:nvPr/>
        </p:nvSpPr>
        <p:spPr>
          <a:xfrm>
            <a:off x="2351314" y="3641271"/>
            <a:ext cx="850718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RID2660 2017-18</a:t>
            </a:r>
            <a:r>
              <a:rPr kumimoji="1" lang="ja-JP" altLang="en-US" sz="32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年度 </a:t>
            </a:r>
            <a:endParaRPr kumimoji="1" lang="en-US" altLang="ja-JP" sz="32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kumimoji="1" lang="ja-JP" altLang="en-US" sz="36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ロータリー財団補助金管理セミナー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4ACC7D5-113A-414C-A184-A84FA684D1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02" y="347270"/>
            <a:ext cx="1435611" cy="182575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FE8C87F-6AFB-466E-B640-43823CE44B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716" y="7756486"/>
            <a:ext cx="3831308" cy="1443960"/>
          </a:xfrm>
          <a:prstGeom prst="rect">
            <a:avLst/>
          </a:prstGeom>
        </p:spPr>
      </p:pic>
      <p:graphicFrame>
        <p:nvGraphicFramePr>
          <p:cNvPr id="7" name="表 6">
            <a:extLst>
              <a:ext uri="{FF2B5EF4-FFF2-40B4-BE49-F238E27FC236}">
                <a16:creationId xmlns:a16="http://schemas.microsoft.com/office/drawing/2014/main" id="{C4750C76-6EE1-4891-823B-08AC8617CD5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68096" y="2251497"/>
          <a:ext cx="11503152" cy="50759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1612139539"/>
                    </a:ext>
                  </a:extLst>
                </a:gridCol>
                <a:gridCol w="9674352">
                  <a:extLst>
                    <a:ext uri="{9D8B030D-6E8A-4147-A177-3AD203B41FA5}">
                      <a16:colId xmlns:a16="http://schemas.microsoft.com/office/drawing/2014/main" val="1679971194"/>
                    </a:ext>
                  </a:extLst>
                </a:gridCol>
              </a:tblGrid>
              <a:tr h="172471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1979</a:t>
                      </a:r>
                      <a:endParaRPr kumimoji="1" lang="ja-JP" altLang="en-US" sz="2800" dirty="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8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ロータリー財団 </a:t>
                      </a:r>
                      <a:r>
                        <a:rPr kumimoji="1" lang="en-US" altLang="ja-JP" sz="28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3H</a:t>
                      </a:r>
                      <a:r>
                        <a:rPr kumimoji="1" lang="ja-JP" altLang="en-US" sz="28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補助金 プロジェクト第</a:t>
                      </a:r>
                      <a:r>
                        <a:rPr kumimoji="1" lang="en-US" altLang="ja-JP" sz="28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1</a:t>
                      </a:r>
                      <a:r>
                        <a:rPr kumimoji="1" lang="ja-JP" altLang="en-US" sz="28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号 　</a:t>
                      </a:r>
                      <a:endParaRPr kumimoji="1" lang="en-US" altLang="ja-JP" sz="2800" dirty="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endParaRPr>
                    </a:p>
                    <a:p>
                      <a:pPr algn="l"/>
                      <a:r>
                        <a:rPr kumimoji="1" lang="ja-JP" altLang="en-US" sz="28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フィリピンの子供 </a:t>
                      </a:r>
                      <a:r>
                        <a:rPr kumimoji="1" lang="en-US" altLang="ja-JP" sz="28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600</a:t>
                      </a:r>
                      <a:r>
                        <a:rPr kumimoji="1" lang="ja-JP" altLang="en-US" sz="28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万人にポリオ予防接種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907254"/>
                  </a:ext>
                </a:extLst>
              </a:tr>
              <a:tr h="111709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1980</a:t>
                      </a:r>
                      <a:endParaRPr kumimoji="1" lang="ja-JP" altLang="en-US" sz="2800" dirty="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8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ポリオ撲滅がロータリーの目標となる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7924559"/>
                  </a:ext>
                </a:extLst>
              </a:tr>
              <a:tr h="111709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1985</a:t>
                      </a:r>
                      <a:endParaRPr kumimoji="1" lang="ja-JP" altLang="en-US" sz="2800" dirty="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8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ポリオプラス</a:t>
                      </a:r>
                      <a:r>
                        <a:rPr kumimoji="1" lang="en-US" altLang="ja-JP" sz="28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 </a:t>
                      </a:r>
                      <a:r>
                        <a:rPr kumimoji="1" lang="ja-JP" altLang="en-US" sz="28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プログラムの開始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4556083"/>
                  </a:ext>
                </a:extLst>
              </a:tr>
              <a:tr h="111709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1988</a:t>
                      </a:r>
                      <a:endParaRPr kumimoji="1" lang="ja-JP" altLang="en-US" sz="2800" dirty="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8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ロータリーの成果が契機となり</a:t>
                      </a:r>
                      <a:r>
                        <a:rPr kumimoji="1" lang="en-US" altLang="ja-JP" sz="3600" b="1" dirty="0">
                          <a:solidFill>
                            <a:srgbClr val="0066FF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GPEI</a:t>
                      </a:r>
                      <a:r>
                        <a:rPr kumimoji="1" lang="ja-JP" altLang="en-US" sz="28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が創設される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5907050"/>
                  </a:ext>
                </a:extLst>
              </a:tr>
            </a:tbl>
          </a:graphicData>
        </a:graphic>
      </p:graphicFrame>
      <p:graphicFrame>
        <p:nvGraphicFramePr>
          <p:cNvPr id="8" name="表 7">
            <a:extLst>
              <a:ext uri="{FF2B5EF4-FFF2-40B4-BE49-F238E27FC236}">
                <a16:creationId xmlns:a16="http://schemas.microsoft.com/office/drawing/2014/main" id="{08D0AE1E-04B3-4F81-8A81-6E5B6781597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026413" y="1121467"/>
          <a:ext cx="10610595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610595">
                  <a:extLst>
                    <a:ext uri="{9D8B030D-6E8A-4147-A177-3AD203B41FA5}">
                      <a16:colId xmlns:a16="http://schemas.microsoft.com/office/drawing/2014/main" val="14655015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4000" b="1" dirty="0">
                          <a:solidFill>
                            <a:srgbClr val="FF0000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 ロータリー ポリオ撲滅活動の歴史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435411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461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4ACC7D5-113A-414C-A184-A84FA684D1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02" y="347270"/>
            <a:ext cx="1435611" cy="182575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FE8C87F-6AFB-466E-B640-43823CE44B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716" y="7756486"/>
            <a:ext cx="3831308" cy="144396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9579" y="2137021"/>
            <a:ext cx="4264137" cy="16498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8" name="表 7">
            <a:extLst>
              <a:ext uri="{FF2B5EF4-FFF2-40B4-BE49-F238E27FC236}">
                <a16:creationId xmlns:a16="http://schemas.microsoft.com/office/drawing/2014/main" id="{F71FD731-AD2C-4D1D-901B-CFDE8429220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026413" y="1121467"/>
          <a:ext cx="10610595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610595">
                  <a:extLst>
                    <a:ext uri="{9D8B030D-6E8A-4147-A177-3AD203B41FA5}">
                      <a16:colId xmlns:a16="http://schemas.microsoft.com/office/drawing/2014/main" val="14655015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4000" b="1" dirty="0">
                          <a:solidFill>
                            <a:srgbClr val="FF0000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 </a:t>
                      </a:r>
                      <a:r>
                        <a:rPr kumimoji="1" lang="en-US" altLang="ja-JP" sz="4000" b="1" dirty="0">
                          <a:solidFill>
                            <a:srgbClr val="FF0000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GPEI</a:t>
                      </a:r>
                      <a:endParaRPr kumimoji="1" lang="ja-JP" altLang="en-US" sz="4000" b="1" dirty="0">
                        <a:solidFill>
                          <a:srgbClr val="FF0000"/>
                        </a:solidFill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43541143"/>
                  </a:ext>
                </a:extLst>
              </a:tr>
            </a:tbl>
          </a:graphicData>
        </a:graphic>
      </p:graphicFrame>
      <p:sp>
        <p:nvSpPr>
          <p:cNvPr id="10" name="吹き出し: 角を丸めた四角形 9">
            <a:extLst>
              <a:ext uri="{FF2B5EF4-FFF2-40B4-BE49-F238E27FC236}">
                <a16:creationId xmlns:a16="http://schemas.microsoft.com/office/drawing/2014/main" id="{392C3E04-63BA-4E38-93CA-2DE445E158DF}"/>
              </a:ext>
            </a:extLst>
          </p:cNvPr>
          <p:cNvSpPr/>
          <p:nvPr/>
        </p:nvSpPr>
        <p:spPr>
          <a:xfrm>
            <a:off x="212271" y="4327518"/>
            <a:ext cx="8721445" cy="3428968"/>
          </a:xfrm>
          <a:prstGeom prst="wedgeRoundRectCallout">
            <a:avLst>
              <a:gd name="adj1" fmla="val -1228"/>
              <a:gd name="adj2" fmla="val -64744"/>
              <a:gd name="adj3" fmla="val 16667"/>
            </a:avLst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665" y="4327518"/>
            <a:ext cx="8534035" cy="3428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5A4C211-FA71-4168-A7ED-04EA35E486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37903" y="6210698"/>
            <a:ext cx="481965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55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4ACC7D5-113A-414C-A184-A84FA684D1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02" y="347270"/>
            <a:ext cx="1435611" cy="182575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FE8C87F-6AFB-466E-B640-43823CE44B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716" y="7756486"/>
            <a:ext cx="3831308" cy="1443960"/>
          </a:xfrm>
          <a:prstGeom prst="rect">
            <a:avLst/>
          </a:prstGeom>
        </p:spPr>
      </p:pic>
      <p:graphicFrame>
        <p:nvGraphicFramePr>
          <p:cNvPr id="15" name="表 14">
            <a:extLst>
              <a:ext uri="{FF2B5EF4-FFF2-40B4-BE49-F238E27FC236}">
                <a16:creationId xmlns:a16="http://schemas.microsoft.com/office/drawing/2014/main" id="{CE779A0C-2603-4A35-9AFA-4044060A1B8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90802" y="2389816"/>
          <a:ext cx="11978640" cy="54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4832">
                  <a:extLst>
                    <a:ext uri="{9D8B030D-6E8A-4147-A177-3AD203B41FA5}">
                      <a16:colId xmlns:a16="http://schemas.microsoft.com/office/drawing/2014/main" val="3952331587"/>
                    </a:ext>
                  </a:extLst>
                </a:gridCol>
                <a:gridCol w="9893808">
                  <a:extLst>
                    <a:ext uri="{9D8B030D-6E8A-4147-A177-3AD203B41FA5}">
                      <a16:colId xmlns:a16="http://schemas.microsoft.com/office/drawing/2014/main" val="2061319096"/>
                    </a:ext>
                  </a:extLst>
                </a:gridCol>
              </a:tblGrid>
              <a:tr h="108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0" dirty="0">
                          <a:solidFill>
                            <a:srgbClr val="000000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1960</a:t>
                      </a:r>
                      <a:r>
                        <a:rPr kumimoji="1" lang="ja-JP" altLang="en-US" sz="2800" b="0" dirty="0">
                          <a:solidFill>
                            <a:srgbClr val="000000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年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800" b="0" dirty="0">
                          <a:solidFill>
                            <a:srgbClr val="000000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ポリオ大流行、患者数約</a:t>
                      </a:r>
                      <a:r>
                        <a:rPr kumimoji="1" lang="en-US" altLang="ja-JP" sz="2800" b="0" dirty="0">
                          <a:solidFill>
                            <a:srgbClr val="000000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6,500</a:t>
                      </a:r>
                      <a:r>
                        <a:rPr kumimoji="1" lang="ja-JP" altLang="en-US" sz="2800" b="0" dirty="0">
                          <a:solidFill>
                            <a:srgbClr val="000000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人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3882911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0" dirty="0">
                          <a:solidFill>
                            <a:srgbClr val="000000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1961</a:t>
                      </a:r>
                      <a:r>
                        <a:rPr kumimoji="1" lang="ja-JP" altLang="en-US" sz="2800" b="0" dirty="0">
                          <a:solidFill>
                            <a:srgbClr val="000000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年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800" b="0" dirty="0">
                          <a:solidFill>
                            <a:srgbClr val="000000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経口生ワクチンを緊急輸入　日本で世界初の</a:t>
                      </a:r>
                      <a:r>
                        <a:rPr kumimoji="1" lang="ja-JP" altLang="en-US" sz="2800" b="1" dirty="0">
                          <a:solidFill>
                            <a:srgbClr val="0066FF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全国一斉</a:t>
                      </a:r>
                      <a:r>
                        <a:rPr kumimoji="1" lang="ja-JP" altLang="en-US" sz="2800" b="0" dirty="0">
                          <a:solidFill>
                            <a:srgbClr val="000000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投与</a:t>
                      </a:r>
                      <a:endParaRPr kumimoji="1" lang="en-US" altLang="ja-JP" sz="2800" b="0" dirty="0">
                        <a:solidFill>
                          <a:srgbClr val="000000"/>
                        </a:solidFill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8080996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0" dirty="0">
                          <a:solidFill>
                            <a:srgbClr val="000000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1963</a:t>
                      </a:r>
                      <a:r>
                        <a:rPr kumimoji="1" lang="ja-JP" altLang="en-US" sz="2800" b="0" dirty="0">
                          <a:solidFill>
                            <a:srgbClr val="000000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年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800" b="0" dirty="0">
                          <a:solidFill>
                            <a:srgbClr val="000000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患者数激減１００人以下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3918387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0" dirty="0">
                          <a:solidFill>
                            <a:srgbClr val="000000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1980</a:t>
                      </a:r>
                      <a:r>
                        <a:rPr kumimoji="1" lang="ja-JP" altLang="en-US" sz="2800" b="0" dirty="0">
                          <a:solidFill>
                            <a:srgbClr val="000000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年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800" b="0" dirty="0">
                          <a:solidFill>
                            <a:srgbClr val="000000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ポリオ撲滅宣言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3318775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0" dirty="0">
                          <a:solidFill>
                            <a:srgbClr val="000000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2012</a:t>
                      </a:r>
                      <a:r>
                        <a:rPr kumimoji="1" lang="ja-JP" altLang="en-US" sz="2800" b="0" dirty="0">
                          <a:solidFill>
                            <a:srgbClr val="000000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年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800" b="0" dirty="0">
                          <a:solidFill>
                            <a:srgbClr val="000000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定期接種が生ワクチンから不活化ワクチンに切り替えられる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0793222"/>
                  </a:ext>
                </a:extLst>
              </a:tr>
            </a:tbl>
          </a:graphicData>
        </a:graphic>
      </p:graphicFrame>
      <p:graphicFrame>
        <p:nvGraphicFramePr>
          <p:cNvPr id="8" name="表 7">
            <a:extLst>
              <a:ext uri="{FF2B5EF4-FFF2-40B4-BE49-F238E27FC236}">
                <a16:creationId xmlns:a16="http://schemas.microsoft.com/office/drawing/2014/main" id="{EBD2B7BA-8D23-4557-BE4A-91272BC3841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026413" y="1121467"/>
          <a:ext cx="10610595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610595">
                  <a:extLst>
                    <a:ext uri="{9D8B030D-6E8A-4147-A177-3AD203B41FA5}">
                      <a16:colId xmlns:a16="http://schemas.microsoft.com/office/drawing/2014/main" val="14655015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4000" b="1" dirty="0">
                          <a:solidFill>
                            <a:srgbClr val="FF0000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 日本のポリオ撲滅の歴史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435411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284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4ACC7D5-113A-414C-A184-A84FA684D1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02" y="347270"/>
            <a:ext cx="1435611" cy="182575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FE8C87F-6AFB-466E-B640-43823CE44B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716" y="7756486"/>
            <a:ext cx="3831308" cy="1443960"/>
          </a:xfrm>
          <a:prstGeom prst="rect">
            <a:avLst/>
          </a:prstGeom>
        </p:spPr>
      </p:pic>
      <p:graphicFrame>
        <p:nvGraphicFramePr>
          <p:cNvPr id="8" name="表 7">
            <a:extLst>
              <a:ext uri="{FF2B5EF4-FFF2-40B4-BE49-F238E27FC236}">
                <a16:creationId xmlns:a16="http://schemas.microsoft.com/office/drawing/2014/main" id="{EBD2B7BA-8D23-4557-BE4A-91272BC3841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026413" y="1121467"/>
          <a:ext cx="10610595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610595">
                  <a:extLst>
                    <a:ext uri="{9D8B030D-6E8A-4147-A177-3AD203B41FA5}">
                      <a16:colId xmlns:a16="http://schemas.microsoft.com/office/drawing/2014/main" val="14655015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4000" b="1" dirty="0">
                          <a:solidFill>
                            <a:srgbClr val="FF0000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 日本のポリオ撲滅の歴史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43541143"/>
                  </a:ext>
                </a:extLst>
              </a:tr>
            </a:tbl>
          </a:graphicData>
        </a:graphic>
      </p:graphicFrame>
      <p:pic>
        <p:nvPicPr>
          <p:cNvPr id="7" name="Picture 2" descr="「日本、ポリオ、大流行」の画像検索結果">
            <a:extLst>
              <a:ext uri="{FF2B5EF4-FFF2-40B4-BE49-F238E27FC236}">
                <a16:creationId xmlns:a16="http://schemas.microsoft.com/office/drawing/2014/main" id="{C8EA59F4-A9F5-47A6-B800-B48392CA0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309" y="2431778"/>
            <a:ext cx="6422061" cy="6192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101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FB8758CA-E2CD-4F25-87BE-2274C83DF800}"/>
              </a:ext>
            </a:extLst>
          </p:cNvPr>
          <p:cNvSpPr/>
          <p:nvPr/>
        </p:nvSpPr>
        <p:spPr>
          <a:xfrm>
            <a:off x="2026412" y="4478556"/>
            <a:ext cx="4167810" cy="1032539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200000"/>
              </a:lnSpc>
            </a:pPr>
            <a:r>
              <a:rPr kumimoji="1" lang="en-US" altLang="ja-JP" sz="3600" b="1" dirty="0">
                <a:solidFill>
                  <a:srgbClr val="00206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WHO</a:t>
            </a:r>
            <a:r>
              <a:rPr kumimoji="1" lang="ja-JP" altLang="en-US" sz="3600" b="1" dirty="0">
                <a:solidFill>
                  <a:srgbClr val="00206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が根絶宣言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4ACC7D5-113A-414C-A184-A84FA684D1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02" y="347270"/>
            <a:ext cx="1435611" cy="182575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FE8C87F-6AFB-466E-B640-43823CE44B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716" y="7756486"/>
            <a:ext cx="3831308" cy="1443960"/>
          </a:xfrm>
          <a:prstGeom prst="rect">
            <a:avLst/>
          </a:prstGeom>
        </p:spPr>
      </p:pic>
      <p:sp>
        <p:nvSpPr>
          <p:cNvPr id="13" name="四角形: 角を丸くする 11">
            <a:extLst>
              <a:ext uri="{FF2B5EF4-FFF2-40B4-BE49-F238E27FC236}">
                <a16:creationId xmlns:a16="http://schemas.microsoft.com/office/drawing/2014/main" id="{FB8758CA-E2CD-4F25-87BE-2274C83DF800}"/>
              </a:ext>
            </a:extLst>
          </p:cNvPr>
          <p:cNvSpPr/>
          <p:nvPr/>
        </p:nvSpPr>
        <p:spPr>
          <a:xfrm>
            <a:off x="590802" y="6571547"/>
            <a:ext cx="11662157" cy="1032539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200000"/>
              </a:lnSpc>
            </a:pPr>
            <a:r>
              <a:rPr kumimoji="1" lang="ja-JP" altLang="en-US" sz="3600" b="1" dirty="0">
                <a:solidFill>
                  <a:srgbClr val="00206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世界中でポリオ予防摂取が終了</a:t>
            </a:r>
            <a:r>
              <a:rPr kumimoji="1" lang="en-US" altLang="ja-JP" sz="3600" b="1" dirty="0">
                <a:solidFill>
                  <a:srgbClr val="00206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&amp; </a:t>
            </a:r>
            <a:r>
              <a:rPr kumimoji="1" lang="ja-JP" altLang="en-US" sz="3600" b="1" dirty="0">
                <a:solidFill>
                  <a:srgbClr val="C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生ワクチンを破棄</a:t>
            </a:r>
          </a:p>
        </p:txBody>
      </p:sp>
      <p:sp>
        <p:nvSpPr>
          <p:cNvPr id="14" name="四角形: 角を丸くする 11">
            <a:extLst>
              <a:ext uri="{FF2B5EF4-FFF2-40B4-BE49-F238E27FC236}">
                <a16:creationId xmlns:a16="http://schemas.microsoft.com/office/drawing/2014/main" id="{FB8758CA-E2CD-4F25-87BE-2274C83DF800}"/>
              </a:ext>
            </a:extLst>
          </p:cNvPr>
          <p:cNvSpPr/>
          <p:nvPr/>
        </p:nvSpPr>
        <p:spPr>
          <a:xfrm>
            <a:off x="590800" y="2487796"/>
            <a:ext cx="11662157" cy="1032539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200000"/>
              </a:lnSpc>
            </a:pPr>
            <a:r>
              <a:rPr kumimoji="1" lang="ja-JP" altLang="en-US" sz="3600" b="1" dirty="0">
                <a:solidFill>
                  <a:srgbClr val="00206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３年間野生株でのポリオ発症０が証明される</a:t>
            </a:r>
          </a:p>
        </p:txBody>
      </p:sp>
      <p:sp>
        <p:nvSpPr>
          <p:cNvPr id="10" name="角丸四角形吹き出し 9"/>
          <p:cNvSpPr/>
          <p:nvPr/>
        </p:nvSpPr>
        <p:spPr>
          <a:xfrm>
            <a:off x="6885991" y="4068147"/>
            <a:ext cx="5366966" cy="1990511"/>
          </a:xfrm>
          <a:prstGeom prst="wedgeRoundRectCallout">
            <a:avLst>
              <a:gd name="adj1" fmla="val -92799"/>
              <a:gd name="adj2" fmla="val -72429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ln w="0"/>
                <a:solidFill>
                  <a:schemeClr val="bg1"/>
                </a:solidFill>
                <a:latin typeface="HGMaruGothicMPRO" charset="-128"/>
                <a:ea typeface="HGMaruGothicMPRO" charset="-128"/>
                <a:cs typeface="HGMaruGothicMPRO" charset="-128"/>
              </a:rPr>
              <a:t>世界中で</a:t>
            </a:r>
            <a:r>
              <a:rPr kumimoji="1" lang="ja-JP" altLang="en-US" sz="3200" b="1" dirty="0">
                <a:ln w="0"/>
                <a:solidFill>
                  <a:srgbClr val="FFC000"/>
                </a:solidFill>
                <a:latin typeface="HGMaruGothicMPRO" charset="-128"/>
                <a:ea typeface="HGMaruGothicMPRO" charset="-128"/>
                <a:cs typeface="HGMaruGothicMPRO" charset="-128"/>
              </a:rPr>
              <a:t>不活化ワクチン</a:t>
            </a:r>
            <a:r>
              <a:rPr kumimoji="1" lang="ja-JP" altLang="en-US" sz="3200" b="1" dirty="0">
                <a:ln w="0"/>
                <a:solidFill>
                  <a:schemeClr val="bg1"/>
                </a:solidFill>
                <a:latin typeface="HGMaruGothicMPRO" charset="-128"/>
                <a:ea typeface="HGMaruGothicMPRO" charset="-128"/>
                <a:cs typeface="HGMaruGothicMPRO" charset="-128"/>
              </a:rPr>
              <a:t>の予防接種を継続</a:t>
            </a:r>
          </a:p>
        </p:txBody>
      </p:sp>
      <p:sp>
        <p:nvSpPr>
          <p:cNvPr id="15" name="下矢印 14"/>
          <p:cNvSpPr/>
          <p:nvPr/>
        </p:nvSpPr>
        <p:spPr>
          <a:xfrm>
            <a:off x="3769568" y="3548247"/>
            <a:ext cx="951722" cy="902397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下矢印 16"/>
          <p:cNvSpPr/>
          <p:nvPr/>
        </p:nvSpPr>
        <p:spPr>
          <a:xfrm>
            <a:off x="3769568" y="5511096"/>
            <a:ext cx="951722" cy="1060452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16" name="表 15">
            <a:extLst>
              <a:ext uri="{FF2B5EF4-FFF2-40B4-BE49-F238E27FC236}">
                <a16:creationId xmlns:a16="http://schemas.microsoft.com/office/drawing/2014/main" id="{B991D521-6302-4F25-A6D4-1CE8BF69476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026413" y="1121467"/>
          <a:ext cx="10610595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610595">
                  <a:extLst>
                    <a:ext uri="{9D8B030D-6E8A-4147-A177-3AD203B41FA5}">
                      <a16:colId xmlns:a16="http://schemas.microsoft.com/office/drawing/2014/main" val="14655015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4000" b="1" dirty="0">
                          <a:solidFill>
                            <a:srgbClr val="FF0000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 ポリオ撲滅宣言とは？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435411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804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4ACC7D5-113A-414C-A184-A84FA684D1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02" y="347270"/>
            <a:ext cx="1435611" cy="182575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FE8C87F-6AFB-466E-B640-43823CE44B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716" y="7756486"/>
            <a:ext cx="3831308" cy="1443960"/>
          </a:xfrm>
          <a:prstGeom prst="rect">
            <a:avLst/>
          </a:prstGeom>
        </p:spPr>
      </p:pic>
      <p:graphicFrame>
        <p:nvGraphicFramePr>
          <p:cNvPr id="16" name="表 15">
            <a:extLst>
              <a:ext uri="{FF2B5EF4-FFF2-40B4-BE49-F238E27FC236}">
                <a16:creationId xmlns:a16="http://schemas.microsoft.com/office/drawing/2014/main" id="{B991D521-6302-4F25-A6D4-1CE8BF6947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4850022"/>
              </p:ext>
            </p:extLst>
          </p:nvPr>
        </p:nvGraphicFramePr>
        <p:xfrm>
          <a:off x="2026413" y="1121467"/>
          <a:ext cx="10610595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610595">
                  <a:extLst>
                    <a:ext uri="{9D8B030D-6E8A-4147-A177-3AD203B41FA5}">
                      <a16:colId xmlns:a16="http://schemas.microsoft.com/office/drawing/2014/main" val="14655015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4000" b="1" dirty="0">
                          <a:solidFill>
                            <a:srgbClr val="FF0000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 ポリオ野生株 常在国 </a:t>
                      </a:r>
                      <a:r>
                        <a:rPr kumimoji="1" lang="ja-JP" altLang="en-US" sz="2400" b="1" dirty="0">
                          <a:solidFill>
                            <a:srgbClr val="FF0000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（</a:t>
                      </a:r>
                      <a:r>
                        <a:rPr kumimoji="1" lang="en-US" altLang="ja-JP" sz="2400" b="1" dirty="0">
                          <a:solidFill>
                            <a:srgbClr val="FF0000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2017</a:t>
                      </a:r>
                      <a:r>
                        <a:rPr kumimoji="1" lang="ja-JP" altLang="en-US" sz="2400" b="1" dirty="0">
                          <a:solidFill>
                            <a:srgbClr val="FF0000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年）</a:t>
                      </a:r>
                      <a:endParaRPr kumimoji="1" lang="ja-JP" altLang="en-US" sz="4000" b="1" dirty="0">
                        <a:solidFill>
                          <a:srgbClr val="FF0000"/>
                        </a:solidFill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43541143"/>
                  </a:ext>
                </a:extLst>
              </a:tr>
            </a:tbl>
          </a:graphicData>
        </a:graphic>
      </p:graphicFrame>
      <p:pic>
        <p:nvPicPr>
          <p:cNvPr id="8" name="図 7">
            <a:extLst>
              <a:ext uri="{FF2B5EF4-FFF2-40B4-BE49-F238E27FC236}">
                <a16:creationId xmlns:a16="http://schemas.microsoft.com/office/drawing/2014/main" id="{EDAB2AB5-BB93-426C-A4CC-56C5A4509432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</a:blip>
          <a:stretch>
            <a:fillRect/>
          </a:stretch>
        </p:blipFill>
        <p:spPr>
          <a:xfrm>
            <a:off x="184235" y="2437224"/>
            <a:ext cx="12637008" cy="5319262"/>
          </a:xfrm>
          <a:prstGeom prst="rect">
            <a:avLst/>
          </a:prstGeom>
        </p:spPr>
      </p:pic>
      <p:sp>
        <p:nvSpPr>
          <p:cNvPr id="20" name="四角形: 角を丸くする 19">
            <a:extLst>
              <a:ext uri="{FF2B5EF4-FFF2-40B4-BE49-F238E27FC236}">
                <a16:creationId xmlns:a16="http://schemas.microsoft.com/office/drawing/2014/main" id="{402B8DC7-E9B9-4255-9AB2-0D4BAACC0E54}"/>
              </a:ext>
            </a:extLst>
          </p:cNvPr>
          <p:cNvSpPr/>
          <p:nvPr/>
        </p:nvSpPr>
        <p:spPr>
          <a:xfrm>
            <a:off x="3172133" y="3817949"/>
            <a:ext cx="6291072" cy="1803580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b="1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1988</a:t>
            </a:r>
            <a:r>
              <a:rPr kumimoji="1" lang="ja-JP" altLang="en-US" sz="3200" b="1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年</a:t>
            </a:r>
            <a:endParaRPr kumimoji="1" lang="en-US" altLang="ja-JP" sz="3200" b="1" dirty="0">
              <a:solidFill>
                <a:schemeClr val="bg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kumimoji="1" lang="en-US" altLang="ja-JP" sz="3200" b="1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125</a:t>
            </a:r>
            <a:r>
              <a:rPr kumimoji="1" lang="ja-JP" altLang="en-US" sz="3200" b="1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カ国で推定</a:t>
            </a:r>
            <a:r>
              <a:rPr kumimoji="1" lang="en-US" altLang="ja-JP" sz="3200" b="1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35</a:t>
            </a:r>
            <a:r>
              <a:rPr kumimoji="1" lang="ja-JP" altLang="en-US" sz="3200" b="1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万件以上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5E49E004-457F-4F96-90DF-EFFA773230B3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75000"/>
          </a:blip>
          <a:stretch>
            <a:fillRect/>
          </a:stretch>
        </p:blipFill>
        <p:spPr>
          <a:xfrm>
            <a:off x="90819" y="2596062"/>
            <a:ext cx="12729746" cy="5358298"/>
          </a:xfrm>
          <a:prstGeom prst="rect">
            <a:avLst/>
          </a:prstGeom>
        </p:spPr>
      </p:pic>
      <p:sp>
        <p:nvSpPr>
          <p:cNvPr id="19" name="吹き出し: 角を丸めた四角形 18">
            <a:extLst>
              <a:ext uri="{FF2B5EF4-FFF2-40B4-BE49-F238E27FC236}">
                <a16:creationId xmlns:a16="http://schemas.microsoft.com/office/drawing/2014/main" id="{EAE8ACCF-EDAC-431B-9B32-24D80C7DE322}"/>
              </a:ext>
            </a:extLst>
          </p:cNvPr>
          <p:cNvSpPr/>
          <p:nvPr/>
        </p:nvSpPr>
        <p:spPr>
          <a:xfrm>
            <a:off x="1361238" y="4017860"/>
            <a:ext cx="3730752" cy="1403757"/>
          </a:xfrm>
          <a:prstGeom prst="wedgeRoundRectCallout">
            <a:avLst>
              <a:gd name="adj1" fmla="val 72305"/>
              <a:gd name="adj2" fmla="val 78467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ナイジェリア</a:t>
            </a:r>
            <a:endParaRPr kumimoji="1" lang="en-US" altLang="ja-JP" sz="3200" b="1" dirty="0">
              <a:solidFill>
                <a:schemeClr val="bg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kumimoji="1" lang="en-US" altLang="ja-JP" sz="3200" b="1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0</a:t>
            </a:r>
            <a:r>
              <a:rPr kumimoji="1" lang="ja-JP" altLang="en-US" sz="3200" b="1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件</a:t>
            </a:r>
          </a:p>
        </p:txBody>
      </p:sp>
      <p:sp>
        <p:nvSpPr>
          <p:cNvPr id="11" name="吹き出し: 角を丸めた四角形 10">
            <a:extLst>
              <a:ext uri="{FF2B5EF4-FFF2-40B4-BE49-F238E27FC236}">
                <a16:creationId xmlns:a16="http://schemas.microsoft.com/office/drawing/2014/main" id="{C2455BBB-EE22-4745-A214-99903E976463}"/>
              </a:ext>
            </a:extLst>
          </p:cNvPr>
          <p:cNvSpPr/>
          <p:nvPr/>
        </p:nvSpPr>
        <p:spPr>
          <a:xfrm>
            <a:off x="5037509" y="2771774"/>
            <a:ext cx="3730752" cy="1403757"/>
          </a:xfrm>
          <a:prstGeom prst="wedgeRoundRectCallout">
            <a:avLst>
              <a:gd name="adj1" fmla="val 40932"/>
              <a:gd name="adj2" fmla="val 7325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アフガニスタン</a:t>
            </a:r>
            <a:endParaRPr kumimoji="1" lang="en-US" altLang="ja-JP" sz="3200" b="1" dirty="0">
              <a:solidFill>
                <a:schemeClr val="bg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kumimoji="1" lang="en-US" altLang="ja-JP" sz="3200" b="1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13</a:t>
            </a:r>
            <a:r>
              <a:rPr kumimoji="1" lang="ja-JP" altLang="en-US" sz="3200" b="1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件</a:t>
            </a:r>
          </a:p>
        </p:txBody>
      </p:sp>
      <p:sp>
        <p:nvSpPr>
          <p:cNvPr id="18" name="吹き出し: 角を丸めた四角形 17">
            <a:extLst>
              <a:ext uri="{FF2B5EF4-FFF2-40B4-BE49-F238E27FC236}">
                <a16:creationId xmlns:a16="http://schemas.microsoft.com/office/drawing/2014/main" id="{7688E99E-920B-4CB1-B95A-C8610EFA74E0}"/>
              </a:ext>
            </a:extLst>
          </p:cNvPr>
          <p:cNvSpPr/>
          <p:nvPr/>
        </p:nvSpPr>
        <p:spPr>
          <a:xfrm>
            <a:off x="9089813" y="3125314"/>
            <a:ext cx="3730752" cy="1385269"/>
          </a:xfrm>
          <a:prstGeom prst="wedgeRoundRectCallout">
            <a:avLst>
              <a:gd name="adj1" fmla="val -52695"/>
              <a:gd name="adj2" fmla="val 7618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パキスタン</a:t>
            </a:r>
            <a:endParaRPr kumimoji="1" lang="en-US" altLang="ja-JP" sz="3200" b="1" dirty="0">
              <a:solidFill>
                <a:schemeClr val="bg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kumimoji="1" lang="en-US" altLang="ja-JP" sz="3200" b="1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8</a:t>
            </a:r>
            <a:r>
              <a:rPr kumimoji="1" lang="ja-JP" altLang="en-US" sz="3200" b="1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件</a:t>
            </a:r>
          </a:p>
        </p:txBody>
      </p:sp>
    </p:spTree>
    <p:extLst>
      <p:ext uri="{BB962C8B-B14F-4D97-AF65-F5344CB8AC3E}">
        <p14:creationId xmlns:p14="http://schemas.microsoft.com/office/powerpoint/2010/main" val="154681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9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3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9" grpId="0" animBg="1"/>
      <p:bldP spid="11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4ACC7D5-113A-414C-A184-A84FA684D1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02" y="347270"/>
            <a:ext cx="1435611" cy="182575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FE8C87F-6AFB-466E-B640-43823CE44B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716" y="7756486"/>
            <a:ext cx="3831308" cy="1443960"/>
          </a:xfrm>
          <a:prstGeom prst="rect">
            <a:avLst/>
          </a:prstGeom>
        </p:spPr>
      </p:pic>
      <p:graphicFrame>
        <p:nvGraphicFramePr>
          <p:cNvPr id="3" name="表 2"/>
          <p:cNvGraphicFramePr>
            <a:graphicFrameLocks noGrp="1"/>
          </p:cNvGraphicFramePr>
          <p:nvPr>
            <p:extLst/>
          </p:nvPr>
        </p:nvGraphicFramePr>
        <p:xfrm>
          <a:off x="1280160" y="2414522"/>
          <a:ext cx="11196236" cy="5699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415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546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9022">
                <a:tc gridSpan="2">
                  <a:txBody>
                    <a:bodyPr/>
                    <a:lstStyle/>
                    <a:p>
                      <a:r>
                        <a:rPr kumimoji="1" lang="ja-JP" altLang="en-US" sz="3200" b="1" dirty="0">
                          <a:latin typeface="HGMaruGothicMPRO" charset="-128"/>
                          <a:ea typeface="HGMaruGothicMPRO" charset="-128"/>
                          <a:cs typeface="HGMaruGothicMPRO" charset="-128"/>
                        </a:rPr>
                        <a:t>根絶できる根拠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022"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3200" dirty="0">
                          <a:latin typeface="HGMaruGothicMPRO" charset="-128"/>
                          <a:ea typeface="HGMaruGothicMPRO" charset="-128"/>
                          <a:cs typeface="HGMaruGothicMPRO" charset="-128"/>
                        </a:rPr>
                        <a:t>①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3200" dirty="0">
                          <a:latin typeface="HGMaruGothicMPRO" charset="-128"/>
                          <a:ea typeface="HGMaruGothicMPRO" charset="-128"/>
                          <a:cs typeface="HGMaruGothicMPRO" charset="-128"/>
                        </a:rPr>
                        <a:t>ポリオウィルスは人体にしか感染しない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022"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3200" dirty="0">
                          <a:latin typeface="HGMaruGothicMPRO" charset="-128"/>
                          <a:ea typeface="HGMaruGothicMPRO" charset="-128"/>
                          <a:cs typeface="HGMaruGothicMPRO" charset="-128"/>
                        </a:rPr>
                        <a:t>②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3200" dirty="0">
                          <a:latin typeface="HGMaruGothicMPRO" charset="-128"/>
                          <a:ea typeface="HGMaruGothicMPRO" charset="-128"/>
                          <a:cs typeface="HGMaruGothicMPRO" charset="-128"/>
                        </a:rPr>
                        <a:t>ウィルスが変異しない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9022"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3200" dirty="0">
                          <a:latin typeface="HGMaruGothicMPRO" charset="-128"/>
                          <a:ea typeface="HGMaruGothicMPRO" charset="-128"/>
                          <a:cs typeface="HGMaruGothicMPRO" charset="-128"/>
                        </a:rPr>
                        <a:t>③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3200" dirty="0">
                          <a:latin typeface="HGMaruGothicMPRO" charset="-128"/>
                          <a:ea typeface="HGMaruGothicMPRO" charset="-128"/>
                          <a:cs typeface="HGMaruGothicMPRO" charset="-128"/>
                        </a:rPr>
                        <a:t>有効な予防法がある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022"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3200" dirty="0">
                          <a:latin typeface="HGMaruGothicMPRO" charset="-128"/>
                          <a:ea typeface="HGMaruGothicMPRO" charset="-128"/>
                          <a:cs typeface="HGMaruGothicMPRO" charset="-128"/>
                        </a:rPr>
                        <a:t>④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3200" dirty="0">
                          <a:latin typeface="HGMaruGothicMPRO" charset="-128"/>
                          <a:ea typeface="HGMaruGothicMPRO" charset="-128"/>
                          <a:cs typeface="HGMaruGothicMPRO" charset="-128"/>
                        </a:rPr>
                        <a:t>水中で増殖できない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66620">
                <a:tc gridSpan="2">
                  <a:txBody>
                    <a:bodyPr/>
                    <a:lstStyle/>
                    <a:p>
                      <a:endParaRPr kumimoji="1" lang="ja-JP" altLang="en-US" sz="3200" dirty="0">
                        <a:latin typeface="HGMaruGothicMPRO" charset="-128"/>
                        <a:ea typeface="HGMaruGothicMPRO" charset="-128"/>
                        <a:cs typeface="HGMaruGothicMPRO" charset="-128"/>
                      </a:endParaRPr>
                    </a:p>
                    <a:p>
                      <a:r>
                        <a:rPr kumimoji="1" lang="ja-JP" altLang="en-US" sz="3200" b="1" dirty="0">
                          <a:latin typeface="HGMaruGothicMPRO" charset="-128"/>
                          <a:ea typeface="HGMaruGothicMPRO" charset="-128"/>
                          <a:cs typeface="HGMaruGothicMPRO" charset="-128"/>
                        </a:rPr>
                        <a:t>撲滅のための課題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9022"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3200" dirty="0">
                          <a:latin typeface="HGMaruGothicMPRO" charset="-128"/>
                          <a:ea typeface="HGMaruGothicMPRO" charset="-128"/>
                          <a:cs typeface="HGMaruGothicMPRO" charset="-128"/>
                        </a:rPr>
                        <a:t>①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3200" dirty="0">
                          <a:latin typeface="HGMaruGothicMPRO" charset="-128"/>
                          <a:ea typeface="HGMaruGothicMPRO" charset="-128"/>
                          <a:cs typeface="HGMaruGothicMPRO" charset="-128"/>
                        </a:rPr>
                        <a:t>政治的安定（テロや紛争）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9022"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3200" dirty="0">
                          <a:latin typeface="HGMaruGothicMPRO" charset="-128"/>
                          <a:ea typeface="HGMaruGothicMPRO" charset="-128"/>
                          <a:cs typeface="HGMaruGothicMPRO" charset="-128"/>
                        </a:rPr>
                        <a:t>②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3200" dirty="0">
                          <a:latin typeface="HGMaruGothicMPRO" charset="-128"/>
                          <a:ea typeface="HGMaruGothicMPRO" charset="-128"/>
                          <a:cs typeface="HGMaruGothicMPRO" charset="-128"/>
                        </a:rPr>
                        <a:t>不活化ワクチンへの変更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9022"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3200" dirty="0">
                          <a:latin typeface="HGMaruGothicMPRO" charset="-128"/>
                          <a:ea typeface="HGMaruGothicMPRO" charset="-128"/>
                          <a:cs typeface="HGMaruGothicMPRO" charset="-128"/>
                        </a:rPr>
                        <a:t>③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3200" dirty="0">
                          <a:latin typeface="HGMaruGothicMPRO" charset="-128"/>
                          <a:ea typeface="HGMaruGothicMPRO" charset="-128"/>
                          <a:cs typeface="HGMaruGothicMPRO" charset="-128"/>
                        </a:rPr>
                        <a:t>資金の調達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8" name="表 7">
            <a:extLst>
              <a:ext uri="{FF2B5EF4-FFF2-40B4-BE49-F238E27FC236}">
                <a16:creationId xmlns:a16="http://schemas.microsoft.com/office/drawing/2014/main" id="{1B85C33D-CF2D-491A-8DD9-993D45E374A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026413" y="1121467"/>
          <a:ext cx="10610595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610595">
                  <a:extLst>
                    <a:ext uri="{9D8B030D-6E8A-4147-A177-3AD203B41FA5}">
                      <a16:colId xmlns:a16="http://schemas.microsoft.com/office/drawing/2014/main" val="14655015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4000" b="1" dirty="0">
                          <a:solidFill>
                            <a:srgbClr val="FF0000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 ポリオ撲滅は可能なのか？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435411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594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4ACC7D5-113A-414C-A184-A84FA684D1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02" y="347270"/>
            <a:ext cx="1435611" cy="182575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FE8C87F-6AFB-466E-B640-43823CE44B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716" y="7756486"/>
            <a:ext cx="3831308" cy="144396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504" y="2372786"/>
            <a:ext cx="11662157" cy="5405173"/>
          </a:xfrm>
          <a:prstGeom prst="rect">
            <a:avLst/>
          </a:prstGeom>
        </p:spPr>
      </p:pic>
      <p:graphicFrame>
        <p:nvGraphicFramePr>
          <p:cNvPr id="12" name="表 11">
            <a:extLst>
              <a:ext uri="{FF2B5EF4-FFF2-40B4-BE49-F238E27FC236}">
                <a16:creationId xmlns:a16="http://schemas.microsoft.com/office/drawing/2014/main" id="{ABD0EEDF-0D8D-4B82-97B0-2558188280E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026413" y="1121467"/>
          <a:ext cx="10610595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610595">
                  <a:extLst>
                    <a:ext uri="{9D8B030D-6E8A-4147-A177-3AD203B41FA5}">
                      <a16:colId xmlns:a16="http://schemas.microsoft.com/office/drawing/2014/main" val="14655015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4000" b="1" dirty="0">
                          <a:solidFill>
                            <a:srgbClr val="FF0000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 ポリオ生ワクチン･･･二次感染の脅威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43541143"/>
                  </a:ext>
                </a:extLst>
              </a:tr>
            </a:tbl>
          </a:graphicData>
        </a:graphic>
      </p:graphicFrame>
      <p:sp>
        <p:nvSpPr>
          <p:cNvPr id="10" name="吹き出し: 角を丸めた四角形 18">
            <a:extLst>
              <a:ext uri="{FF2B5EF4-FFF2-40B4-BE49-F238E27FC236}">
                <a16:creationId xmlns:a16="http://schemas.microsoft.com/office/drawing/2014/main" id="{EAE8ACCF-EDAC-431B-9B32-24D80C7DE322}"/>
              </a:ext>
            </a:extLst>
          </p:cNvPr>
          <p:cNvSpPr/>
          <p:nvPr/>
        </p:nvSpPr>
        <p:spPr>
          <a:xfrm>
            <a:off x="5844033" y="5436909"/>
            <a:ext cx="1951212" cy="730450"/>
          </a:xfrm>
          <a:prstGeom prst="wedgeRoundRectCallout">
            <a:avLst>
              <a:gd name="adj1" fmla="val -35783"/>
              <a:gd name="adj2" fmla="val -123442"/>
              <a:gd name="adj3" fmla="val 16667"/>
            </a:avLst>
          </a:prstGeom>
          <a:solidFill>
            <a:schemeClr val="bg1"/>
          </a:solidFill>
          <a:ln>
            <a:solidFill>
              <a:srgbClr val="FFFB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日本</a:t>
            </a:r>
          </a:p>
        </p:txBody>
      </p:sp>
      <p:sp>
        <p:nvSpPr>
          <p:cNvPr id="11" name="吹き出し: 角を丸めた四角形 18">
            <a:extLst>
              <a:ext uri="{FF2B5EF4-FFF2-40B4-BE49-F238E27FC236}">
                <a16:creationId xmlns:a16="http://schemas.microsoft.com/office/drawing/2014/main" id="{EAE8ACCF-EDAC-431B-9B32-24D80C7DE322}"/>
              </a:ext>
            </a:extLst>
          </p:cNvPr>
          <p:cNvSpPr/>
          <p:nvPr/>
        </p:nvSpPr>
        <p:spPr>
          <a:xfrm>
            <a:off x="9429135" y="4424271"/>
            <a:ext cx="1951212" cy="730450"/>
          </a:xfrm>
          <a:prstGeom prst="wedgeRoundRectCallout">
            <a:avLst>
              <a:gd name="adj1" fmla="val 49629"/>
              <a:gd name="adj2" fmla="val 124906"/>
              <a:gd name="adj3" fmla="val 16667"/>
            </a:avLst>
          </a:prstGeom>
          <a:solidFill>
            <a:schemeClr val="bg1"/>
          </a:solidFill>
          <a:ln>
            <a:solidFill>
              <a:srgbClr val="FFFB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ブラジル</a:t>
            </a:r>
          </a:p>
        </p:txBody>
      </p:sp>
      <p:sp>
        <p:nvSpPr>
          <p:cNvPr id="13" name="吹き出し: 角を丸めた四角形 18">
            <a:extLst>
              <a:ext uri="{FF2B5EF4-FFF2-40B4-BE49-F238E27FC236}">
                <a16:creationId xmlns:a16="http://schemas.microsoft.com/office/drawing/2014/main" id="{EAE8ACCF-EDAC-431B-9B32-24D80C7DE322}"/>
              </a:ext>
            </a:extLst>
          </p:cNvPr>
          <p:cNvSpPr/>
          <p:nvPr/>
        </p:nvSpPr>
        <p:spPr>
          <a:xfrm>
            <a:off x="3366192" y="4059046"/>
            <a:ext cx="1951212" cy="730450"/>
          </a:xfrm>
          <a:prstGeom prst="wedgeRoundRectCallout">
            <a:avLst>
              <a:gd name="adj1" fmla="val -62238"/>
              <a:gd name="adj2" fmla="val 56258"/>
              <a:gd name="adj3" fmla="val 16667"/>
            </a:avLst>
          </a:prstGeom>
          <a:solidFill>
            <a:schemeClr val="bg1"/>
          </a:solidFill>
          <a:ln>
            <a:solidFill>
              <a:srgbClr val="FFFB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シリア</a:t>
            </a:r>
            <a:endParaRPr kumimoji="1" lang="ja-JP" altLang="en-US" sz="3200" b="1" dirty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6" name="吹き出し: 角を丸めた四角形 18">
            <a:extLst>
              <a:ext uri="{FF2B5EF4-FFF2-40B4-BE49-F238E27FC236}">
                <a16:creationId xmlns:a16="http://schemas.microsoft.com/office/drawing/2014/main" id="{EAE8ACCF-EDAC-431B-9B32-24D80C7DE322}"/>
              </a:ext>
            </a:extLst>
          </p:cNvPr>
          <p:cNvSpPr/>
          <p:nvPr/>
        </p:nvSpPr>
        <p:spPr>
          <a:xfrm>
            <a:off x="952374" y="3143542"/>
            <a:ext cx="2413818" cy="730450"/>
          </a:xfrm>
          <a:prstGeom prst="wedgeRoundRectCallout">
            <a:avLst>
              <a:gd name="adj1" fmla="val 38020"/>
              <a:gd name="adj2" fmla="val 135001"/>
              <a:gd name="adj3" fmla="val 16667"/>
            </a:avLst>
          </a:prstGeom>
          <a:solidFill>
            <a:schemeClr val="bg1"/>
          </a:solidFill>
          <a:ln>
            <a:solidFill>
              <a:srgbClr val="FFFB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ウクライナ</a:t>
            </a:r>
          </a:p>
        </p:txBody>
      </p:sp>
      <p:sp>
        <p:nvSpPr>
          <p:cNvPr id="15" name="吹き出し: 角を丸めた四角形 18">
            <a:extLst>
              <a:ext uri="{FF2B5EF4-FFF2-40B4-BE49-F238E27FC236}">
                <a16:creationId xmlns:a16="http://schemas.microsoft.com/office/drawing/2014/main" id="{3F879775-6F0A-4EBA-AAA6-369161E75F8F}"/>
              </a:ext>
            </a:extLst>
          </p:cNvPr>
          <p:cNvSpPr/>
          <p:nvPr/>
        </p:nvSpPr>
        <p:spPr>
          <a:xfrm>
            <a:off x="1414980" y="5918502"/>
            <a:ext cx="1951212" cy="730450"/>
          </a:xfrm>
          <a:prstGeom prst="wedgeRoundRectCallout">
            <a:avLst>
              <a:gd name="adj1" fmla="val -7843"/>
              <a:gd name="adj2" fmla="val -93515"/>
              <a:gd name="adj3" fmla="val 16667"/>
            </a:avLst>
          </a:prstGeom>
          <a:solidFill>
            <a:schemeClr val="bg1"/>
          </a:solidFill>
          <a:ln>
            <a:solidFill>
              <a:srgbClr val="FFFB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コンゴ</a:t>
            </a:r>
          </a:p>
        </p:txBody>
      </p:sp>
    </p:spTree>
    <p:extLst>
      <p:ext uri="{BB962C8B-B14F-4D97-AF65-F5344CB8AC3E}">
        <p14:creationId xmlns:p14="http://schemas.microsoft.com/office/powerpoint/2010/main" val="106367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9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9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3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" presetClass="entr" presetSubtype="1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6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4ACC7D5-113A-414C-A184-A84FA684D1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02" y="347270"/>
            <a:ext cx="1435611" cy="182575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FE8C87F-6AFB-466E-B640-43823CE44B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716" y="7756486"/>
            <a:ext cx="3831308" cy="144396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802" y="2404300"/>
            <a:ext cx="5010231" cy="3341785"/>
          </a:xfrm>
          <a:prstGeom prst="rect">
            <a:avLst/>
          </a:prstGeom>
        </p:spPr>
      </p:pic>
      <p:graphicFrame>
        <p:nvGraphicFramePr>
          <p:cNvPr id="8" name="表 7">
            <a:extLst>
              <a:ext uri="{FF2B5EF4-FFF2-40B4-BE49-F238E27FC236}">
                <a16:creationId xmlns:a16="http://schemas.microsoft.com/office/drawing/2014/main" id="{68AFF967-47B9-4321-88BF-1C833965975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026413" y="1121467"/>
          <a:ext cx="10610595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610595">
                  <a:extLst>
                    <a:ext uri="{9D8B030D-6E8A-4147-A177-3AD203B41FA5}">
                      <a16:colId xmlns:a16="http://schemas.microsoft.com/office/drawing/2014/main" val="14655015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4000" b="1" dirty="0">
                          <a:solidFill>
                            <a:srgbClr val="FF0000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 経口（生）ワクチン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43541143"/>
                  </a:ext>
                </a:extLst>
              </a:tr>
            </a:tbl>
          </a:graphicData>
        </a:graphic>
      </p:graphicFrame>
      <p:pic>
        <p:nvPicPr>
          <p:cNvPr id="2" name="図 1">
            <a:extLst>
              <a:ext uri="{FF2B5EF4-FFF2-40B4-BE49-F238E27FC236}">
                <a16:creationId xmlns:a16="http://schemas.microsoft.com/office/drawing/2014/main" id="{6E1F734E-3A18-4874-A1B9-74276EE832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2906" y="2404300"/>
            <a:ext cx="5956365" cy="397525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55AB2FB-C68B-4EC6-AFE4-A0DC6770B0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4570" y="5977359"/>
            <a:ext cx="4352925" cy="29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34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4ACC7D5-113A-414C-A184-A84FA684D1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02" y="347270"/>
            <a:ext cx="1435611" cy="182575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FE8C87F-6AFB-466E-B640-43823CE44B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716" y="7756486"/>
            <a:ext cx="3831308" cy="1443960"/>
          </a:xfrm>
          <a:prstGeom prst="rect">
            <a:avLst/>
          </a:prstGeom>
        </p:spPr>
      </p:pic>
      <p:graphicFrame>
        <p:nvGraphicFramePr>
          <p:cNvPr id="8" name="表 7">
            <a:extLst>
              <a:ext uri="{FF2B5EF4-FFF2-40B4-BE49-F238E27FC236}">
                <a16:creationId xmlns:a16="http://schemas.microsoft.com/office/drawing/2014/main" id="{68AFF967-47B9-4321-88BF-1C833965975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026413" y="1121467"/>
          <a:ext cx="10610595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610595">
                  <a:extLst>
                    <a:ext uri="{9D8B030D-6E8A-4147-A177-3AD203B41FA5}">
                      <a16:colId xmlns:a16="http://schemas.microsoft.com/office/drawing/2014/main" val="14655015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4000" b="1" dirty="0">
                          <a:solidFill>
                            <a:srgbClr val="FF0000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不活化ワクチン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43541143"/>
                  </a:ext>
                </a:extLst>
              </a:tr>
            </a:tbl>
          </a:graphicData>
        </a:graphic>
      </p:graphicFrame>
      <p:pic>
        <p:nvPicPr>
          <p:cNvPr id="9" name="図 8">
            <a:extLst>
              <a:ext uri="{FF2B5EF4-FFF2-40B4-BE49-F238E27FC236}">
                <a16:creationId xmlns:a16="http://schemas.microsoft.com/office/drawing/2014/main" id="{C90613E8-7AB5-4719-AC7E-BD841B14FD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7377" y="2876146"/>
            <a:ext cx="7320510" cy="488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47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0FE8C87F-6AFB-466E-B640-43823CE44B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48" y="921185"/>
            <a:ext cx="2397688" cy="903651"/>
          </a:xfrm>
          <a:prstGeom prst="rect">
            <a:avLst/>
          </a:prstGeom>
        </p:spPr>
      </p:pic>
      <p:graphicFrame>
        <p:nvGraphicFramePr>
          <p:cNvPr id="8" name="表 7">
            <a:extLst>
              <a:ext uri="{FF2B5EF4-FFF2-40B4-BE49-F238E27FC236}">
                <a16:creationId xmlns:a16="http://schemas.microsoft.com/office/drawing/2014/main" id="{3453FB68-C984-47B9-B093-38CDED0E0C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3353421"/>
              </p:ext>
            </p:extLst>
          </p:nvPr>
        </p:nvGraphicFramePr>
        <p:xfrm>
          <a:off x="2818736" y="1121467"/>
          <a:ext cx="9818272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818272">
                  <a:extLst>
                    <a:ext uri="{9D8B030D-6E8A-4147-A177-3AD203B41FA5}">
                      <a16:colId xmlns:a16="http://schemas.microsoft.com/office/drawing/2014/main" val="1465501517"/>
                    </a:ext>
                  </a:extLst>
                </a:gridCol>
              </a:tblGrid>
              <a:tr h="395421">
                <a:tc>
                  <a:txBody>
                    <a:bodyPr/>
                    <a:lstStyle/>
                    <a:p>
                      <a:r>
                        <a:rPr kumimoji="1" lang="ja-JP" altLang="en-US" sz="4000" b="1" dirty="0">
                          <a:solidFill>
                            <a:srgbClr val="002060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 国際ロータリーとロータリー財団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43541143"/>
                  </a:ext>
                </a:extLst>
              </a:tr>
            </a:tbl>
          </a:graphicData>
        </a:graphic>
      </p:graphicFrame>
      <p:pic>
        <p:nvPicPr>
          <p:cNvPr id="9" name="droppedImage.tiff">
            <a:extLst>
              <a:ext uri="{FF2B5EF4-FFF2-40B4-BE49-F238E27FC236}">
                <a16:creationId xmlns:a16="http://schemas.microsoft.com/office/drawing/2014/main" id="{2DBE54D9-E4CD-4994-A281-D316EA941E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1048" y="2322580"/>
            <a:ext cx="5541699" cy="3746500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hape 148">
            <a:extLst>
              <a:ext uri="{FF2B5EF4-FFF2-40B4-BE49-F238E27FC236}">
                <a16:creationId xmlns:a16="http://schemas.microsoft.com/office/drawing/2014/main" id="{DF121E9E-BAEA-4EA3-AE8E-B684C6D4945B}"/>
              </a:ext>
            </a:extLst>
          </p:cNvPr>
          <p:cNvSpPr/>
          <p:nvPr/>
        </p:nvSpPr>
        <p:spPr>
          <a:xfrm>
            <a:off x="288178" y="6566824"/>
            <a:ext cx="5990054" cy="2496249"/>
          </a:xfrm>
          <a:prstGeom prst="rect">
            <a:avLst/>
          </a:prstGeom>
          <a:noFill/>
          <a:ln w="19050">
            <a:solidFill>
              <a:srgbClr val="00206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l">
              <a:defRPr sz="33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ヒラギノ丸ゴ Pro"/>
                <a:ea typeface="ヒラギノ丸ゴ Pro"/>
                <a:cs typeface="ヒラギノ丸ゴ Pro"/>
                <a:sym typeface="ヒラギノ丸ゴ Pro"/>
              </a:defRPr>
            </a:pPr>
            <a:r>
              <a:rPr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endParaRPr lang="en-US" altLang="ja-JP" sz="3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l">
              <a:defRPr sz="33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ヒラギノ丸ゴ Pro"/>
                <a:ea typeface="ヒラギノ丸ゴ Pro"/>
                <a:cs typeface="ヒラギノ丸ゴ Pro"/>
                <a:sym typeface="ヒラギノ丸ゴ Pro"/>
              </a:defRPr>
            </a:pPr>
            <a:endParaRPr lang="en-US" altLang="ja-JP" sz="3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l">
              <a:defRPr sz="33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ヒラギノ丸ゴ Pro"/>
                <a:ea typeface="ヒラギノ丸ゴ Pro"/>
                <a:cs typeface="ヒラギノ丸ゴ Pro"/>
                <a:sym typeface="ヒラギノ丸ゴ Pro"/>
              </a:defRPr>
            </a:pPr>
            <a:r>
              <a:rPr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1. </a:t>
            </a:r>
            <a:r>
              <a:rPr sz="3200" dirty="0" err="1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会員の事業上の利益拡大</a:t>
            </a:r>
            <a:endParaRPr sz="3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l">
              <a:defRPr sz="33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ヒラギノ丸ゴ Pro"/>
                <a:ea typeface="ヒラギノ丸ゴ Pro"/>
                <a:cs typeface="ヒラギノ丸ゴ Pro"/>
                <a:sym typeface="ヒラギノ丸ゴ Pro"/>
              </a:defRPr>
            </a:pPr>
            <a:r>
              <a:rPr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2. </a:t>
            </a:r>
            <a:r>
              <a:rPr sz="3200" dirty="0" err="1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親睦</a:t>
            </a:r>
            <a:endParaRPr lang="en-US" altLang="ja-JP" sz="3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defRPr sz="33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ヒラギノ丸ゴ Pro"/>
                <a:ea typeface="ヒラギノ丸ゴ Pro"/>
                <a:cs typeface="ヒラギノ丸ゴ Pro"/>
                <a:sym typeface="ヒラギノ丸ゴ Pro"/>
              </a:defRPr>
            </a:pPr>
            <a:r>
              <a:rPr lang="en-US" altLang="ja-JP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3. </a:t>
            </a:r>
            <a:r>
              <a:rPr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シカゴの利益を追求し、</a:t>
            </a:r>
            <a:endParaRPr lang="en-US" altLang="ja-JP" sz="3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defRPr sz="33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ヒラギノ丸ゴ Pro"/>
                <a:ea typeface="ヒラギノ丸ゴ Pro"/>
                <a:cs typeface="ヒラギノ丸ゴ Pro"/>
                <a:sym typeface="ヒラギノ丸ゴ Pro"/>
              </a:defRPr>
            </a:pPr>
            <a:r>
              <a:rPr lang="en-US" altLang="ja-JP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   </a:t>
            </a:r>
            <a:r>
              <a:rPr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市民としての誇りと忠誠心</a:t>
            </a:r>
            <a:endParaRPr lang="en-US" altLang="ja-JP" sz="3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defRPr sz="33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ヒラギノ丸ゴ Pro"/>
                <a:ea typeface="ヒラギノ丸ゴ Pro"/>
                <a:cs typeface="ヒラギノ丸ゴ Pro"/>
                <a:sym typeface="ヒラギノ丸ゴ Pro"/>
              </a:defRPr>
            </a:pPr>
            <a:r>
              <a:rPr lang="en-US" altLang="ja-JP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</a:t>
            </a:r>
            <a:r>
              <a:rPr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  を広める</a:t>
            </a:r>
          </a:p>
          <a:p>
            <a:pPr algn="l">
              <a:defRPr sz="33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ヒラギノ丸ゴ Pro"/>
                <a:ea typeface="ヒラギノ丸ゴ Pro"/>
                <a:cs typeface="ヒラギノ丸ゴ Pro"/>
                <a:sym typeface="ヒラギノ丸ゴ Pro"/>
              </a:defRPr>
            </a:pPr>
            <a:endParaRPr sz="3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l">
              <a:defRPr sz="33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ヒラギノ丸ゴ Pro"/>
                <a:ea typeface="ヒラギノ丸ゴ Pro"/>
                <a:cs typeface="ヒラギノ丸ゴ Pro"/>
                <a:sym typeface="ヒラギノ丸ゴ Pro"/>
              </a:defRPr>
            </a:pPr>
            <a:endParaRPr sz="3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12" name="droppedImage.pdf">
            <a:extLst>
              <a:ext uri="{FF2B5EF4-FFF2-40B4-BE49-F238E27FC236}">
                <a16:creationId xmlns:a16="http://schemas.microsoft.com/office/drawing/2014/main" id="{66E80603-40CE-4640-81C4-1364395FB5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998916" y="2446952"/>
            <a:ext cx="3445360" cy="4279113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hape 160">
            <a:extLst>
              <a:ext uri="{FF2B5EF4-FFF2-40B4-BE49-F238E27FC236}">
                <a16:creationId xmlns:a16="http://schemas.microsoft.com/office/drawing/2014/main" id="{5CEC392D-7970-4FFD-926E-9AE4EBFE4743}"/>
              </a:ext>
            </a:extLst>
          </p:cNvPr>
          <p:cNvSpPr/>
          <p:nvPr/>
        </p:nvSpPr>
        <p:spPr>
          <a:xfrm>
            <a:off x="6502400" y="7160217"/>
            <a:ext cx="6214222" cy="1163031"/>
          </a:xfrm>
          <a:prstGeom prst="rect">
            <a:avLst/>
          </a:prstGeom>
          <a:noFill/>
          <a:ln w="19050">
            <a:solidFill>
              <a:srgbClr val="00206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l">
              <a:lnSpc>
                <a:spcPct val="180000"/>
              </a:lnSpc>
              <a:defRPr sz="33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ヒラギノ丸ゴ Pro"/>
                <a:ea typeface="ヒラギノ丸ゴ Pro"/>
                <a:cs typeface="ヒラギノ丸ゴ Pro"/>
                <a:sym typeface="ヒラギノ丸ゴ Pro"/>
              </a:defRPr>
            </a:pPr>
            <a:endParaRPr lang="en-US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l">
              <a:lnSpc>
                <a:spcPct val="180000"/>
              </a:lnSpc>
              <a:defRPr sz="33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ヒラギノ丸ゴ Pro"/>
                <a:ea typeface="ヒラギノ丸ゴ Pro"/>
                <a:cs typeface="ヒラギノ丸ゴ Pro"/>
                <a:sym typeface="ヒラギノ丸ゴ Pro"/>
              </a:defRPr>
            </a:pPr>
            <a:r>
              <a:rPr dirty="0" err="1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世界で良いことをする為の基金</a:t>
            </a:r>
            <a:endParaRPr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l">
              <a:lnSpc>
                <a:spcPct val="180000"/>
              </a:lnSpc>
              <a:defRPr sz="33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ヒラギノ丸ゴ Pro"/>
                <a:ea typeface="ヒラギノ丸ゴ Pro"/>
                <a:cs typeface="ヒラギノ丸ゴ Pro"/>
                <a:sym typeface="ヒラギノ丸ゴ Pro"/>
              </a:defRPr>
            </a:pPr>
            <a:endParaRPr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7635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4ACC7D5-113A-414C-A184-A84FA684D1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02" y="347270"/>
            <a:ext cx="1435611" cy="182575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FE8C87F-6AFB-466E-B640-43823CE44B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716" y="7756486"/>
            <a:ext cx="3831308" cy="1443960"/>
          </a:xfrm>
          <a:prstGeom prst="rect">
            <a:avLst/>
          </a:prstGeom>
        </p:spPr>
      </p:pic>
      <p:graphicFrame>
        <p:nvGraphicFramePr>
          <p:cNvPr id="8" name="表 7"/>
          <p:cNvGraphicFramePr>
            <a:graphicFrameLocks noGrp="1"/>
          </p:cNvGraphicFramePr>
          <p:nvPr>
            <p:extLst/>
          </p:nvPr>
        </p:nvGraphicFramePr>
        <p:xfrm>
          <a:off x="261256" y="2514085"/>
          <a:ext cx="12503768" cy="5003999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847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116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44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4857">
                <a:tc>
                  <a:txBody>
                    <a:bodyPr/>
                    <a:lstStyle/>
                    <a:p>
                      <a:pPr algn="ctr"/>
                      <a:endParaRPr kumimoji="1" lang="ja-JP" altLang="en-US" sz="3200" dirty="0">
                        <a:latin typeface="HGMaruGothicMPRO" charset="-128"/>
                        <a:ea typeface="HGMaruGothicMPRO" charset="-128"/>
                        <a:cs typeface="HGMaruGothicMPRO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>
                          <a:solidFill>
                            <a:srgbClr val="0066FF"/>
                          </a:solidFill>
                          <a:latin typeface="HGMaruGothicMPRO" charset="-128"/>
                          <a:ea typeface="HGMaruGothicMPRO" charset="-128"/>
                          <a:cs typeface="HGMaruGothicMPRO" charset="-128"/>
                        </a:rPr>
                        <a:t>経口生ワクチン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>
                          <a:solidFill>
                            <a:srgbClr val="0066FF"/>
                          </a:solidFill>
                          <a:latin typeface="HGMaruGothicMPRO" charset="-128"/>
                          <a:ea typeface="HGMaruGothicMPRO" charset="-128"/>
                          <a:cs typeface="HGMaruGothicMPRO" charset="-128"/>
                        </a:rPr>
                        <a:t>不活化ワクチン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485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>
                          <a:latin typeface="HGMaruGothicMPRO" charset="-128"/>
                          <a:ea typeface="HGMaruGothicMPRO" charset="-128"/>
                          <a:cs typeface="HGMaruGothicMPRO" charset="-128"/>
                        </a:rPr>
                        <a:t>値段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>
                          <a:latin typeface="HGMaruGothicMPRO" charset="-128"/>
                          <a:ea typeface="HGMaruGothicMPRO" charset="-128"/>
                          <a:cs typeface="HGMaruGothicMPRO" charset="-128"/>
                        </a:rPr>
                        <a:t>安い（</a:t>
                      </a:r>
                      <a:r>
                        <a:rPr kumimoji="1" lang="en-US" altLang="ja-JP" sz="3200" dirty="0">
                          <a:latin typeface="HGMaruGothicMPRO" charset="-128"/>
                          <a:ea typeface="HGMaruGothicMPRO" charset="-128"/>
                          <a:cs typeface="HGMaruGothicMPRO" charset="-128"/>
                        </a:rPr>
                        <a:t>113</a:t>
                      </a:r>
                      <a:r>
                        <a:rPr kumimoji="1" lang="ja-JP" altLang="en-US" sz="3200" dirty="0">
                          <a:latin typeface="HGMaruGothicMPRO" charset="-128"/>
                          <a:ea typeface="HGMaruGothicMPRO" charset="-128"/>
                          <a:cs typeface="HGMaruGothicMPRO" charset="-128"/>
                        </a:rPr>
                        <a:t>円）</a:t>
                      </a:r>
                      <a:endParaRPr kumimoji="1" lang="ja-JP" altLang="en-US" sz="3200" dirty="0">
                        <a:solidFill>
                          <a:srgbClr val="FF0000"/>
                        </a:solidFill>
                        <a:latin typeface="HGMaruGothicMPRO" charset="-128"/>
                        <a:ea typeface="HGMaruGothicMPRO" charset="-128"/>
                        <a:cs typeface="HGMaruGothicMPRO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>
                          <a:latin typeface="HGMaruGothicMPRO" charset="-128"/>
                          <a:ea typeface="HGMaruGothicMPRO" charset="-128"/>
                          <a:cs typeface="HGMaruGothicMPRO" charset="-128"/>
                        </a:rPr>
                        <a:t>高い（</a:t>
                      </a:r>
                      <a:r>
                        <a:rPr kumimoji="1" lang="en-US" altLang="ja-JP" sz="3200" dirty="0">
                          <a:latin typeface="HGMaruGothicMPRO" charset="-128"/>
                          <a:ea typeface="HGMaruGothicMPRO" charset="-128"/>
                          <a:cs typeface="HGMaruGothicMPRO" charset="-128"/>
                        </a:rPr>
                        <a:t>5,019</a:t>
                      </a:r>
                      <a:r>
                        <a:rPr kumimoji="1" lang="ja-JP" altLang="en-US" sz="3200" dirty="0">
                          <a:latin typeface="HGMaruGothicMPRO" charset="-128"/>
                          <a:ea typeface="HGMaruGothicMPRO" charset="-128"/>
                          <a:cs typeface="HGMaruGothicMPRO" charset="-128"/>
                        </a:rPr>
                        <a:t>円）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485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>
                          <a:latin typeface="HGMaruGothicMPRO" charset="-128"/>
                          <a:ea typeface="HGMaruGothicMPRO" charset="-128"/>
                          <a:cs typeface="HGMaruGothicMPRO" charset="-128"/>
                        </a:rPr>
                        <a:t>接種回数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latin typeface="HGMaruGothicMPRO" charset="-128"/>
                          <a:ea typeface="HGMaruGothicMPRO" charset="-128"/>
                          <a:cs typeface="HGMaruGothicMPRO" charset="-128"/>
                        </a:rPr>
                        <a:t>2</a:t>
                      </a:r>
                      <a:r>
                        <a:rPr kumimoji="1" lang="ja-JP" altLang="en-US" sz="3200" dirty="0">
                          <a:latin typeface="HGMaruGothicMPRO" charset="-128"/>
                          <a:ea typeface="HGMaruGothicMPRO" charset="-128"/>
                          <a:cs typeface="HGMaruGothicMPRO" charset="-128"/>
                        </a:rPr>
                        <a:t>回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latin typeface="HGMaruGothicMPRO" charset="-128"/>
                          <a:ea typeface="HGMaruGothicMPRO" charset="-128"/>
                          <a:cs typeface="HGMaruGothicMPRO" charset="-128"/>
                        </a:rPr>
                        <a:t>4</a:t>
                      </a:r>
                      <a:r>
                        <a:rPr kumimoji="1" lang="ja-JP" altLang="en-US" sz="3200" dirty="0">
                          <a:latin typeface="HGMaruGothicMPRO" charset="-128"/>
                          <a:ea typeface="HGMaruGothicMPRO" charset="-128"/>
                          <a:cs typeface="HGMaruGothicMPRO" charset="-128"/>
                        </a:rPr>
                        <a:t>回</a:t>
                      </a:r>
                      <a:endParaRPr kumimoji="1" lang="ja-JP" altLang="en-US" sz="3200" dirty="0">
                        <a:solidFill>
                          <a:srgbClr val="FF0000"/>
                        </a:solidFill>
                        <a:latin typeface="HGMaruGothicMPRO" charset="-128"/>
                        <a:ea typeface="HGMaruGothicMPRO" charset="-128"/>
                        <a:cs typeface="HGMaruGothicMPRO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485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>
                          <a:latin typeface="HGMaruGothicMPRO" charset="-128"/>
                          <a:ea typeface="HGMaruGothicMPRO" charset="-128"/>
                          <a:cs typeface="HGMaruGothicMPRO" charset="-128"/>
                        </a:rPr>
                        <a:t>接種技術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>
                          <a:latin typeface="HGMaruGothicMPRO" charset="-128"/>
                          <a:ea typeface="HGMaruGothicMPRO" charset="-128"/>
                          <a:cs typeface="HGMaruGothicMPRO" charset="-128"/>
                        </a:rPr>
                        <a:t>素人でも可能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>
                          <a:latin typeface="HGMaruGothicMPRO" charset="-128"/>
                          <a:ea typeface="HGMaruGothicMPRO" charset="-128"/>
                          <a:cs typeface="HGMaruGothicMPRO" charset="-128"/>
                        </a:rPr>
                        <a:t>医療技術者</a:t>
                      </a:r>
                      <a:endParaRPr kumimoji="1" lang="ja-JP" altLang="en-US" sz="3200" dirty="0">
                        <a:solidFill>
                          <a:srgbClr val="FF0000"/>
                        </a:solidFill>
                        <a:latin typeface="HGMaruGothicMPRO" charset="-128"/>
                        <a:ea typeface="HGMaruGothicMPRO" charset="-128"/>
                        <a:cs typeface="HGMaruGothicMPRO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485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>
                          <a:latin typeface="HGMaruGothicMPRO" charset="-128"/>
                          <a:ea typeface="HGMaruGothicMPRO" charset="-128"/>
                          <a:cs typeface="HGMaruGothicMPRO" charset="-128"/>
                        </a:rPr>
                        <a:t>免疫力獲得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>
                          <a:latin typeface="HGMaruGothicMPRO" charset="-128"/>
                          <a:ea typeface="HGMaruGothicMPRO" charset="-128"/>
                          <a:cs typeface="HGMaruGothicMPRO" charset="-128"/>
                        </a:rPr>
                        <a:t>獲得しやすい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>
                          <a:latin typeface="HGMaruGothicMPRO" charset="-128"/>
                          <a:ea typeface="HGMaruGothicMPRO" charset="-128"/>
                          <a:cs typeface="HGMaruGothicMPRO" charset="-128"/>
                        </a:rPr>
                        <a:t>獲得しにくい</a:t>
                      </a:r>
                      <a:endParaRPr kumimoji="1" lang="ja-JP" altLang="en-US" sz="3200" dirty="0">
                        <a:solidFill>
                          <a:srgbClr val="FF0000"/>
                        </a:solidFill>
                        <a:latin typeface="HGMaruGothicMPRO" charset="-128"/>
                        <a:ea typeface="HGMaruGothicMPRO" charset="-128"/>
                        <a:cs typeface="HGMaruGothicMPRO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485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>
                          <a:latin typeface="HGMaruGothicMPRO" charset="-128"/>
                          <a:ea typeface="HGMaruGothicMPRO" charset="-128"/>
                          <a:cs typeface="HGMaruGothicMPRO" charset="-128"/>
                        </a:rPr>
                        <a:t>ワクチンからの感染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>
                          <a:latin typeface="HGMaruGothicMPRO" charset="-128"/>
                          <a:ea typeface="HGMaruGothicMPRO" charset="-128"/>
                          <a:cs typeface="HGMaruGothicMPRO" charset="-128"/>
                        </a:rPr>
                        <a:t>あり</a:t>
                      </a:r>
                      <a:endParaRPr kumimoji="1" lang="ja-JP" altLang="en-US" sz="3200" dirty="0">
                        <a:solidFill>
                          <a:srgbClr val="FF0000"/>
                        </a:solidFill>
                        <a:latin typeface="HGMaruGothicMPRO" charset="-128"/>
                        <a:ea typeface="HGMaruGothicMPRO" charset="-128"/>
                        <a:cs typeface="HGMaruGothicMPRO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>
                          <a:latin typeface="HGMaruGothicMPRO" charset="-128"/>
                          <a:ea typeface="HGMaruGothicMPRO" charset="-128"/>
                          <a:cs typeface="HGMaruGothicMPRO" charset="-128"/>
                        </a:rPr>
                        <a:t>なし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485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>
                          <a:latin typeface="HGMaruGothicMPRO" charset="-128"/>
                          <a:ea typeface="HGMaruGothicMPRO" charset="-128"/>
                          <a:cs typeface="HGMaruGothicMPRO" charset="-128"/>
                        </a:rPr>
                        <a:t>使用すべき状況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>
                          <a:latin typeface="HGMaruGothicMPRO" charset="-128"/>
                          <a:ea typeface="HGMaruGothicMPRO" charset="-128"/>
                          <a:cs typeface="HGMaruGothicMPRO" charset="-128"/>
                        </a:rPr>
                        <a:t>大規模流行～小規模流行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>
                          <a:latin typeface="HGMaruGothicMPRO" charset="-128"/>
                          <a:ea typeface="HGMaruGothicMPRO" charset="-128"/>
                          <a:cs typeface="HGMaruGothicMPRO" charset="-128"/>
                        </a:rPr>
                        <a:t>散発期～終息期</a:t>
                      </a:r>
                      <a:endParaRPr kumimoji="1" lang="ja-JP" altLang="en-US" sz="3200" dirty="0">
                        <a:solidFill>
                          <a:srgbClr val="FF0000"/>
                        </a:solidFill>
                        <a:latin typeface="HGMaruGothicMPRO" charset="-128"/>
                        <a:ea typeface="HGMaruGothicMPRO" charset="-128"/>
                        <a:cs typeface="HGMaruGothicMPRO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9" name="表 8">
            <a:extLst>
              <a:ext uri="{FF2B5EF4-FFF2-40B4-BE49-F238E27FC236}">
                <a16:creationId xmlns:a16="http://schemas.microsoft.com/office/drawing/2014/main" id="{ECA96297-58DF-4BE6-BA41-F91CAD002E9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026413" y="1121467"/>
          <a:ext cx="10610595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610595">
                  <a:extLst>
                    <a:ext uri="{9D8B030D-6E8A-4147-A177-3AD203B41FA5}">
                      <a16:colId xmlns:a16="http://schemas.microsoft.com/office/drawing/2014/main" val="14655015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4000" b="1" dirty="0">
                          <a:solidFill>
                            <a:srgbClr val="FF0000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 経口（生）ワクチンと不活化ワクチン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43541143"/>
                  </a:ext>
                </a:extLst>
              </a:tr>
            </a:tbl>
          </a:graphicData>
        </a:graphic>
      </p:graphicFrame>
      <p:sp>
        <p:nvSpPr>
          <p:cNvPr id="2" name="楕円 1">
            <a:extLst>
              <a:ext uri="{FF2B5EF4-FFF2-40B4-BE49-F238E27FC236}">
                <a16:creationId xmlns:a16="http://schemas.microsoft.com/office/drawing/2014/main" id="{0B908807-BBB8-45EA-B158-715D96FC6AEA}"/>
              </a:ext>
            </a:extLst>
          </p:cNvPr>
          <p:cNvSpPr/>
          <p:nvPr/>
        </p:nvSpPr>
        <p:spPr>
          <a:xfrm>
            <a:off x="8768443" y="3086100"/>
            <a:ext cx="3996581" cy="2416629"/>
          </a:xfrm>
          <a:prstGeom prst="ellipse">
            <a:avLst/>
          </a:prstGeom>
          <a:noFill/>
          <a:ln w="31750" cap="rnd">
            <a:solidFill>
              <a:srgbClr val="C00000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445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4ACC7D5-113A-414C-A184-A84FA684D1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02" y="347270"/>
            <a:ext cx="1435611" cy="182575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FE8C87F-6AFB-466E-B640-43823CE44B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716" y="7756486"/>
            <a:ext cx="3831308" cy="1443960"/>
          </a:xfrm>
          <a:prstGeom prst="rect">
            <a:avLst/>
          </a:prstGeom>
        </p:spPr>
      </p:pic>
      <p:graphicFrame>
        <p:nvGraphicFramePr>
          <p:cNvPr id="8" name="表 7">
            <a:extLst>
              <a:ext uri="{FF2B5EF4-FFF2-40B4-BE49-F238E27FC236}">
                <a16:creationId xmlns:a16="http://schemas.microsoft.com/office/drawing/2014/main" id="{68AFF967-47B9-4321-88BF-1C833965975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026413" y="1121467"/>
          <a:ext cx="10610595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610595">
                  <a:extLst>
                    <a:ext uri="{9D8B030D-6E8A-4147-A177-3AD203B41FA5}">
                      <a16:colId xmlns:a16="http://schemas.microsoft.com/office/drawing/2014/main" val="14655015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4000" b="1" dirty="0">
                          <a:solidFill>
                            <a:srgbClr val="FF0000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 何故、多額の資金調達が必要なのか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43541143"/>
                  </a:ext>
                </a:extLst>
              </a:tr>
            </a:tbl>
          </a:graphicData>
        </a:graphic>
      </p:graphicFrame>
      <p:graphicFrame>
        <p:nvGraphicFramePr>
          <p:cNvPr id="7" name="表 6">
            <a:extLst>
              <a:ext uri="{FF2B5EF4-FFF2-40B4-BE49-F238E27FC236}">
                <a16:creationId xmlns:a16="http://schemas.microsoft.com/office/drawing/2014/main" id="{4EDCEF21-B042-4C23-981D-2FD2BA42395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55394" y="1934179"/>
          <a:ext cx="11539728" cy="6126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539728">
                  <a:extLst>
                    <a:ext uri="{9D8B030D-6E8A-4147-A177-3AD203B41FA5}">
                      <a16:colId xmlns:a16="http://schemas.microsoft.com/office/drawing/2014/main" val="37794901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kumimoji="1" lang="ja-JP" altLang="en-US" sz="36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不活化ワクチンの必要性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526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kumimoji="1" lang="ja-JP" altLang="en-US" sz="36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ポリオの監視が必要（</a:t>
                      </a:r>
                      <a:r>
                        <a:rPr kumimoji="1" lang="en-US" altLang="ja-JP" sz="36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72</a:t>
                      </a:r>
                      <a:r>
                        <a:rPr kumimoji="1" lang="ja-JP" altLang="en-US" sz="36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カ国で</a:t>
                      </a:r>
                      <a:r>
                        <a:rPr kumimoji="1" lang="en-US" altLang="ja-JP" sz="36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145</a:t>
                      </a:r>
                      <a:r>
                        <a:rPr kumimoji="1" lang="ja-JP" altLang="en-US" sz="36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の研究所が監視）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5549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kumimoji="1" lang="ja-JP" altLang="en-US" sz="36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常在国以外で大規模な予防接種が必要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5402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1" lang="ja-JP" altLang="en-US" sz="36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　　･･･予防接種員</a:t>
                      </a:r>
                      <a:endParaRPr kumimoji="1" lang="en-US" altLang="ja-JP" sz="3600" dirty="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endParaRPr>
                    </a:p>
                    <a:p>
                      <a:r>
                        <a:rPr kumimoji="1" lang="ja-JP" altLang="en-US" sz="36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　　･･･交通手段（車・ボート・荷車など）</a:t>
                      </a:r>
                      <a:endParaRPr kumimoji="1" lang="en-US" altLang="ja-JP" sz="3600" dirty="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endParaRPr>
                    </a:p>
                    <a:p>
                      <a:r>
                        <a:rPr kumimoji="1" lang="ja-JP" altLang="en-US" sz="36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　　･･･研修</a:t>
                      </a:r>
                      <a:endParaRPr kumimoji="1" lang="en-US" altLang="ja-JP" sz="3600" dirty="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endParaRPr>
                    </a:p>
                    <a:p>
                      <a:r>
                        <a:rPr kumimoji="1" lang="ja-JP" altLang="en-US" sz="36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　　･･･広報活動費用（摂取のメリットや摂取日）</a:t>
                      </a:r>
                      <a:endParaRPr kumimoji="1" lang="en-US" altLang="ja-JP" sz="3600" dirty="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endParaRPr>
                    </a:p>
                    <a:p>
                      <a:r>
                        <a:rPr kumimoji="1" lang="ja-JP" altLang="en-US" sz="36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　　･･･ボランティアの支援</a:t>
                      </a:r>
                      <a:endParaRPr kumimoji="1" lang="en-US" altLang="ja-JP" sz="3600" dirty="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endParaRPr>
                    </a:p>
                    <a:p>
                      <a:r>
                        <a:rPr kumimoji="1" lang="ja-JP" altLang="en-US" sz="36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　　･･･摂取を受けていない子供を捜す費用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36935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94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00C7005-F912-45E8-8C70-717E7970F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159" y="2041876"/>
            <a:ext cx="6394929" cy="643659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34ACC7D5-113A-414C-A184-A84FA684D1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02" y="347270"/>
            <a:ext cx="1435611" cy="182575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FE8C87F-6AFB-466E-B640-43823CE44B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716" y="7756486"/>
            <a:ext cx="3831308" cy="1443960"/>
          </a:xfrm>
          <a:prstGeom prst="rect">
            <a:avLst/>
          </a:prstGeom>
        </p:spPr>
      </p:pic>
      <p:graphicFrame>
        <p:nvGraphicFramePr>
          <p:cNvPr id="8" name="表 7">
            <a:extLst>
              <a:ext uri="{FF2B5EF4-FFF2-40B4-BE49-F238E27FC236}">
                <a16:creationId xmlns:a16="http://schemas.microsoft.com/office/drawing/2014/main" id="{68AFF967-47B9-4321-88BF-1C833965975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026413" y="1121467"/>
          <a:ext cx="10610595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610595">
                  <a:extLst>
                    <a:ext uri="{9D8B030D-6E8A-4147-A177-3AD203B41FA5}">
                      <a16:colId xmlns:a16="http://schemas.microsoft.com/office/drawing/2014/main" val="14655015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4000" b="1" dirty="0">
                          <a:solidFill>
                            <a:srgbClr val="FF0000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 寄付の用途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435411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813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0FE8C87F-6AFB-466E-B640-43823CE44B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716" y="7756486"/>
            <a:ext cx="3831308" cy="1443960"/>
          </a:xfrm>
          <a:prstGeom prst="rect">
            <a:avLst/>
          </a:prstGeom>
        </p:spPr>
      </p:pic>
      <p:graphicFrame>
        <p:nvGraphicFramePr>
          <p:cNvPr id="8" name="表 7">
            <a:extLst>
              <a:ext uri="{FF2B5EF4-FFF2-40B4-BE49-F238E27FC236}">
                <a16:creationId xmlns:a16="http://schemas.microsoft.com/office/drawing/2014/main" id="{3453FB68-C984-47B9-B093-38CDED0E0C2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026413" y="1121467"/>
          <a:ext cx="10610595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610595">
                  <a:extLst>
                    <a:ext uri="{9D8B030D-6E8A-4147-A177-3AD203B41FA5}">
                      <a16:colId xmlns:a16="http://schemas.microsoft.com/office/drawing/2014/main" val="1465501517"/>
                    </a:ext>
                  </a:extLst>
                </a:gridCol>
              </a:tblGrid>
              <a:tr h="395421">
                <a:tc>
                  <a:txBody>
                    <a:bodyPr/>
                    <a:lstStyle/>
                    <a:p>
                      <a:r>
                        <a:rPr kumimoji="1" lang="ja-JP" altLang="en-US" sz="4000" b="1" dirty="0">
                          <a:solidFill>
                            <a:srgbClr val="002060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ロータリー平和センター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43541143"/>
                  </a:ext>
                </a:extLst>
              </a:tr>
            </a:tbl>
          </a:graphicData>
        </a:graphic>
      </p:graphicFrame>
      <p:pic>
        <p:nvPicPr>
          <p:cNvPr id="2050" name="Picture 2" descr="「rotary peace center」の画像検索結果">
            <a:extLst>
              <a:ext uri="{FF2B5EF4-FFF2-40B4-BE49-F238E27FC236}">
                <a16:creationId xmlns:a16="http://schemas.microsoft.com/office/drawing/2014/main" id="{093EF980-A3E9-4FC9-AF53-A43BC4C71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7" y="203779"/>
            <a:ext cx="2250936" cy="159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E186E070-972A-41A1-A839-6096E0DC3C60}"/>
              </a:ext>
            </a:extLst>
          </p:cNvPr>
          <p:cNvSpPr/>
          <p:nvPr/>
        </p:nvSpPr>
        <p:spPr>
          <a:xfrm>
            <a:off x="2026413" y="1877837"/>
            <a:ext cx="10668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800" dirty="0">
                <a:solidFill>
                  <a:srgbClr val="00206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2002</a:t>
            </a:r>
            <a:r>
              <a:rPr lang="ja-JP" altLang="en-US" sz="2800" dirty="0">
                <a:solidFill>
                  <a:srgbClr val="00206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年 ロータリー平和センタープログラム開始</a:t>
            </a:r>
            <a:endParaRPr lang="en-US" altLang="ja-JP" sz="2800" dirty="0">
              <a:solidFill>
                <a:srgbClr val="00206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76587A4-71B3-4927-B9E2-30602992552D}"/>
              </a:ext>
            </a:extLst>
          </p:cNvPr>
          <p:cNvSpPr/>
          <p:nvPr/>
        </p:nvSpPr>
        <p:spPr>
          <a:xfrm>
            <a:off x="915670" y="3792334"/>
            <a:ext cx="11826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solidFill>
                  <a:srgbClr val="00206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国際および地域レベルで平和を構築するリーダーの育成</a:t>
            </a: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069C084D-4A87-4311-84B1-D83ED9A231D9}"/>
              </a:ext>
            </a:extLst>
          </p:cNvPr>
          <p:cNvSpPr/>
          <p:nvPr/>
        </p:nvSpPr>
        <p:spPr>
          <a:xfrm>
            <a:off x="915670" y="2919310"/>
            <a:ext cx="1493520" cy="7620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目的</a:t>
            </a: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B0ACD695-C66A-48DE-92AB-AFD97405FDF5}"/>
              </a:ext>
            </a:extLst>
          </p:cNvPr>
          <p:cNvSpPr/>
          <p:nvPr/>
        </p:nvSpPr>
        <p:spPr>
          <a:xfrm>
            <a:off x="915670" y="4959220"/>
            <a:ext cx="1493520" cy="7620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内容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57D70F7-AA09-4E80-B3C7-BA0183D8A61E}"/>
              </a:ext>
            </a:extLst>
          </p:cNvPr>
          <p:cNvSpPr txBox="1"/>
          <p:nvPr/>
        </p:nvSpPr>
        <p:spPr>
          <a:xfrm>
            <a:off x="915670" y="5841989"/>
            <a:ext cx="115658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3200" dirty="0">
                <a:solidFill>
                  <a:srgbClr val="00206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平和フェローが海外の平和センター（７大学）に留学</a:t>
            </a:r>
            <a:endParaRPr kumimoji="1" lang="en-US" altLang="ja-JP" sz="3200" dirty="0">
              <a:solidFill>
                <a:srgbClr val="00206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3200" dirty="0">
                <a:solidFill>
                  <a:srgbClr val="00206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修士課程プログラムまたは修了証取得プログラム</a:t>
            </a:r>
            <a:endParaRPr kumimoji="1" lang="en-US" altLang="ja-JP" sz="3200" dirty="0">
              <a:solidFill>
                <a:srgbClr val="00206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3200" dirty="0">
                <a:solidFill>
                  <a:srgbClr val="00206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理論研究と実施研修を提供</a:t>
            </a:r>
          </a:p>
        </p:txBody>
      </p:sp>
    </p:spTree>
    <p:extLst>
      <p:ext uri="{BB962C8B-B14F-4D97-AF65-F5344CB8AC3E}">
        <p14:creationId xmlns:p14="http://schemas.microsoft.com/office/powerpoint/2010/main" val="173599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表 7">
            <a:extLst>
              <a:ext uri="{FF2B5EF4-FFF2-40B4-BE49-F238E27FC236}">
                <a16:creationId xmlns:a16="http://schemas.microsoft.com/office/drawing/2014/main" id="{3453FB68-C984-47B9-B093-38CDED0E0C2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026413" y="1121467"/>
          <a:ext cx="10610595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610595">
                  <a:extLst>
                    <a:ext uri="{9D8B030D-6E8A-4147-A177-3AD203B41FA5}">
                      <a16:colId xmlns:a16="http://schemas.microsoft.com/office/drawing/2014/main" val="1465501517"/>
                    </a:ext>
                  </a:extLst>
                </a:gridCol>
              </a:tblGrid>
              <a:tr h="395421">
                <a:tc>
                  <a:txBody>
                    <a:bodyPr/>
                    <a:lstStyle/>
                    <a:p>
                      <a:r>
                        <a:rPr kumimoji="1" lang="ja-JP" altLang="en-US" sz="4000" b="1" dirty="0">
                          <a:solidFill>
                            <a:srgbClr val="002060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ロータリー平和センター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43541143"/>
                  </a:ext>
                </a:extLst>
              </a:tr>
            </a:tbl>
          </a:graphicData>
        </a:graphic>
      </p:graphicFrame>
      <p:pic>
        <p:nvPicPr>
          <p:cNvPr id="2050" name="Picture 2" descr="「rotary peace center」の画像検索結果">
            <a:extLst>
              <a:ext uri="{FF2B5EF4-FFF2-40B4-BE49-F238E27FC236}">
                <a16:creationId xmlns:a16="http://schemas.microsoft.com/office/drawing/2014/main" id="{093EF980-A3E9-4FC9-AF53-A43BC4C71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7" y="203779"/>
            <a:ext cx="2250936" cy="159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rotary-peace.jp/university/images/740worldmap.jpg">
            <a:extLst>
              <a:ext uri="{FF2B5EF4-FFF2-40B4-BE49-F238E27FC236}">
                <a16:creationId xmlns:a16="http://schemas.microsoft.com/office/drawing/2014/main" id="{FCC80C00-6E39-4563-9B63-99FFF29AF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" y="1985594"/>
            <a:ext cx="11438636" cy="618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FE8C87F-6AFB-466E-B640-43823CE44B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716" y="7756486"/>
            <a:ext cx="3831308" cy="144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74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0FE8C87F-6AFB-466E-B640-43823CE44B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716" y="7756486"/>
            <a:ext cx="3831308" cy="1443960"/>
          </a:xfrm>
          <a:prstGeom prst="rect">
            <a:avLst/>
          </a:prstGeom>
        </p:spPr>
      </p:pic>
      <p:graphicFrame>
        <p:nvGraphicFramePr>
          <p:cNvPr id="8" name="表 7">
            <a:extLst>
              <a:ext uri="{FF2B5EF4-FFF2-40B4-BE49-F238E27FC236}">
                <a16:creationId xmlns:a16="http://schemas.microsoft.com/office/drawing/2014/main" id="{3453FB68-C984-47B9-B093-38CDED0E0C2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026413" y="1121467"/>
          <a:ext cx="10610595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610595">
                  <a:extLst>
                    <a:ext uri="{9D8B030D-6E8A-4147-A177-3AD203B41FA5}">
                      <a16:colId xmlns:a16="http://schemas.microsoft.com/office/drawing/2014/main" val="1465501517"/>
                    </a:ext>
                  </a:extLst>
                </a:gridCol>
              </a:tblGrid>
              <a:tr h="395421">
                <a:tc>
                  <a:txBody>
                    <a:bodyPr/>
                    <a:lstStyle/>
                    <a:p>
                      <a:r>
                        <a:rPr kumimoji="1" lang="ja-JP" altLang="en-US" sz="4000" b="1" dirty="0">
                          <a:solidFill>
                            <a:srgbClr val="002060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ロータリー平和フェローシップのオプション</a:t>
                      </a:r>
                      <a:endParaRPr kumimoji="1" lang="en-US" altLang="ja-JP" sz="4000" b="1" dirty="0">
                        <a:solidFill>
                          <a:srgbClr val="002060"/>
                        </a:solidFill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43541143"/>
                  </a:ext>
                </a:extLst>
              </a:tr>
            </a:tbl>
          </a:graphicData>
        </a:graphic>
      </p:graphicFrame>
      <p:pic>
        <p:nvPicPr>
          <p:cNvPr id="2050" name="Picture 2" descr="「rotary peace center」の画像検索結果">
            <a:extLst>
              <a:ext uri="{FF2B5EF4-FFF2-40B4-BE49-F238E27FC236}">
                <a16:creationId xmlns:a16="http://schemas.microsoft.com/office/drawing/2014/main" id="{093EF980-A3E9-4FC9-AF53-A43BC4C71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7" y="203779"/>
            <a:ext cx="2250936" cy="159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A03F152-E405-443F-A4BC-9E024407813C}"/>
              </a:ext>
            </a:extLst>
          </p:cNvPr>
          <p:cNvSpPr txBox="1">
            <a:spLocks/>
          </p:cNvSpPr>
          <p:nvPr/>
        </p:nvSpPr>
        <p:spPr bwMode="auto">
          <a:xfrm>
            <a:off x="990600" y="2255520"/>
            <a:ext cx="11774424" cy="4623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6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500"/>
              </a:lnSpc>
              <a:buFont typeface="ＭＳ 明朝" panose="02020609040205080304" pitchFamily="17" charset="-128"/>
              <a:buNone/>
            </a:pPr>
            <a:r>
              <a:rPr lang="ja-JP" altLang="en-US" sz="3200" b="1" dirty="0">
                <a:solidFill>
                  <a:srgbClr val="005DAA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修士号取得プログラム： </a:t>
            </a:r>
          </a:p>
          <a:p>
            <a:pPr marL="0" indent="0">
              <a:lnSpc>
                <a:spcPts val="4500"/>
              </a:lnSpc>
              <a:buNone/>
            </a:pPr>
            <a:r>
              <a:rPr lang="ja-JP" altLang="en-US" sz="3200" dirty="0">
                <a:solidFill>
                  <a:srgbClr val="00246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</a:t>
            </a:r>
            <a:r>
              <a:rPr lang="ja-JP" altLang="en-US" sz="3200" dirty="0">
                <a:solidFill>
                  <a:srgbClr val="00206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＊ 若い専門職業人</a:t>
            </a:r>
            <a:endParaRPr lang="en-US" altLang="ja-JP" sz="3200" dirty="0">
              <a:solidFill>
                <a:srgbClr val="00206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lnSpc>
                <a:spcPts val="4500"/>
              </a:lnSpc>
              <a:buNone/>
            </a:pPr>
            <a:r>
              <a:rPr lang="ja-JP" altLang="en-US" sz="3200" dirty="0">
                <a:solidFill>
                  <a:srgbClr val="00206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＊ 年に最高</a:t>
            </a:r>
            <a:r>
              <a:rPr lang="en-US" altLang="ja-JP" sz="3200" dirty="0">
                <a:solidFill>
                  <a:srgbClr val="00206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50</a:t>
            </a:r>
            <a:r>
              <a:rPr lang="ja-JP" altLang="en-US" sz="3200" dirty="0">
                <a:solidFill>
                  <a:srgbClr val="00206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人（各センターに</a:t>
            </a:r>
            <a:r>
              <a:rPr lang="en-US" altLang="ja-JP" sz="3200" dirty="0">
                <a:solidFill>
                  <a:srgbClr val="00206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10</a:t>
            </a:r>
            <a:r>
              <a:rPr lang="ja-JP" altLang="en-US" sz="3200" dirty="0">
                <a:solidFill>
                  <a:srgbClr val="00206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人まで） </a:t>
            </a:r>
          </a:p>
          <a:p>
            <a:pPr marL="0" indent="0">
              <a:lnSpc>
                <a:spcPts val="4500"/>
              </a:lnSpc>
              <a:buNone/>
            </a:pPr>
            <a:r>
              <a:rPr lang="ja-JP" altLang="en-US" sz="3200" dirty="0">
                <a:solidFill>
                  <a:srgbClr val="00206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＊ </a:t>
            </a:r>
            <a:r>
              <a:rPr lang="en-US" altLang="ja-JP" sz="3200" dirty="0">
                <a:solidFill>
                  <a:srgbClr val="00206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15</a:t>
            </a:r>
            <a:r>
              <a:rPr lang="ja-JP" altLang="en-US" sz="3200" dirty="0">
                <a:solidFill>
                  <a:srgbClr val="00206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～</a:t>
            </a:r>
            <a:r>
              <a:rPr lang="en-US" altLang="ja-JP" sz="3200" dirty="0">
                <a:solidFill>
                  <a:srgbClr val="00206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24</a:t>
            </a:r>
            <a:r>
              <a:rPr lang="ja-JP" altLang="en-US" sz="3200" dirty="0">
                <a:solidFill>
                  <a:srgbClr val="00206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カ月のコース</a:t>
            </a:r>
          </a:p>
          <a:p>
            <a:pPr marL="0" indent="0">
              <a:lnSpc>
                <a:spcPts val="4500"/>
              </a:lnSpc>
              <a:buFont typeface="ＭＳ 明朝" panose="02020609040205080304" pitchFamily="17" charset="-128"/>
              <a:buNone/>
            </a:pPr>
            <a:endParaRPr lang="ja-JP" altLang="en-US" sz="3200" dirty="0">
              <a:solidFill>
                <a:srgbClr val="00246C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lnSpc>
                <a:spcPts val="4500"/>
              </a:lnSpc>
              <a:buFont typeface="ＭＳ 明朝" panose="02020609040205080304" pitchFamily="17" charset="-128"/>
              <a:buNone/>
            </a:pPr>
            <a:r>
              <a:rPr lang="ja-JP" altLang="en-US" sz="3200" b="1" dirty="0">
                <a:solidFill>
                  <a:srgbClr val="005DAA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専門能力開発プログラム（</a:t>
            </a:r>
            <a:r>
              <a:rPr lang="en-US" altLang="ja-JP" sz="3200" b="1" dirty="0">
                <a:solidFill>
                  <a:srgbClr val="005DAA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3</a:t>
            </a:r>
            <a:r>
              <a:rPr lang="ja-JP" altLang="en-US" sz="3200" b="1" dirty="0">
                <a:solidFill>
                  <a:srgbClr val="005DAA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カ月）： </a:t>
            </a:r>
          </a:p>
          <a:p>
            <a:pPr marL="0" indent="0">
              <a:lnSpc>
                <a:spcPts val="4500"/>
              </a:lnSpc>
              <a:buNone/>
            </a:pPr>
            <a:r>
              <a:rPr lang="ja-JP" altLang="en-US" sz="3200" dirty="0">
                <a:solidFill>
                  <a:srgbClr val="00246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</a:t>
            </a:r>
            <a:r>
              <a:rPr lang="ja-JP" altLang="en-US" sz="3200" dirty="0">
                <a:solidFill>
                  <a:srgbClr val="00206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＊ 中間～上級職に従事する専門職業人</a:t>
            </a:r>
          </a:p>
          <a:p>
            <a:pPr marL="0" indent="0">
              <a:lnSpc>
                <a:spcPts val="4500"/>
              </a:lnSpc>
              <a:buNone/>
            </a:pPr>
            <a:r>
              <a:rPr lang="ja-JP" altLang="en-US" sz="3200" dirty="0">
                <a:solidFill>
                  <a:srgbClr val="00206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＊ 年に最高</a:t>
            </a:r>
            <a:r>
              <a:rPr lang="en-US" altLang="ja-JP" sz="3200" dirty="0">
                <a:solidFill>
                  <a:srgbClr val="00206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50</a:t>
            </a:r>
            <a:r>
              <a:rPr lang="ja-JP" altLang="en-US" sz="3200" dirty="0">
                <a:solidFill>
                  <a:srgbClr val="00206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人（各コース</a:t>
            </a:r>
            <a:r>
              <a:rPr lang="en-US" altLang="ja-JP" sz="3200" dirty="0">
                <a:solidFill>
                  <a:srgbClr val="00206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25</a:t>
            </a:r>
            <a:r>
              <a:rPr lang="ja-JP" altLang="en-US" sz="3200" dirty="0">
                <a:solidFill>
                  <a:srgbClr val="00206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人まで）</a:t>
            </a:r>
          </a:p>
          <a:p>
            <a:pPr marL="0" indent="0">
              <a:lnSpc>
                <a:spcPts val="4500"/>
              </a:lnSpc>
              <a:buNone/>
            </a:pPr>
            <a:r>
              <a:rPr lang="ja-JP" altLang="en-US" sz="3200" dirty="0">
                <a:solidFill>
                  <a:srgbClr val="00206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＊ </a:t>
            </a:r>
            <a:r>
              <a:rPr lang="en-US" altLang="ja-JP" sz="3200" dirty="0">
                <a:solidFill>
                  <a:srgbClr val="00206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3</a:t>
            </a:r>
            <a:r>
              <a:rPr lang="ja-JP" altLang="en-US" sz="3200" dirty="0">
                <a:solidFill>
                  <a:srgbClr val="00206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カ月コースを年に</a:t>
            </a:r>
            <a:r>
              <a:rPr lang="en-US" altLang="ja-JP" sz="3200" dirty="0">
                <a:solidFill>
                  <a:srgbClr val="00206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</a:t>
            </a:r>
            <a:r>
              <a:rPr lang="ja-JP" altLang="en-US" sz="3200" dirty="0">
                <a:solidFill>
                  <a:srgbClr val="00206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回</a:t>
            </a:r>
          </a:p>
          <a:p>
            <a:pPr marL="0" indent="0">
              <a:buFont typeface="ＭＳ 明朝" panose="02020609040205080304" pitchFamily="17" charset="-128"/>
              <a:buNone/>
            </a:pPr>
            <a:endParaRPr lang="en-US" altLang="ja-JP" sz="3200" dirty="0">
              <a:solidFill>
                <a:srgbClr val="00246C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7" name="吹き出し: 角を丸めた四角形 6">
            <a:extLst>
              <a:ext uri="{FF2B5EF4-FFF2-40B4-BE49-F238E27FC236}">
                <a16:creationId xmlns:a16="http://schemas.microsoft.com/office/drawing/2014/main" id="{F70253FE-5C58-4226-92DE-09E87BBB65F6}"/>
              </a:ext>
            </a:extLst>
          </p:cNvPr>
          <p:cNvSpPr/>
          <p:nvPr/>
        </p:nvSpPr>
        <p:spPr>
          <a:xfrm>
            <a:off x="6501889" y="2047560"/>
            <a:ext cx="3730752" cy="1385269"/>
          </a:xfrm>
          <a:prstGeom prst="wedgeRoundRectCallout">
            <a:avLst>
              <a:gd name="adj1" fmla="val -79517"/>
              <a:gd name="adj2" fmla="val -12238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未来のリーダー</a:t>
            </a:r>
          </a:p>
        </p:txBody>
      </p:sp>
      <p:sp>
        <p:nvSpPr>
          <p:cNvPr id="10" name="吹き出し: 角を丸めた四角形 9">
            <a:extLst>
              <a:ext uri="{FF2B5EF4-FFF2-40B4-BE49-F238E27FC236}">
                <a16:creationId xmlns:a16="http://schemas.microsoft.com/office/drawing/2014/main" id="{20B01069-97C6-4418-A8D2-37EB26E005C2}"/>
              </a:ext>
            </a:extLst>
          </p:cNvPr>
          <p:cNvSpPr/>
          <p:nvPr/>
        </p:nvSpPr>
        <p:spPr>
          <a:xfrm>
            <a:off x="8933716" y="5235357"/>
            <a:ext cx="3730752" cy="1385269"/>
          </a:xfrm>
          <a:prstGeom prst="wedgeRoundRectCallout">
            <a:avLst>
              <a:gd name="adj1" fmla="val -79517"/>
              <a:gd name="adj2" fmla="val -12238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明日のリーダー</a:t>
            </a:r>
          </a:p>
        </p:txBody>
      </p:sp>
    </p:spTree>
    <p:extLst>
      <p:ext uri="{BB962C8B-B14F-4D97-AF65-F5344CB8AC3E}">
        <p14:creationId xmlns:p14="http://schemas.microsoft.com/office/powerpoint/2010/main" val="263601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3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0FE8C87F-6AFB-466E-B640-43823CE44B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716" y="7756486"/>
            <a:ext cx="3831308" cy="1443960"/>
          </a:xfrm>
          <a:prstGeom prst="rect">
            <a:avLst/>
          </a:prstGeom>
        </p:spPr>
      </p:pic>
      <p:graphicFrame>
        <p:nvGraphicFramePr>
          <p:cNvPr id="8" name="表 7">
            <a:extLst>
              <a:ext uri="{FF2B5EF4-FFF2-40B4-BE49-F238E27FC236}">
                <a16:creationId xmlns:a16="http://schemas.microsoft.com/office/drawing/2014/main" id="{3453FB68-C984-47B9-B093-38CDED0E0C2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026413" y="1121467"/>
          <a:ext cx="10610595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610595">
                  <a:extLst>
                    <a:ext uri="{9D8B030D-6E8A-4147-A177-3AD203B41FA5}">
                      <a16:colId xmlns:a16="http://schemas.microsoft.com/office/drawing/2014/main" val="1465501517"/>
                    </a:ext>
                  </a:extLst>
                </a:gridCol>
              </a:tblGrid>
              <a:tr h="395421">
                <a:tc>
                  <a:txBody>
                    <a:bodyPr/>
                    <a:lstStyle/>
                    <a:p>
                      <a:r>
                        <a:rPr kumimoji="1" lang="ja-JP" altLang="en-US" sz="4000" b="1" dirty="0">
                          <a:solidFill>
                            <a:srgbClr val="002060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ロータリー平和フェローシップ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43541143"/>
                  </a:ext>
                </a:extLst>
              </a:tr>
            </a:tbl>
          </a:graphicData>
        </a:graphic>
      </p:graphicFrame>
      <p:pic>
        <p:nvPicPr>
          <p:cNvPr id="2050" name="Picture 2" descr="「rotary peace center」の画像検索結果">
            <a:extLst>
              <a:ext uri="{FF2B5EF4-FFF2-40B4-BE49-F238E27FC236}">
                <a16:creationId xmlns:a16="http://schemas.microsoft.com/office/drawing/2014/main" id="{093EF980-A3E9-4FC9-AF53-A43BC4C71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7" y="203779"/>
            <a:ext cx="2250936" cy="159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069C084D-4A87-4311-84B1-D83ED9A231D9}"/>
              </a:ext>
            </a:extLst>
          </p:cNvPr>
          <p:cNvSpPr/>
          <p:nvPr/>
        </p:nvSpPr>
        <p:spPr>
          <a:xfrm>
            <a:off x="518160" y="1952110"/>
            <a:ext cx="2011680" cy="7620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応募要件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571B4C1-3C65-4F7C-A815-7DE1667B8FE4}"/>
              </a:ext>
            </a:extLst>
          </p:cNvPr>
          <p:cNvSpPr/>
          <p:nvPr/>
        </p:nvSpPr>
        <p:spPr>
          <a:xfrm>
            <a:off x="353961" y="2843713"/>
            <a:ext cx="1175181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3400">
              <a:lnSpc>
                <a:spcPct val="150000"/>
              </a:lnSpc>
              <a:spcAft>
                <a:spcPts val="0"/>
              </a:spcAft>
            </a:pPr>
            <a:r>
              <a:rPr lang="ja-JP" altLang="ja-JP" sz="2800" kern="100" dirty="0">
                <a:solidFill>
                  <a:srgbClr val="00206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優れた英語力</a:t>
            </a:r>
            <a:r>
              <a:rPr lang="ja-JP" altLang="en-US" sz="2800" kern="100" dirty="0">
                <a:solidFill>
                  <a:srgbClr val="00206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（および</a:t>
            </a:r>
            <a:r>
              <a:rPr lang="ja-JP" altLang="ja-JP" sz="2800" kern="100" dirty="0">
                <a:solidFill>
                  <a:srgbClr val="00206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第二言語能力</a:t>
            </a:r>
            <a:r>
              <a:rPr lang="ja-JP" altLang="en-US" sz="2800" kern="100" dirty="0">
                <a:solidFill>
                  <a:srgbClr val="00206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）と学問上の実績</a:t>
            </a:r>
            <a:endParaRPr lang="en-US" altLang="ja-JP" sz="2800" kern="100" dirty="0">
              <a:solidFill>
                <a:srgbClr val="00206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indent="533400">
              <a:lnSpc>
                <a:spcPct val="150000"/>
              </a:lnSpc>
              <a:spcAft>
                <a:spcPts val="0"/>
              </a:spcAft>
            </a:pPr>
            <a:r>
              <a:rPr lang="ja-JP" altLang="ja-JP" sz="2800" kern="100" dirty="0">
                <a:solidFill>
                  <a:srgbClr val="00206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国際理解と平和への熱意を実証</a:t>
            </a:r>
          </a:p>
          <a:p>
            <a:pPr indent="533400">
              <a:lnSpc>
                <a:spcPct val="150000"/>
              </a:lnSpc>
              <a:spcAft>
                <a:spcPts val="0"/>
              </a:spcAft>
            </a:pPr>
            <a:r>
              <a:rPr lang="ja-JP" altLang="ja-JP" sz="2800" kern="100" dirty="0">
                <a:solidFill>
                  <a:srgbClr val="00206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優れたリーダーシップ</a:t>
            </a:r>
          </a:p>
          <a:p>
            <a:pPr marL="133350" indent="400050">
              <a:lnSpc>
                <a:spcPct val="150000"/>
              </a:lnSpc>
              <a:spcAft>
                <a:spcPts val="0"/>
              </a:spcAft>
            </a:pPr>
            <a:r>
              <a:rPr lang="ja-JP" altLang="ja-JP" sz="2800" kern="100" dirty="0">
                <a:solidFill>
                  <a:srgbClr val="00206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修士号取得プログラム：</a:t>
            </a:r>
            <a:endParaRPr lang="en-US" altLang="ja-JP" sz="2800" kern="100" dirty="0">
              <a:solidFill>
                <a:srgbClr val="00206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133350" indent="400050">
              <a:spcAft>
                <a:spcPts val="0"/>
              </a:spcAft>
            </a:pPr>
            <a:r>
              <a:rPr lang="ja-JP" altLang="en-US" sz="2800" kern="100" dirty="0">
                <a:solidFill>
                  <a:srgbClr val="00206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　　</a:t>
            </a:r>
            <a:r>
              <a:rPr lang="ja-JP" altLang="ja-JP" sz="2800" kern="100" dirty="0">
                <a:solidFill>
                  <a:srgbClr val="00206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関連分野における少なくとも</a:t>
            </a:r>
            <a:r>
              <a:rPr lang="en-US" altLang="ja-JP" sz="2800" kern="100" dirty="0">
                <a:solidFill>
                  <a:srgbClr val="00206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3</a:t>
            </a:r>
            <a:r>
              <a:rPr lang="ja-JP" altLang="ja-JP" sz="2800" kern="100" dirty="0">
                <a:solidFill>
                  <a:srgbClr val="00206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年間のフルタイムの職歴または</a:t>
            </a:r>
            <a:endParaRPr lang="en-US" altLang="ja-JP" sz="2800" kern="100" dirty="0">
              <a:solidFill>
                <a:srgbClr val="00206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133350" indent="400050">
              <a:spcAft>
                <a:spcPts val="0"/>
              </a:spcAft>
            </a:pPr>
            <a:r>
              <a:rPr lang="ja-JP" altLang="en-US" sz="2800" kern="100" dirty="0">
                <a:solidFill>
                  <a:srgbClr val="00206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　　</a:t>
            </a:r>
            <a:r>
              <a:rPr lang="ja-JP" altLang="ja-JP" sz="2800" kern="100" dirty="0">
                <a:solidFill>
                  <a:srgbClr val="00206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ボランティア経験。学士号</a:t>
            </a:r>
            <a:endParaRPr lang="ja-JP" altLang="en-US" sz="2800" kern="100" dirty="0">
              <a:solidFill>
                <a:srgbClr val="00206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indent="533400">
              <a:spcAft>
                <a:spcPts val="0"/>
              </a:spcAft>
            </a:pPr>
            <a:endParaRPr lang="ja-JP" altLang="en-US" sz="2800" kern="100" dirty="0">
              <a:solidFill>
                <a:srgbClr val="00206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indent="533400">
              <a:spcAft>
                <a:spcPts val="0"/>
              </a:spcAft>
            </a:pPr>
            <a:r>
              <a:rPr lang="ja-JP" altLang="ja-JP" sz="2800" kern="100" dirty="0">
                <a:solidFill>
                  <a:srgbClr val="00206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専門能力開発修了証プログラム：</a:t>
            </a:r>
            <a:endParaRPr lang="en-US" altLang="ja-JP" sz="2800" kern="100" dirty="0">
              <a:solidFill>
                <a:srgbClr val="00206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indent="533400">
              <a:spcAft>
                <a:spcPts val="0"/>
              </a:spcAft>
            </a:pPr>
            <a:r>
              <a:rPr lang="ja-JP" altLang="en-US" sz="2800" kern="100" dirty="0">
                <a:solidFill>
                  <a:srgbClr val="00206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　　</a:t>
            </a:r>
            <a:r>
              <a:rPr lang="ja-JP" altLang="ja-JP" sz="2800" kern="100" dirty="0">
                <a:solidFill>
                  <a:srgbClr val="00206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関連分野における少なくとも</a:t>
            </a:r>
            <a:r>
              <a:rPr lang="en-US" altLang="ja-JP" sz="2800" kern="100" dirty="0">
                <a:solidFill>
                  <a:srgbClr val="00206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5</a:t>
            </a:r>
            <a:r>
              <a:rPr lang="ja-JP" altLang="ja-JP" sz="2800" kern="100" dirty="0">
                <a:solidFill>
                  <a:srgbClr val="00206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年間のフルタイムの職歴または</a:t>
            </a:r>
            <a:endParaRPr lang="en-US" altLang="ja-JP" sz="2800" kern="100" dirty="0">
              <a:solidFill>
                <a:srgbClr val="00206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indent="533400">
              <a:spcAft>
                <a:spcPts val="0"/>
              </a:spcAft>
            </a:pPr>
            <a:r>
              <a:rPr lang="ja-JP" altLang="en-US" sz="2800" kern="100" dirty="0">
                <a:solidFill>
                  <a:srgbClr val="00206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　　</a:t>
            </a:r>
            <a:r>
              <a:rPr lang="ja-JP" altLang="ja-JP" sz="2800" kern="100" dirty="0">
                <a:solidFill>
                  <a:srgbClr val="00206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ボランティア経験。</a:t>
            </a:r>
          </a:p>
        </p:txBody>
      </p:sp>
    </p:spTree>
    <p:extLst>
      <p:ext uri="{BB962C8B-B14F-4D97-AF65-F5344CB8AC3E}">
        <p14:creationId xmlns:p14="http://schemas.microsoft.com/office/powerpoint/2010/main" val="155703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0FE8C87F-6AFB-466E-B640-43823CE44B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716" y="7756486"/>
            <a:ext cx="3831308" cy="1443960"/>
          </a:xfrm>
          <a:prstGeom prst="rect">
            <a:avLst/>
          </a:prstGeom>
        </p:spPr>
      </p:pic>
      <p:graphicFrame>
        <p:nvGraphicFramePr>
          <p:cNvPr id="8" name="表 7">
            <a:extLst>
              <a:ext uri="{FF2B5EF4-FFF2-40B4-BE49-F238E27FC236}">
                <a16:creationId xmlns:a16="http://schemas.microsoft.com/office/drawing/2014/main" id="{3453FB68-C984-47B9-B093-38CDED0E0C2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026413" y="1121467"/>
          <a:ext cx="10610595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610595">
                  <a:extLst>
                    <a:ext uri="{9D8B030D-6E8A-4147-A177-3AD203B41FA5}">
                      <a16:colId xmlns:a16="http://schemas.microsoft.com/office/drawing/2014/main" val="1465501517"/>
                    </a:ext>
                  </a:extLst>
                </a:gridCol>
              </a:tblGrid>
              <a:tr h="395421">
                <a:tc>
                  <a:txBody>
                    <a:bodyPr/>
                    <a:lstStyle/>
                    <a:p>
                      <a:r>
                        <a:rPr kumimoji="1" lang="ja-JP" altLang="en-US" sz="4000" b="1" dirty="0">
                          <a:solidFill>
                            <a:srgbClr val="002060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ロータリー平和フェローシップ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43541143"/>
                  </a:ext>
                </a:extLst>
              </a:tr>
            </a:tbl>
          </a:graphicData>
        </a:graphic>
      </p:graphicFrame>
      <p:pic>
        <p:nvPicPr>
          <p:cNvPr id="2050" name="Picture 2" descr="「rotary peace center」の画像検索結果">
            <a:extLst>
              <a:ext uri="{FF2B5EF4-FFF2-40B4-BE49-F238E27FC236}">
                <a16:creationId xmlns:a16="http://schemas.microsoft.com/office/drawing/2014/main" id="{093EF980-A3E9-4FC9-AF53-A43BC4C71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7" y="203779"/>
            <a:ext cx="2250936" cy="159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7">
            <a:extLst>
              <a:ext uri="{FF2B5EF4-FFF2-40B4-BE49-F238E27FC236}">
                <a16:creationId xmlns:a16="http://schemas.microsoft.com/office/drawing/2014/main" id="{71353872-4663-4D49-8226-F8A062BEA1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4985" y="2301685"/>
            <a:ext cx="712727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algn="ctr">
              <a:buSzPct val="100000"/>
              <a:buFont typeface="MS Mincho" panose="02020609040205080304" pitchFamily="49" charset="-128"/>
              <a:buNone/>
              <a:defRPr/>
            </a:pPr>
            <a:r>
              <a:rPr lang="ja-JP" altLang="en-US" sz="3200" b="1" dirty="0">
                <a:solidFill>
                  <a:srgbClr val="005DAA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Osaka"/>
              </a:rPr>
              <a:t>合計支給額（平均）</a:t>
            </a:r>
          </a:p>
          <a:p>
            <a:pPr algn="ctr">
              <a:buSzPct val="100000"/>
              <a:buFont typeface="MS Mincho" panose="02020609040205080304" pitchFamily="49" charset="-128"/>
              <a:buNone/>
              <a:defRPr/>
            </a:pPr>
            <a:r>
              <a:rPr lang="ja-JP" altLang="en-US" sz="3200" dirty="0">
                <a:solidFill>
                  <a:srgbClr val="00206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Osaka"/>
              </a:rPr>
              <a:t>修士号フェローシップ：</a:t>
            </a:r>
            <a:r>
              <a:rPr lang="en-US" altLang="ja-JP" sz="3200" dirty="0">
                <a:solidFill>
                  <a:srgbClr val="00206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Arial" panose="020B0604020202020204" pitchFamily="34" charset="0"/>
              </a:rPr>
              <a:t>80,000</a:t>
            </a:r>
            <a:r>
              <a:rPr lang="ja-JP" altLang="en-US" sz="3200" dirty="0">
                <a:solidFill>
                  <a:srgbClr val="00206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Osaka"/>
              </a:rPr>
              <a:t>ドル</a:t>
            </a:r>
          </a:p>
          <a:p>
            <a:pPr algn="ctr">
              <a:buSzPct val="100000"/>
              <a:buFont typeface="MS Mincho" panose="02020609040205080304" pitchFamily="49" charset="-128"/>
              <a:buNone/>
              <a:defRPr/>
            </a:pPr>
            <a:r>
              <a:rPr lang="ja-JP" altLang="en-US" sz="3200" dirty="0">
                <a:solidFill>
                  <a:srgbClr val="00206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Osaka"/>
              </a:rPr>
              <a:t>修了証フェローシップ：</a:t>
            </a:r>
            <a:r>
              <a:rPr lang="en-US" altLang="ja-JP" sz="3200" dirty="0">
                <a:solidFill>
                  <a:srgbClr val="00206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Arial" panose="020B0604020202020204" pitchFamily="34" charset="0"/>
              </a:rPr>
              <a:t>11,000</a:t>
            </a:r>
            <a:r>
              <a:rPr lang="ja-JP" altLang="en-US" sz="3200" dirty="0">
                <a:solidFill>
                  <a:srgbClr val="00206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Osaka"/>
              </a:rPr>
              <a:t>ドル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89B882CF-7B17-4AA8-8BC9-C0B9498EF1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3871345"/>
            <a:ext cx="51816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6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80000"/>
              </a:lnSpc>
              <a:buFont typeface="MS Mincho" panose="02020609040205080304" pitchFamily="49" charset="-128"/>
              <a:buNone/>
            </a:pPr>
            <a:endParaRPr lang="en-US" altLang="ja-JP" sz="3200" b="1" dirty="0">
              <a:solidFill>
                <a:srgbClr val="005DAA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457200" indent="-457200">
              <a:lnSpc>
                <a:spcPct val="80000"/>
              </a:lnSpc>
              <a:buFont typeface="MS Mincho" panose="02020609040205080304" pitchFamily="49" charset="-128"/>
              <a:buNone/>
            </a:pPr>
            <a:r>
              <a:rPr lang="ja-JP" altLang="en-US" sz="3200" b="1" dirty="0">
                <a:solidFill>
                  <a:srgbClr val="005DAA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修士号プログラムの資金 </a:t>
            </a:r>
          </a:p>
          <a:p>
            <a:pPr marL="457200" indent="-457200">
              <a:lnSpc>
                <a:spcPct val="80000"/>
              </a:lnSpc>
              <a:buFont typeface="MS Mincho" panose="02020609040205080304" pitchFamily="49" charset="-128"/>
              <a:buNone/>
            </a:pPr>
            <a:endParaRPr lang="ja-JP" altLang="en-US" sz="3200" b="1" dirty="0">
              <a:solidFill>
                <a:srgbClr val="005DAA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ja-JP" altLang="en-US" sz="3200" dirty="0">
                <a:solidFill>
                  <a:srgbClr val="00206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・授業料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ja-JP" altLang="en-US" sz="3200" dirty="0">
                <a:solidFill>
                  <a:srgbClr val="00206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・宿泊費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ja-JP" altLang="en-US" sz="3200" dirty="0">
                <a:solidFill>
                  <a:srgbClr val="00206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・留学先への往復旅費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ja-JP" altLang="en-US" sz="3200" dirty="0">
                <a:solidFill>
                  <a:srgbClr val="00206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・インターンシップ費用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ja-JP" altLang="en-US" sz="3200" dirty="0">
                <a:solidFill>
                  <a:srgbClr val="00206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・大会／研究費用 </a:t>
            </a: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82FF668C-5B1D-4DF4-A278-2237FC3D5B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360" y="4350524"/>
            <a:ext cx="5958840" cy="3933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defTabSz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buFont typeface="MS Mincho" panose="02020609040205080304" pitchFamily="49" charset="-128"/>
              <a:buNone/>
              <a:defRPr/>
            </a:pPr>
            <a:r>
              <a:rPr lang="en-US" altLang="ja-JP" sz="3200" b="1" dirty="0">
                <a:solidFill>
                  <a:srgbClr val="0033C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Osaka"/>
              </a:rPr>
              <a:t> </a:t>
            </a:r>
            <a:r>
              <a:rPr lang="ja-JP" altLang="en-US" sz="3200" b="1" dirty="0">
                <a:solidFill>
                  <a:srgbClr val="005DAA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Osaka"/>
              </a:rPr>
              <a:t>修了証取得プログラム</a:t>
            </a:r>
          </a:p>
          <a:p>
            <a:pPr defTabSz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ja-JP" altLang="en-US" sz="3200" b="1" dirty="0">
              <a:solidFill>
                <a:srgbClr val="005DAA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  <a:cs typeface="Osaka"/>
            </a:endParaRPr>
          </a:p>
          <a:p>
            <a:pPr defTabSz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ja-JP" altLang="en-US" sz="3200" dirty="0">
                <a:solidFill>
                  <a:srgbClr val="00206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Osaka"/>
              </a:rPr>
              <a:t>授業料</a:t>
            </a:r>
          </a:p>
          <a:p>
            <a:pPr defTabSz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ja-JP" altLang="en-US" sz="3200" dirty="0">
                <a:solidFill>
                  <a:srgbClr val="00206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Osaka"/>
              </a:rPr>
              <a:t>キャンパス内宿泊費 	</a:t>
            </a:r>
          </a:p>
          <a:p>
            <a:pPr defTabSz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ja-JP" altLang="en-US" sz="3200" dirty="0">
                <a:solidFill>
                  <a:srgbClr val="00206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Osaka"/>
              </a:rPr>
              <a:t>コース教材費</a:t>
            </a:r>
          </a:p>
          <a:p>
            <a:pPr defTabSz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ja-JP" altLang="en-US" sz="3200" dirty="0">
                <a:solidFill>
                  <a:srgbClr val="00206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Osaka"/>
              </a:rPr>
              <a:t>保険</a:t>
            </a:r>
          </a:p>
          <a:p>
            <a:pPr defTabSz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ja-JP" altLang="en-US" sz="3200" dirty="0">
                <a:solidFill>
                  <a:srgbClr val="00206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Osaka"/>
              </a:rPr>
              <a:t>バンコクへの往復旅費</a:t>
            </a:r>
          </a:p>
          <a:p>
            <a:pPr defTabSz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ja-JP" altLang="en-US" sz="3200" dirty="0">
                <a:solidFill>
                  <a:srgbClr val="00206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Osaka"/>
              </a:rPr>
              <a:t>実地研修費</a:t>
            </a:r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87926A89-DA5F-4917-A52D-05E58BB8B2E3}"/>
              </a:ext>
            </a:extLst>
          </p:cNvPr>
          <p:cNvCxnSpPr>
            <a:cxnSpLocks/>
          </p:cNvCxnSpPr>
          <p:nvPr/>
        </p:nvCxnSpPr>
        <p:spPr>
          <a:xfrm>
            <a:off x="579120" y="4038600"/>
            <a:ext cx="11845962" cy="13447"/>
          </a:xfrm>
          <a:prstGeom prst="line">
            <a:avLst/>
          </a:prstGeom>
          <a:ln w="28575" cmpd="dbl"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014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9D5C9F0-EA0C-4791-A5C0-F11E1764E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413" y="1203700"/>
            <a:ext cx="7579079" cy="717159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FE8C87F-6AFB-466E-B640-43823CE44B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716" y="7756486"/>
            <a:ext cx="3831308" cy="1443960"/>
          </a:xfrm>
          <a:prstGeom prst="rect">
            <a:avLst/>
          </a:prstGeom>
        </p:spPr>
      </p:pic>
      <p:graphicFrame>
        <p:nvGraphicFramePr>
          <p:cNvPr id="8" name="表 7">
            <a:extLst>
              <a:ext uri="{FF2B5EF4-FFF2-40B4-BE49-F238E27FC236}">
                <a16:creationId xmlns:a16="http://schemas.microsoft.com/office/drawing/2014/main" id="{3453FB68-C984-47B9-B093-38CDED0E0C2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026413" y="1121467"/>
          <a:ext cx="10610595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610595">
                  <a:extLst>
                    <a:ext uri="{9D8B030D-6E8A-4147-A177-3AD203B41FA5}">
                      <a16:colId xmlns:a16="http://schemas.microsoft.com/office/drawing/2014/main" val="1465501517"/>
                    </a:ext>
                  </a:extLst>
                </a:gridCol>
              </a:tblGrid>
              <a:tr h="395421">
                <a:tc>
                  <a:txBody>
                    <a:bodyPr/>
                    <a:lstStyle/>
                    <a:p>
                      <a:r>
                        <a:rPr kumimoji="1" lang="ja-JP" altLang="en-US" sz="4000" b="1" dirty="0">
                          <a:solidFill>
                            <a:srgbClr val="002060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ロータリー平和フェローの進路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3541143"/>
                  </a:ext>
                </a:extLst>
              </a:tr>
            </a:tbl>
          </a:graphicData>
        </a:graphic>
      </p:graphicFrame>
      <p:pic>
        <p:nvPicPr>
          <p:cNvPr id="2050" name="Picture 2" descr="「rotary peace center」の画像検索結果">
            <a:extLst>
              <a:ext uri="{FF2B5EF4-FFF2-40B4-BE49-F238E27FC236}">
                <a16:creationId xmlns:a16="http://schemas.microsoft.com/office/drawing/2014/main" id="{093EF980-A3E9-4FC9-AF53-A43BC4C71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7" y="203779"/>
            <a:ext cx="2250936" cy="159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73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0FE8C87F-6AFB-466E-B640-43823CE44B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716" y="7756486"/>
            <a:ext cx="3831308" cy="1443960"/>
          </a:xfrm>
          <a:prstGeom prst="rect">
            <a:avLst/>
          </a:prstGeom>
        </p:spPr>
      </p:pic>
      <p:graphicFrame>
        <p:nvGraphicFramePr>
          <p:cNvPr id="8" name="表 7">
            <a:extLst>
              <a:ext uri="{FF2B5EF4-FFF2-40B4-BE49-F238E27FC236}">
                <a16:creationId xmlns:a16="http://schemas.microsoft.com/office/drawing/2014/main" id="{3453FB68-C984-47B9-B093-38CDED0E0C2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026413" y="1121467"/>
          <a:ext cx="10610595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610595">
                  <a:extLst>
                    <a:ext uri="{9D8B030D-6E8A-4147-A177-3AD203B41FA5}">
                      <a16:colId xmlns:a16="http://schemas.microsoft.com/office/drawing/2014/main" val="1465501517"/>
                    </a:ext>
                  </a:extLst>
                </a:gridCol>
              </a:tblGrid>
              <a:tr h="395421">
                <a:tc>
                  <a:txBody>
                    <a:bodyPr/>
                    <a:lstStyle/>
                    <a:p>
                      <a:r>
                        <a:rPr kumimoji="1" lang="ja-JP" altLang="en-US" sz="4000" b="1" dirty="0">
                          <a:solidFill>
                            <a:srgbClr val="002060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ロータリー平和フェローの活躍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3541143"/>
                  </a:ext>
                </a:extLst>
              </a:tr>
            </a:tbl>
          </a:graphicData>
        </a:graphic>
      </p:graphicFrame>
      <p:pic>
        <p:nvPicPr>
          <p:cNvPr id="2050" name="Picture 2" descr="「rotary peace center」の画像検索結果">
            <a:extLst>
              <a:ext uri="{FF2B5EF4-FFF2-40B4-BE49-F238E27FC236}">
                <a16:creationId xmlns:a16="http://schemas.microsoft.com/office/drawing/2014/main" id="{093EF980-A3E9-4FC9-AF53-A43BC4C71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7" y="203779"/>
            <a:ext cx="2250936" cy="159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20958C61-09C4-4B7A-B2FE-59F2340CB8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790" y="2032578"/>
            <a:ext cx="7888552" cy="590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78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表 7">
            <a:extLst>
              <a:ext uri="{FF2B5EF4-FFF2-40B4-BE49-F238E27FC236}">
                <a16:creationId xmlns:a16="http://schemas.microsoft.com/office/drawing/2014/main" id="{3453FB68-C984-47B9-B093-38CDED0E0C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7234502"/>
              </p:ext>
            </p:extLst>
          </p:nvPr>
        </p:nvGraphicFramePr>
        <p:xfrm>
          <a:off x="2912886" y="1121467"/>
          <a:ext cx="9724122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724122">
                  <a:extLst>
                    <a:ext uri="{9D8B030D-6E8A-4147-A177-3AD203B41FA5}">
                      <a16:colId xmlns:a16="http://schemas.microsoft.com/office/drawing/2014/main" val="1465501517"/>
                    </a:ext>
                  </a:extLst>
                </a:gridCol>
              </a:tblGrid>
              <a:tr h="395421">
                <a:tc>
                  <a:txBody>
                    <a:bodyPr/>
                    <a:lstStyle/>
                    <a:p>
                      <a:r>
                        <a:rPr kumimoji="1" lang="ja-JP" altLang="en-US" sz="4000" b="1" dirty="0">
                          <a:solidFill>
                            <a:srgbClr val="002060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ロータリー財団歴史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43541143"/>
                  </a:ext>
                </a:extLst>
              </a:tr>
            </a:tbl>
          </a:graphicData>
        </a:graphic>
      </p:graphicFrame>
      <p:pic>
        <p:nvPicPr>
          <p:cNvPr id="12" name="図 11">
            <a:extLst>
              <a:ext uri="{FF2B5EF4-FFF2-40B4-BE49-F238E27FC236}">
                <a16:creationId xmlns:a16="http://schemas.microsoft.com/office/drawing/2014/main" id="{B6A51B95-775D-47E3-ABF3-249F90DC14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48" y="921185"/>
            <a:ext cx="2397688" cy="903651"/>
          </a:xfrm>
          <a:prstGeom prst="rect">
            <a:avLst/>
          </a:prstGeom>
        </p:spPr>
      </p:pic>
      <p:graphicFrame>
        <p:nvGraphicFramePr>
          <p:cNvPr id="14" name="Table 167">
            <a:extLst>
              <a:ext uri="{FF2B5EF4-FFF2-40B4-BE49-F238E27FC236}">
                <a16:creationId xmlns:a16="http://schemas.microsoft.com/office/drawing/2014/main" id="{3D772647-75A8-4052-A89D-54B227F55C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1666264"/>
              </p:ext>
            </p:extLst>
          </p:nvPr>
        </p:nvGraphicFramePr>
        <p:xfrm>
          <a:off x="483107" y="2525589"/>
          <a:ext cx="12153901" cy="64800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9199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339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64318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600" b="0" i="0" dirty="0">
                          <a:solidFill>
                            <a:schemeClr val="tx1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  <a:cs typeface="ヒラギノ丸ゴ Pro"/>
                          <a:sym typeface="ヒラギノ丸ゴ Pro"/>
                        </a:rPr>
                        <a:t>1917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tabLst>
                          <a:tab pos="9144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600" b="0" i="0" dirty="0" err="1">
                          <a:solidFill>
                            <a:schemeClr val="tx1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  <a:cs typeface="ヒラギノ丸ゴ Pro"/>
                          <a:sym typeface="ヒラギノ丸ゴ Pro"/>
                        </a:rPr>
                        <a:t>国際ロータリー連合会基金</a:t>
                      </a:r>
                      <a:endParaRPr sz="3600" b="0" i="0" dirty="0">
                        <a:solidFill>
                          <a:schemeClr val="tx1"/>
                        </a:solidFill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  <a:cs typeface="ヒラギノ丸ゴ Pro"/>
                        <a:sym typeface="ヒラギノ丸ゴ Pro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4318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600" b="0" i="0">
                          <a:solidFill>
                            <a:schemeClr val="tx1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  <a:cs typeface="ヒラギノ丸ゴ Pro"/>
                          <a:sym typeface="ヒラギノ丸ゴ Pro"/>
                        </a:rPr>
                        <a:t>1927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tabLst>
                          <a:tab pos="9144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600" b="0" i="0" dirty="0" err="1">
                          <a:solidFill>
                            <a:schemeClr val="tx1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  <a:cs typeface="ヒラギノ丸ゴ Pro"/>
                          <a:sym typeface="ヒラギノ丸ゴ Pro"/>
                        </a:rPr>
                        <a:t>定款改正（寄付の受付が可能に</a:t>
                      </a:r>
                      <a:r>
                        <a:rPr sz="3600" b="0" i="0" dirty="0">
                          <a:solidFill>
                            <a:schemeClr val="tx1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  <a:cs typeface="ヒラギノ丸ゴ Pro"/>
                          <a:sym typeface="ヒラギノ丸ゴ Pro"/>
                        </a:rPr>
                        <a:t>）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2728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600" b="0" i="0">
                          <a:solidFill>
                            <a:schemeClr val="tx1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  <a:cs typeface="ヒラギノ丸ゴ Pro"/>
                          <a:sym typeface="ヒラギノ丸ゴ Pro"/>
                        </a:rPr>
                        <a:t>1928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tabLst>
                          <a:tab pos="914400" algn="l"/>
                        </a:tabLst>
                        <a:defRPr sz="3600">
                          <a:latin typeface="ヒラギノ丸ゴ Pro"/>
                          <a:ea typeface="ヒラギノ丸ゴ Pro"/>
                          <a:cs typeface="ヒラギノ丸ゴ Pro"/>
                          <a:sym typeface="ヒラギノ丸ゴ Pro"/>
                        </a:defRPr>
                      </a:pPr>
                      <a:r>
                        <a:rPr b="0" i="0" dirty="0" err="1">
                          <a:solidFill>
                            <a:schemeClr val="tx1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ロータリー財団（ロータリー傘下の別組織</a:t>
                      </a:r>
                      <a:r>
                        <a:rPr b="0" i="0" dirty="0">
                          <a:solidFill>
                            <a:schemeClr val="tx1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）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64318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600" b="0" i="0">
                          <a:solidFill>
                            <a:schemeClr val="tx1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  <a:cs typeface="ヒラギノ丸ゴ Pro"/>
                          <a:sym typeface="ヒラギノ丸ゴ Pro"/>
                        </a:rPr>
                        <a:t>1930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tabLst>
                          <a:tab pos="9144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600" b="0" i="0">
                          <a:solidFill>
                            <a:schemeClr val="tx1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  <a:cs typeface="ヒラギノ丸ゴ Pro"/>
                          <a:sym typeface="ヒラギノ丸ゴ Pro"/>
                        </a:rPr>
                        <a:t>初の補助金「障害児協会」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64318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600" b="0" i="0">
                          <a:solidFill>
                            <a:schemeClr val="tx1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  <a:cs typeface="ヒラギノ丸ゴ Pro"/>
                          <a:sym typeface="ヒラギノ丸ゴ Pro"/>
                        </a:rPr>
                        <a:t>1947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tabLst>
                          <a:tab pos="9144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600" b="0" i="0" dirty="0" err="1">
                          <a:solidFill>
                            <a:schemeClr val="tx1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  <a:cs typeface="ヒラギノ丸ゴ Pro"/>
                          <a:sym typeface="ヒラギノ丸ゴ Pro"/>
                        </a:rPr>
                        <a:t>初の奨学金制度導入</a:t>
                      </a:r>
                      <a:endParaRPr sz="3600" b="0" i="0" dirty="0">
                        <a:solidFill>
                          <a:schemeClr val="tx1"/>
                        </a:solidFill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  <a:cs typeface="ヒラギノ丸ゴ Pro"/>
                        <a:sym typeface="ヒラギノ丸ゴ Pro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5" name="吹き出し: 角を丸めた四角形 14">
            <a:extLst>
              <a:ext uri="{FF2B5EF4-FFF2-40B4-BE49-F238E27FC236}">
                <a16:creationId xmlns:a16="http://schemas.microsoft.com/office/drawing/2014/main" id="{EC1FA1D5-3C32-4301-B5B0-0FCC33AD30A7}"/>
              </a:ext>
            </a:extLst>
          </p:cNvPr>
          <p:cNvSpPr/>
          <p:nvPr/>
        </p:nvSpPr>
        <p:spPr>
          <a:xfrm>
            <a:off x="9418595" y="4142749"/>
            <a:ext cx="2773680" cy="734051"/>
          </a:xfrm>
          <a:prstGeom prst="wedgeRoundRectCallout">
            <a:avLst>
              <a:gd name="adj1" fmla="val -199271"/>
              <a:gd name="adj2" fmla="val 135950"/>
              <a:gd name="adj3" fmla="val 16667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管理委員長</a:t>
            </a:r>
          </a:p>
        </p:txBody>
      </p:sp>
    </p:spTree>
    <p:extLst>
      <p:ext uri="{BB962C8B-B14F-4D97-AF65-F5344CB8AC3E}">
        <p14:creationId xmlns:p14="http://schemas.microsoft.com/office/powerpoint/2010/main" val="383566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0FE8C87F-6AFB-466E-B640-43823CE44B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716" y="7756486"/>
            <a:ext cx="3831308" cy="1443960"/>
          </a:xfrm>
          <a:prstGeom prst="rect">
            <a:avLst/>
          </a:prstGeom>
        </p:spPr>
      </p:pic>
      <p:graphicFrame>
        <p:nvGraphicFramePr>
          <p:cNvPr id="8" name="表 7">
            <a:extLst>
              <a:ext uri="{FF2B5EF4-FFF2-40B4-BE49-F238E27FC236}">
                <a16:creationId xmlns:a16="http://schemas.microsoft.com/office/drawing/2014/main" id="{3453FB68-C984-47B9-B093-38CDED0E0C2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026413" y="1121467"/>
          <a:ext cx="10610595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610595">
                  <a:extLst>
                    <a:ext uri="{9D8B030D-6E8A-4147-A177-3AD203B41FA5}">
                      <a16:colId xmlns:a16="http://schemas.microsoft.com/office/drawing/2014/main" val="1465501517"/>
                    </a:ext>
                  </a:extLst>
                </a:gridCol>
              </a:tblGrid>
              <a:tr h="395421">
                <a:tc>
                  <a:txBody>
                    <a:bodyPr/>
                    <a:lstStyle/>
                    <a:p>
                      <a:r>
                        <a:rPr kumimoji="1" lang="ja-JP" altLang="en-US" sz="4000" b="1" dirty="0">
                          <a:solidFill>
                            <a:srgbClr val="002060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ロータリー平和フェローの活躍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3541143"/>
                  </a:ext>
                </a:extLst>
              </a:tr>
            </a:tbl>
          </a:graphicData>
        </a:graphic>
      </p:graphicFrame>
      <p:pic>
        <p:nvPicPr>
          <p:cNvPr id="2050" name="Picture 2" descr="「rotary peace center」の画像検索結果">
            <a:extLst>
              <a:ext uri="{FF2B5EF4-FFF2-40B4-BE49-F238E27FC236}">
                <a16:creationId xmlns:a16="http://schemas.microsoft.com/office/drawing/2014/main" id="{093EF980-A3E9-4FC9-AF53-A43BC4C71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7" y="203779"/>
            <a:ext cx="2250936" cy="159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関連画像">
            <a:extLst>
              <a:ext uri="{FF2B5EF4-FFF2-40B4-BE49-F238E27FC236}">
                <a16:creationId xmlns:a16="http://schemas.microsoft.com/office/drawing/2014/main" id="{240A6B2F-1668-40CF-B2B2-80A9264CD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960" y="1874447"/>
            <a:ext cx="8648577" cy="575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関連画像">
            <a:extLst>
              <a:ext uri="{FF2B5EF4-FFF2-40B4-BE49-F238E27FC236}">
                <a16:creationId xmlns:a16="http://schemas.microsoft.com/office/drawing/2014/main" id="{3861D066-A8B4-4458-AA64-8855D575D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134" y="5434674"/>
            <a:ext cx="5688478" cy="376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DE51140-8DC2-4D0B-9D22-E11EDE431E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1134" y="1913895"/>
            <a:ext cx="3965247" cy="339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03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0FE8C87F-6AFB-466E-B640-43823CE44B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716" y="7756486"/>
            <a:ext cx="3831308" cy="1443960"/>
          </a:xfrm>
          <a:prstGeom prst="rect">
            <a:avLst/>
          </a:prstGeom>
        </p:spPr>
      </p:pic>
      <p:graphicFrame>
        <p:nvGraphicFramePr>
          <p:cNvPr id="8" name="表 7">
            <a:extLst>
              <a:ext uri="{FF2B5EF4-FFF2-40B4-BE49-F238E27FC236}">
                <a16:creationId xmlns:a16="http://schemas.microsoft.com/office/drawing/2014/main" id="{3453FB68-C984-47B9-B093-38CDED0E0C2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026413" y="1121467"/>
          <a:ext cx="10610595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610595">
                  <a:extLst>
                    <a:ext uri="{9D8B030D-6E8A-4147-A177-3AD203B41FA5}">
                      <a16:colId xmlns:a16="http://schemas.microsoft.com/office/drawing/2014/main" val="1465501517"/>
                    </a:ext>
                  </a:extLst>
                </a:gridCol>
              </a:tblGrid>
              <a:tr h="395421">
                <a:tc>
                  <a:txBody>
                    <a:bodyPr/>
                    <a:lstStyle/>
                    <a:p>
                      <a:r>
                        <a:rPr kumimoji="1" lang="ja-JP" altLang="en-US" sz="4000" b="1" dirty="0">
                          <a:solidFill>
                            <a:srgbClr val="002060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ロータリー平和フェローの活躍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3541143"/>
                  </a:ext>
                </a:extLst>
              </a:tr>
            </a:tbl>
          </a:graphicData>
        </a:graphic>
      </p:graphicFrame>
      <p:pic>
        <p:nvPicPr>
          <p:cNvPr id="2050" name="Picture 2" descr="「rotary peace center」の画像検索結果">
            <a:extLst>
              <a:ext uri="{FF2B5EF4-FFF2-40B4-BE49-F238E27FC236}">
                <a16:creationId xmlns:a16="http://schemas.microsoft.com/office/drawing/2014/main" id="{093EF980-A3E9-4FC9-AF53-A43BC4C71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7" y="203779"/>
            <a:ext cx="2250936" cy="159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「ガザ　分離壁　落書き」の画像検索結果">
            <a:extLst>
              <a:ext uri="{FF2B5EF4-FFF2-40B4-BE49-F238E27FC236}">
                <a16:creationId xmlns:a16="http://schemas.microsoft.com/office/drawing/2014/main" id="{726586FE-8A91-485F-8FF2-A0D9FBEC7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501" y="2409103"/>
            <a:ext cx="4977023" cy="6641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「ガザ　分離壁　落書き」の画像検索結果">
            <a:extLst>
              <a:ext uri="{FF2B5EF4-FFF2-40B4-BE49-F238E27FC236}">
                <a16:creationId xmlns:a16="http://schemas.microsoft.com/office/drawing/2014/main" id="{34794329-B4B9-45AB-9072-64E0E341F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444" y="2473663"/>
            <a:ext cx="7422543" cy="463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35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0FE8C87F-6AFB-466E-B640-43823CE44B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716" y="7756486"/>
            <a:ext cx="3831308" cy="1443960"/>
          </a:xfrm>
          <a:prstGeom prst="rect">
            <a:avLst/>
          </a:prstGeom>
        </p:spPr>
      </p:pic>
      <p:graphicFrame>
        <p:nvGraphicFramePr>
          <p:cNvPr id="8" name="表 7">
            <a:extLst>
              <a:ext uri="{FF2B5EF4-FFF2-40B4-BE49-F238E27FC236}">
                <a16:creationId xmlns:a16="http://schemas.microsoft.com/office/drawing/2014/main" id="{3453FB68-C984-47B9-B093-38CDED0E0C2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026413" y="1121467"/>
          <a:ext cx="10610595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610595">
                  <a:extLst>
                    <a:ext uri="{9D8B030D-6E8A-4147-A177-3AD203B41FA5}">
                      <a16:colId xmlns:a16="http://schemas.microsoft.com/office/drawing/2014/main" val="1465501517"/>
                    </a:ext>
                  </a:extLst>
                </a:gridCol>
              </a:tblGrid>
              <a:tr h="395421">
                <a:tc>
                  <a:txBody>
                    <a:bodyPr/>
                    <a:lstStyle/>
                    <a:p>
                      <a:r>
                        <a:rPr kumimoji="1" lang="ja-JP" altLang="en-US" sz="4000" b="1" dirty="0">
                          <a:solidFill>
                            <a:srgbClr val="002060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ロータリー平和フェローの活躍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3541143"/>
                  </a:ext>
                </a:extLst>
              </a:tr>
            </a:tbl>
          </a:graphicData>
        </a:graphic>
      </p:graphicFrame>
      <p:pic>
        <p:nvPicPr>
          <p:cNvPr id="2050" name="Picture 2" descr="「rotary peace center」の画像検索結果">
            <a:extLst>
              <a:ext uri="{FF2B5EF4-FFF2-40B4-BE49-F238E27FC236}">
                <a16:creationId xmlns:a16="http://schemas.microsoft.com/office/drawing/2014/main" id="{093EF980-A3E9-4FC9-AF53-A43BC4C71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7" y="203779"/>
            <a:ext cx="2250936" cy="159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「ガザ　分離壁　落書き」の画像検索結果">
            <a:extLst>
              <a:ext uri="{FF2B5EF4-FFF2-40B4-BE49-F238E27FC236}">
                <a16:creationId xmlns:a16="http://schemas.microsoft.com/office/drawing/2014/main" id="{FA91DC25-5CEB-4879-A7E6-3466ECA75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933" y="2242868"/>
            <a:ext cx="4790087" cy="6386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「分離壁　落書き」の画像検索結果">
            <a:extLst>
              <a:ext uri="{FF2B5EF4-FFF2-40B4-BE49-F238E27FC236}">
                <a16:creationId xmlns:a16="http://schemas.microsoft.com/office/drawing/2014/main" id="{9D64BE72-5B30-430D-92A8-087BD58C6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899" y="2881223"/>
            <a:ext cx="6220109" cy="4665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711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吹き出し: 角を丸めた四角形 4">
            <a:extLst>
              <a:ext uri="{FF2B5EF4-FFF2-40B4-BE49-F238E27FC236}">
                <a16:creationId xmlns:a16="http://schemas.microsoft.com/office/drawing/2014/main" id="{5A498732-8876-4060-9150-98CB440B595F}"/>
              </a:ext>
            </a:extLst>
          </p:cNvPr>
          <p:cNvSpPr/>
          <p:nvPr/>
        </p:nvSpPr>
        <p:spPr>
          <a:xfrm>
            <a:off x="1703437" y="2834046"/>
            <a:ext cx="8543727" cy="2042754"/>
          </a:xfrm>
          <a:prstGeom prst="wedgeRoundRectCallout">
            <a:avLst>
              <a:gd name="adj1" fmla="val -46041"/>
              <a:gd name="adj2" fmla="val 14505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御静聴、有難うございました</a:t>
            </a:r>
            <a:endParaRPr lang="en-US" altLang="ja-JP" sz="4400" dirty="0">
              <a:solidFill>
                <a:schemeClr val="tx1">
                  <a:lumMod val="85000"/>
                  <a:lumOff val="1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2E563895-062C-4335-84A5-04E0FD1BB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438" y="6183573"/>
            <a:ext cx="9597924" cy="156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62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0FE8C87F-6AFB-466E-B640-43823CE44B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48" y="921185"/>
            <a:ext cx="2397688" cy="903651"/>
          </a:xfrm>
          <a:prstGeom prst="rect">
            <a:avLst/>
          </a:prstGeom>
        </p:spPr>
      </p:pic>
      <p:graphicFrame>
        <p:nvGraphicFramePr>
          <p:cNvPr id="8" name="表 7">
            <a:extLst>
              <a:ext uri="{FF2B5EF4-FFF2-40B4-BE49-F238E27FC236}">
                <a16:creationId xmlns:a16="http://schemas.microsoft.com/office/drawing/2014/main" id="{3453FB68-C984-47B9-B093-38CDED0E0C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0367257"/>
              </p:ext>
            </p:extLst>
          </p:nvPr>
        </p:nvGraphicFramePr>
        <p:xfrm>
          <a:off x="2818736" y="1121467"/>
          <a:ext cx="9818272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818272">
                  <a:extLst>
                    <a:ext uri="{9D8B030D-6E8A-4147-A177-3AD203B41FA5}">
                      <a16:colId xmlns:a16="http://schemas.microsoft.com/office/drawing/2014/main" val="1465501517"/>
                    </a:ext>
                  </a:extLst>
                </a:gridCol>
              </a:tblGrid>
              <a:tr h="395421">
                <a:tc>
                  <a:txBody>
                    <a:bodyPr/>
                    <a:lstStyle/>
                    <a:p>
                      <a:r>
                        <a:rPr kumimoji="1" lang="ja-JP" altLang="en-US" sz="4000" b="1" dirty="0">
                          <a:solidFill>
                            <a:srgbClr val="002060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 ロータリー財団の使命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43541143"/>
                  </a:ext>
                </a:extLst>
              </a:tr>
            </a:tbl>
          </a:graphicData>
        </a:graphic>
      </p:graphicFrame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0DC684A2-CE27-405B-967A-3EE814AB0BD4}"/>
              </a:ext>
            </a:extLst>
          </p:cNvPr>
          <p:cNvSpPr/>
          <p:nvPr/>
        </p:nvSpPr>
        <p:spPr>
          <a:xfrm>
            <a:off x="933061" y="2202025"/>
            <a:ext cx="11831962" cy="6138112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50000"/>
              </a:lnSpc>
              <a:defRPr/>
            </a:pPr>
            <a:r>
              <a:rPr kumimoji="1" lang="ja-JP" altLang="en-US" sz="3600" b="1" dirty="0">
                <a:solidFill>
                  <a:srgbClr val="00206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ロータリアンが人々の健康状態を改善し、教育への</a:t>
            </a:r>
            <a:endParaRPr kumimoji="1" lang="en-US" altLang="ja-JP" sz="3600" b="1" dirty="0">
              <a:solidFill>
                <a:srgbClr val="00206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ct val="250000"/>
              </a:lnSpc>
              <a:defRPr/>
            </a:pPr>
            <a:r>
              <a:rPr kumimoji="1" lang="ja-JP" altLang="en-US" sz="3600" b="1" dirty="0">
                <a:solidFill>
                  <a:srgbClr val="00206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支援を高め、貧困救済を通じて、世界理解・自然・平和を達成できるようにする</a:t>
            </a:r>
          </a:p>
        </p:txBody>
      </p:sp>
      <p:sp>
        <p:nvSpPr>
          <p:cNvPr id="3" name="吹き出し: 角を丸めた四角形 2">
            <a:extLst>
              <a:ext uri="{FF2B5EF4-FFF2-40B4-BE49-F238E27FC236}">
                <a16:creationId xmlns:a16="http://schemas.microsoft.com/office/drawing/2014/main" id="{A9FF6615-F809-4BFE-80B9-CE2F70C6116A}"/>
              </a:ext>
            </a:extLst>
          </p:cNvPr>
          <p:cNvSpPr/>
          <p:nvPr/>
        </p:nvSpPr>
        <p:spPr>
          <a:xfrm>
            <a:off x="8122920" y="2484389"/>
            <a:ext cx="2773680" cy="734051"/>
          </a:xfrm>
          <a:prstGeom prst="wedgeRoundRectCallout">
            <a:avLst>
              <a:gd name="adj1" fmla="val -69185"/>
              <a:gd name="adj2" fmla="val 139317"/>
              <a:gd name="adj3" fmla="val 16667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6</a:t>
            </a:r>
            <a:r>
              <a:rPr kumimoji="1" lang="ja-JP" altLang="en-US" sz="36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重点分野</a:t>
            </a: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41136748-0ACF-4514-A987-B4F397DEF1B1}"/>
              </a:ext>
            </a:extLst>
          </p:cNvPr>
          <p:cNvCxnSpPr/>
          <p:nvPr/>
        </p:nvCxnSpPr>
        <p:spPr>
          <a:xfrm>
            <a:off x="4404360" y="4557693"/>
            <a:ext cx="743712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E3261F40-4D48-4E0E-B70D-0CF33EEA1451}"/>
              </a:ext>
            </a:extLst>
          </p:cNvPr>
          <p:cNvCxnSpPr>
            <a:cxnSpLocks/>
          </p:cNvCxnSpPr>
          <p:nvPr/>
        </p:nvCxnSpPr>
        <p:spPr>
          <a:xfrm flipV="1">
            <a:off x="1351695" y="5896947"/>
            <a:ext cx="4657219" cy="5246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756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3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表 7">
            <a:extLst>
              <a:ext uri="{FF2B5EF4-FFF2-40B4-BE49-F238E27FC236}">
                <a16:creationId xmlns:a16="http://schemas.microsoft.com/office/drawing/2014/main" id="{3453FB68-C984-47B9-B093-38CDED0E0C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6767039"/>
              </p:ext>
            </p:extLst>
          </p:nvPr>
        </p:nvGraphicFramePr>
        <p:xfrm>
          <a:off x="2912886" y="1121467"/>
          <a:ext cx="9724122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724122">
                  <a:extLst>
                    <a:ext uri="{9D8B030D-6E8A-4147-A177-3AD203B41FA5}">
                      <a16:colId xmlns:a16="http://schemas.microsoft.com/office/drawing/2014/main" val="1465501517"/>
                    </a:ext>
                  </a:extLst>
                </a:gridCol>
              </a:tblGrid>
              <a:tr h="395421">
                <a:tc>
                  <a:txBody>
                    <a:bodyPr/>
                    <a:lstStyle/>
                    <a:p>
                      <a:r>
                        <a:rPr kumimoji="1" lang="ja-JP" altLang="en-US" sz="4000" b="1" dirty="0">
                          <a:solidFill>
                            <a:srgbClr val="002060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ロータリー財団のプログラムと寄付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43541143"/>
                  </a:ext>
                </a:extLst>
              </a:tr>
            </a:tbl>
          </a:graphicData>
        </a:graphic>
      </p:graphicFrame>
      <p:pic>
        <p:nvPicPr>
          <p:cNvPr id="7" name="図 6">
            <a:extLst>
              <a:ext uri="{FF2B5EF4-FFF2-40B4-BE49-F238E27FC236}">
                <a16:creationId xmlns:a16="http://schemas.microsoft.com/office/drawing/2014/main" id="{3C85E446-843E-49E2-B489-37A4CEF6A0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07" y="2191694"/>
            <a:ext cx="1698429" cy="2160000"/>
          </a:xfrm>
          <a:prstGeom prst="rect">
            <a:avLst/>
          </a:prstGeom>
        </p:spPr>
      </p:pic>
      <p:pic>
        <p:nvPicPr>
          <p:cNvPr id="2050" name="Picture 2" descr="「rotary peace center」の画像検索結果">
            <a:extLst>
              <a:ext uri="{FF2B5EF4-FFF2-40B4-BE49-F238E27FC236}">
                <a16:creationId xmlns:a16="http://schemas.microsoft.com/office/drawing/2014/main" id="{093EF980-A3E9-4FC9-AF53-A43BC4C71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02" y="6687478"/>
            <a:ext cx="30528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「rotary areas of focus」の画像検索結果">
            <a:extLst>
              <a:ext uri="{FF2B5EF4-FFF2-40B4-BE49-F238E27FC236}">
                <a16:creationId xmlns:a16="http://schemas.microsoft.com/office/drawing/2014/main" id="{1E763EDC-9DDC-4EBA-877E-AD3DD58BA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33" y="4455777"/>
            <a:ext cx="286615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CED4660-DD8C-4D7D-92BF-9112DCC70476}"/>
              </a:ext>
            </a:extLst>
          </p:cNvPr>
          <p:cNvSpPr txBox="1"/>
          <p:nvPr/>
        </p:nvSpPr>
        <p:spPr>
          <a:xfrm>
            <a:off x="2912886" y="2563808"/>
            <a:ext cx="4023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ポリオ・プラス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684133C-8E19-4289-B281-681733071FDF}"/>
              </a:ext>
            </a:extLst>
          </p:cNvPr>
          <p:cNvSpPr txBox="1"/>
          <p:nvPr/>
        </p:nvSpPr>
        <p:spPr>
          <a:xfrm>
            <a:off x="3486912" y="7782562"/>
            <a:ext cx="6144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ロータリー平和センター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EF11B5B-68B7-4DBD-AECB-35142DF45E0E}"/>
              </a:ext>
            </a:extLst>
          </p:cNvPr>
          <p:cNvSpPr txBox="1"/>
          <p:nvPr/>
        </p:nvSpPr>
        <p:spPr>
          <a:xfrm>
            <a:off x="3677860" y="4671382"/>
            <a:ext cx="651677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補助金プログラム</a:t>
            </a:r>
            <a:endParaRPr kumimoji="1" lang="en-US" altLang="ja-JP" sz="40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2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地区補助金・グローバル補助金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B6A51B95-775D-47E3-ABF3-249F90DC14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48" y="921185"/>
            <a:ext cx="2397688" cy="903651"/>
          </a:xfrm>
          <a:prstGeom prst="rect">
            <a:avLst/>
          </a:prstGeom>
        </p:spPr>
      </p:pic>
      <p:sp>
        <p:nvSpPr>
          <p:cNvPr id="4" name="吹き出し: 左矢印 3">
            <a:extLst>
              <a:ext uri="{FF2B5EF4-FFF2-40B4-BE49-F238E27FC236}">
                <a16:creationId xmlns:a16="http://schemas.microsoft.com/office/drawing/2014/main" id="{F2F4351F-EC77-49BB-8DEE-144AC0B67C62}"/>
              </a:ext>
            </a:extLst>
          </p:cNvPr>
          <p:cNvSpPr/>
          <p:nvPr/>
        </p:nvSpPr>
        <p:spPr>
          <a:xfrm>
            <a:off x="6702404" y="2337063"/>
            <a:ext cx="5611516" cy="1215712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0300"/>
            </a:avLst>
          </a:prstGeom>
          <a:solidFill>
            <a:srgbClr val="00206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solidFill>
                  <a:srgbClr val="FFFBE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ポリオプラス寄付</a:t>
            </a:r>
          </a:p>
        </p:txBody>
      </p:sp>
      <p:sp>
        <p:nvSpPr>
          <p:cNvPr id="9" name="吹き出し: 左矢印 8">
            <a:extLst>
              <a:ext uri="{FF2B5EF4-FFF2-40B4-BE49-F238E27FC236}">
                <a16:creationId xmlns:a16="http://schemas.microsoft.com/office/drawing/2014/main" id="{93A56F1E-B593-4FF6-A19E-9554F6903C72}"/>
              </a:ext>
            </a:extLst>
          </p:cNvPr>
          <p:cNvSpPr/>
          <p:nvPr/>
        </p:nvSpPr>
        <p:spPr>
          <a:xfrm>
            <a:off x="9052560" y="4455777"/>
            <a:ext cx="3840480" cy="2160000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7732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kumimoji="1" lang="ja-JP" altLang="en-US" sz="36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年次基金寄付</a:t>
            </a:r>
          </a:p>
        </p:txBody>
      </p:sp>
      <p:sp>
        <p:nvSpPr>
          <p:cNvPr id="16" name="吹き出し: 左矢印 15">
            <a:extLst>
              <a:ext uri="{FF2B5EF4-FFF2-40B4-BE49-F238E27FC236}">
                <a16:creationId xmlns:a16="http://schemas.microsoft.com/office/drawing/2014/main" id="{7AD4E85C-6AC2-4F13-A5D7-C3B3F26408FA}"/>
              </a:ext>
            </a:extLst>
          </p:cNvPr>
          <p:cNvSpPr/>
          <p:nvPr/>
        </p:nvSpPr>
        <p:spPr>
          <a:xfrm>
            <a:off x="9052560" y="6524197"/>
            <a:ext cx="3840480" cy="2160000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7732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kumimoji="1" lang="en-US" altLang="ja-JP" sz="36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kumimoji="1" lang="ja-JP" altLang="en-US" sz="36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恒久基金寄付</a:t>
            </a:r>
          </a:p>
        </p:txBody>
      </p:sp>
    </p:spTree>
    <p:extLst>
      <p:ext uri="{BB962C8B-B14F-4D97-AF65-F5344CB8AC3E}">
        <p14:creationId xmlns:p14="http://schemas.microsoft.com/office/powerpoint/2010/main" val="128255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4" grpId="0" animBg="1"/>
      <p:bldP spid="9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矢印: 下 16"/>
          <p:cNvSpPr/>
          <p:nvPr/>
        </p:nvSpPr>
        <p:spPr>
          <a:xfrm rot="2955504">
            <a:off x="7544038" y="5254535"/>
            <a:ext cx="335487" cy="3003501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2060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3000" b="0" i="0" u="none" strike="noStrike" cap="none" spc="0" normalizeH="0" baseline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ヒラギノ丸ゴ Pro"/>
              <a:ea typeface="ヒラギノ丸ゴ Pro"/>
              <a:cs typeface="ヒラギノ丸ゴ Pro"/>
              <a:sym typeface="ヒラギノ丸ゴ Pro"/>
            </a:endParaRPr>
          </a:p>
        </p:txBody>
      </p:sp>
      <p:sp>
        <p:nvSpPr>
          <p:cNvPr id="12" name="矢印: 下 11"/>
          <p:cNvSpPr/>
          <p:nvPr/>
        </p:nvSpPr>
        <p:spPr>
          <a:xfrm rot="2246671">
            <a:off x="4811683" y="3607461"/>
            <a:ext cx="423039" cy="1773503"/>
          </a:xfrm>
          <a:prstGeom prst="downArrow">
            <a:avLst/>
          </a:prstGeom>
          <a:solidFill>
            <a:srgbClr val="002060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3000" b="0" i="0" u="none" strike="noStrike" cap="none" spc="0" normalizeH="0" baseline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ヒラギノ丸ゴ Pro"/>
              <a:ea typeface="ヒラギノ丸ゴ Pro"/>
              <a:cs typeface="ヒラギノ丸ゴ Pro"/>
              <a:sym typeface="ヒラギノ丸ゴ Pro"/>
            </a:endParaRPr>
          </a:p>
        </p:txBody>
      </p:sp>
      <p:sp>
        <p:nvSpPr>
          <p:cNvPr id="8" name="四角形: 角を丸くする 7"/>
          <p:cNvSpPr/>
          <p:nvPr/>
        </p:nvSpPr>
        <p:spPr>
          <a:xfrm>
            <a:off x="3483042" y="7863493"/>
            <a:ext cx="5650797" cy="930751"/>
          </a:xfrm>
          <a:prstGeom prst="roundRect">
            <a:avLst/>
          </a:prstGeom>
          <a:solidFill>
            <a:schemeClr val="bg1"/>
          </a:solidFill>
          <a:ln w="38100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ja-JP" altLang="en-US" sz="32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ヒラギノ丸ゴ Pro"/>
                <a:sym typeface="ヒラギノ丸ゴ Pro"/>
              </a:rPr>
              <a:t>ポリオプラス・</a:t>
            </a:r>
            <a:r>
              <a:rPr lang="ja-JP" altLang="en-US" sz="3200" b="1" dirty="0">
                <a:solidFill>
                  <a:srgbClr val="C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ヒラギノ丸ゴ Pro"/>
                <a:sym typeface="ヒラギノ丸ゴ Pro"/>
              </a:rPr>
              <a:t>平和センター</a:t>
            </a:r>
            <a:endParaRPr kumimoji="0" lang="ja-JP" altLang="en-US" sz="32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ヒラギノ丸ゴ Pro"/>
              <a:sym typeface="ヒラギノ丸ゴ Pro"/>
            </a:endParaRPr>
          </a:p>
        </p:txBody>
      </p:sp>
      <p:sp>
        <p:nvSpPr>
          <p:cNvPr id="9" name="四角形: 角を丸くする 8"/>
          <p:cNvSpPr/>
          <p:nvPr/>
        </p:nvSpPr>
        <p:spPr>
          <a:xfrm>
            <a:off x="854410" y="7826797"/>
            <a:ext cx="2971800" cy="1135063"/>
          </a:xfrm>
          <a:prstGeom prst="roundRect">
            <a:avLst/>
          </a:prstGeom>
          <a:solidFill>
            <a:schemeClr val="bg1"/>
          </a:solidFill>
          <a:ln w="38100" cap="flat">
            <a:solidFill>
              <a:srgbClr val="00206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ja-JP" altLang="en-US" sz="30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ヒラギノ丸ゴ Pro"/>
                <a:sym typeface="ヒラギノ丸ゴ Pro"/>
              </a:rPr>
              <a:t>地区</a:t>
            </a:r>
            <a:r>
              <a:rPr lang="ja-JP" altLang="en-US" sz="3000" b="1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ヒラギノ丸ゴ Pro"/>
                <a:sym typeface="ヒラギノ丸ゴ Pro"/>
              </a:rPr>
              <a:t>補助金</a:t>
            </a:r>
            <a:endParaRPr kumimoji="0" lang="ja-JP" altLang="en-US" sz="30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ヒラギノ丸ゴ Pro"/>
              <a:sym typeface="ヒラギノ丸ゴ Pro"/>
            </a:endParaRPr>
          </a:p>
        </p:txBody>
      </p:sp>
      <p:sp>
        <p:nvSpPr>
          <p:cNvPr id="10" name="四角形: 角を丸くする 9"/>
          <p:cNvSpPr/>
          <p:nvPr/>
        </p:nvSpPr>
        <p:spPr>
          <a:xfrm>
            <a:off x="5023202" y="7826798"/>
            <a:ext cx="5813654" cy="1135063"/>
          </a:xfrm>
          <a:prstGeom prst="roundRect">
            <a:avLst/>
          </a:prstGeom>
          <a:solidFill>
            <a:schemeClr val="bg1"/>
          </a:solidFill>
          <a:ln w="38100" cap="flat">
            <a:solidFill>
              <a:srgbClr val="00206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ja-JP" altLang="en-US" sz="30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ヒラギノ丸ゴ Pro"/>
                <a:sym typeface="ヒラギノ丸ゴ Pro"/>
              </a:rPr>
              <a:t>グローバル補助金</a:t>
            </a:r>
          </a:p>
        </p:txBody>
      </p:sp>
      <p:sp>
        <p:nvSpPr>
          <p:cNvPr id="11" name="四角形: 角を丸くする 10"/>
          <p:cNvSpPr/>
          <p:nvPr/>
        </p:nvSpPr>
        <p:spPr>
          <a:xfrm>
            <a:off x="3435304" y="4102911"/>
            <a:ext cx="993597" cy="68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>
            <a:solidFill>
              <a:srgbClr val="00206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ja-JP" sz="2800" i="0" u="none" strike="noStrike" cap="none" spc="0" normalizeH="0" baseline="0" dirty="0">
                <a:ln>
                  <a:noFill/>
                </a:ln>
                <a:uFillTx/>
                <a:latin typeface="ヒラギノ丸ゴ Pro"/>
                <a:ea typeface="ヒラギノ丸ゴ Pro"/>
                <a:cs typeface="ヒラギノ丸ゴ Pro"/>
                <a:sym typeface="ヒラギノ丸ゴ Pro"/>
              </a:rPr>
              <a:t>50%</a:t>
            </a:r>
            <a:endParaRPr kumimoji="0" lang="ja-JP" altLang="en-US" sz="2800" i="0" u="none" strike="noStrike" cap="none" spc="0" normalizeH="0" baseline="0" dirty="0">
              <a:ln>
                <a:noFill/>
              </a:ln>
              <a:uFillTx/>
              <a:latin typeface="ヒラギノ丸ゴ Pro"/>
              <a:ea typeface="ヒラギノ丸ゴ Pro"/>
              <a:cs typeface="ヒラギノ丸ゴ Pro"/>
              <a:sym typeface="ヒラギノ丸ゴ Pro"/>
            </a:endParaRPr>
          </a:p>
        </p:txBody>
      </p:sp>
      <p:sp>
        <p:nvSpPr>
          <p:cNvPr id="13" name="矢印: 下 12"/>
          <p:cNvSpPr/>
          <p:nvPr/>
        </p:nvSpPr>
        <p:spPr>
          <a:xfrm rot="19368361">
            <a:off x="7522903" y="3560389"/>
            <a:ext cx="377759" cy="1908431"/>
          </a:xfrm>
          <a:prstGeom prst="downArrow">
            <a:avLst/>
          </a:prstGeom>
          <a:solidFill>
            <a:srgbClr val="002060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3000" b="0" i="0" u="none" strike="noStrike" cap="none" spc="0" normalizeH="0" baseline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ヒラギノ丸ゴ Pro"/>
              <a:ea typeface="ヒラギノ丸ゴ Pro"/>
              <a:cs typeface="ヒラギノ丸ゴ Pro"/>
              <a:sym typeface="ヒラギノ丸ゴ Pro"/>
            </a:endParaRPr>
          </a:p>
        </p:txBody>
      </p:sp>
      <p:sp>
        <p:nvSpPr>
          <p:cNvPr id="2" name="矢印: 下 1"/>
          <p:cNvSpPr/>
          <p:nvPr/>
        </p:nvSpPr>
        <p:spPr>
          <a:xfrm>
            <a:off x="2167943" y="6212846"/>
            <a:ext cx="390305" cy="1613951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矢印: 下 18"/>
          <p:cNvSpPr/>
          <p:nvPr/>
        </p:nvSpPr>
        <p:spPr>
          <a:xfrm rot="18582656">
            <a:off x="5148866" y="5726580"/>
            <a:ext cx="360931" cy="2438305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四角形: 角を丸くする 20"/>
          <p:cNvSpPr/>
          <p:nvPr/>
        </p:nvSpPr>
        <p:spPr>
          <a:xfrm>
            <a:off x="8140242" y="4143063"/>
            <a:ext cx="993597" cy="68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>
            <a:solidFill>
              <a:srgbClr val="00206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ja-JP" sz="2800" i="0" u="none" strike="noStrike" cap="none" spc="0" normalizeH="0" baseline="0" dirty="0">
                <a:ln>
                  <a:noFill/>
                </a:ln>
                <a:uFillTx/>
                <a:latin typeface="ヒラギノ丸ゴ Pro"/>
                <a:ea typeface="ヒラギノ丸ゴ Pro"/>
                <a:cs typeface="ヒラギノ丸ゴ Pro"/>
                <a:sym typeface="ヒラギノ丸ゴ Pro"/>
              </a:rPr>
              <a:t>50%</a:t>
            </a:r>
            <a:endParaRPr kumimoji="0" lang="ja-JP" altLang="en-US" sz="2800" i="0" u="none" strike="noStrike" cap="none" spc="0" normalizeH="0" baseline="0" dirty="0">
              <a:ln>
                <a:noFill/>
              </a:ln>
              <a:uFillTx/>
              <a:latin typeface="ヒラギノ丸ゴ Pro"/>
              <a:ea typeface="ヒラギノ丸ゴ Pro"/>
              <a:cs typeface="ヒラギノ丸ゴ Pro"/>
              <a:sym typeface="ヒラギノ丸ゴ Pro"/>
            </a:endParaRPr>
          </a:p>
        </p:txBody>
      </p:sp>
      <p:graphicFrame>
        <p:nvGraphicFramePr>
          <p:cNvPr id="28" name="表 27">
            <a:extLst>
              <a:ext uri="{FF2B5EF4-FFF2-40B4-BE49-F238E27FC236}">
                <a16:creationId xmlns:a16="http://schemas.microsoft.com/office/drawing/2014/main" id="{3BB817D1-35EA-424D-85D8-C24B37CEF3B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864429" y="1235105"/>
          <a:ext cx="9436608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36608">
                  <a:extLst>
                    <a:ext uri="{9D8B030D-6E8A-4147-A177-3AD203B41FA5}">
                      <a16:colId xmlns:a16="http://schemas.microsoft.com/office/drawing/2014/main" val="1465501517"/>
                    </a:ext>
                  </a:extLst>
                </a:gridCol>
              </a:tblGrid>
              <a:tr h="587401">
                <a:tc>
                  <a:txBody>
                    <a:bodyPr/>
                    <a:lstStyle/>
                    <a:p>
                      <a:r>
                        <a:rPr kumimoji="1" lang="ja-JP" altLang="en-US" sz="4000" b="1" dirty="0">
                          <a:solidFill>
                            <a:srgbClr val="002060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 財団のシェアシステム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43541143"/>
                  </a:ext>
                </a:extLst>
              </a:tr>
            </a:tbl>
          </a:graphicData>
        </a:graphic>
      </p:graphicFrame>
      <p:sp>
        <p:nvSpPr>
          <p:cNvPr id="5" name="四角形: 角を丸くする 4"/>
          <p:cNvSpPr/>
          <p:nvPr/>
        </p:nvSpPr>
        <p:spPr>
          <a:xfrm>
            <a:off x="2987921" y="2586271"/>
            <a:ext cx="7036554" cy="1339374"/>
          </a:xfrm>
          <a:prstGeom prst="roundRect">
            <a:avLst/>
          </a:prstGeom>
          <a:solidFill>
            <a:srgbClr val="002060"/>
          </a:solidFill>
          <a:ln w="38100" cap="flat">
            <a:solidFill>
              <a:srgbClr val="00206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0" marR="0" indent="0" defTabSz="584200" rtl="0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ja-JP" sz="36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ヒラギノ丸ゴ Pro"/>
                <a:sym typeface="ヒラギノ丸ゴ Pro"/>
              </a:rPr>
              <a:t>3</a:t>
            </a:r>
            <a:r>
              <a:rPr kumimoji="0" lang="ja-JP" altLang="en-US" sz="36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ヒラギノ丸ゴ Pro"/>
                <a:sym typeface="ヒラギノ丸ゴ Pro"/>
              </a:rPr>
              <a:t>年前の年次基金</a:t>
            </a:r>
            <a:r>
              <a:rPr kumimoji="0" lang="en-US" altLang="ja-JP" sz="36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ヒラギノ丸ゴ Pro"/>
                <a:sym typeface="ヒラギノ丸ゴ Pro"/>
              </a:rPr>
              <a:t>+</a:t>
            </a:r>
            <a:r>
              <a:rPr kumimoji="0" lang="ja-JP" altLang="en-US" sz="36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ヒラギノ丸ゴ Pro"/>
                <a:sym typeface="ヒラギノ丸ゴ Pro"/>
              </a:rPr>
              <a:t>恒久基金収益 </a:t>
            </a:r>
            <a:endParaRPr kumimoji="0" lang="en-US" altLang="ja-JP" sz="36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ヒラギノ丸ゴ Pro"/>
              <a:sym typeface="ヒラギノ丸ゴ Pro"/>
            </a:endParaRPr>
          </a:p>
        </p:txBody>
      </p:sp>
      <p:sp>
        <p:nvSpPr>
          <p:cNvPr id="6" name="四角形: 角を丸くする 5"/>
          <p:cNvSpPr/>
          <p:nvPr/>
        </p:nvSpPr>
        <p:spPr>
          <a:xfrm>
            <a:off x="1605950" y="5207759"/>
            <a:ext cx="3835400" cy="1135063"/>
          </a:xfrm>
          <a:prstGeom prst="roundRect">
            <a:avLst/>
          </a:prstGeom>
          <a:solidFill>
            <a:schemeClr val="bg1"/>
          </a:solidFill>
          <a:ln w="38100" cap="flat">
            <a:solidFill>
              <a:srgbClr val="00206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ja-JP" altLang="en-US" sz="30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ヒラギノ丸ゴ Pro"/>
                <a:sym typeface="ヒラギノ丸ゴ Pro"/>
              </a:rPr>
              <a:t>地区</a:t>
            </a:r>
            <a:r>
              <a:rPr kumimoji="0" lang="ja-JP" altLang="en-US" sz="30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ヒラギノ丸ゴ Pro"/>
                <a:sym typeface="ヒラギノ丸ゴ Pro"/>
              </a:rPr>
              <a:t> </a:t>
            </a:r>
            <a:r>
              <a:rPr kumimoji="0" lang="ja-JP" altLang="en-US" sz="3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ヒラギノ丸ゴ Pro"/>
                <a:sym typeface="ヒラギノ丸ゴ Pro"/>
              </a:rPr>
              <a:t>財団活動資金</a:t>
            </a:r>
          </a:p>
        </p:txBody>
      </p:sp>
      <p:sp>
        <p:nvSpPr>
          <p:cNvPr id="7" name="四角形: 角を丸くする 6"/>
          <p:cNvSpPr/>
          <p:nvPr/>
        </p:nvSpPr>
        <p:spPr>
          <a:xfrm>
            <a:off x="7159264" y="5244454"/>
            <a:ext cx="3835400" cy="1135063"/>
          </a:xfrm>
          <a:prstGeom prst="roundRect">
            <a:avLst/>
          </a:prstGeom>
          <a:solidFill>
            <a:schemeClr val="bg1"/>
          </a:solidFill>
          <a:ln w="38100" cap="flat">
            <a:solidFill>
              <a:srgbClr val="00206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ja-JP" altLang="en-US" sz="3000" b="1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ヒラギノ丸ゴ Pro"/>
                <a:sym typeface="ヒラギノ丸ゴ Pro"/>
              </a:rPr>
              <a:t>国際</a:t>
            </a:r>
            <a:r>
              <a:rPr lang="ja-JP" altLang="en-US" sz="3000" b="1" dirty="0"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ヒラギノ丸ゴ Pro"/>
                <a:sym typeface="ヒラギノ丸ゴ Pro"/>
              </a:rPr>
              <a:t> </a:t>
            </a:r>
            <a:r>
              <a:rPr kumimoji="0" lang="ja-JP" altLang="en-US" sz="3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ヒラギノ丸ゴ Pro"/>
                <a:sym typeface="ヒラギノ丸ゴ Pro"/>
              </a:rPr>
              <a:t>財団活動資金</a:t>
            </a:r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45FBB69E-5797-4488-B79E-3C6968B39C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48" y="921185"/>
            <a:ext cx="2397688" cy="90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78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4ACC7D5-113A-414C-A184-A84FA684D1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02" y="347270"/>
            <a:ext cx="1435611" cy="182575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FE8C87F-6AFB-466E-B640-43823CE44B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716" y="7756486"/>
            <a:ext cx="3831308" cy="1443960"/>
          </a:xfrm>
          <a:prstGeom prst="rect">
            <a:avLst/>
          </a:prstGeom>
        </p:spPr>
      </p:pic>
      <p:graphicFrame>
        <p:nvGraphicFramePr>
          <p:cNvPr id="8" name="表 7">
            <a:extLst>
              <a:ext uri="{FF2B5EF4-FFF2-40B4-BE49-F238E27FC236}">
                <a16:creationId xmlns:a16="http://schemas.microsoft.com/office/drawing/2014/main" id="{3453FB68-C984-47B9-B093-38CDED0E0C2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026413" y="1121467"/>
          <a:ext cx="10610595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610595">
                  <a:extLst>
                    <a:ext uri="{9D8B030D-6E8A-4147-A177-3AD203B41FA5}">
                      <a16:colId xmlns:a16="http://schemas.microsoft.com/office/drawing/2014/main" val="14655015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4000" b="1" dirty="0">
                          <a:solidFill>
                            <a:srgbClr val="FF0000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 ポリオとはどんな病気なのか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43541143"/>
                  </a:ext>
                </a:extLst>
              </a:tr>
            </a:tbl>
          </a:graphicData>
        </a:graphic>
      </p:graphicFrame>
      <p:pic>
        <p:nvPicPr>
          <p:cNvPr id="2" name="図 1">
            <a:extLst>
              <a:ext uri="{FF2B5EF4-FFF2-40B4-BE49-F238E27FC236}">
                <a16:creationId xmlns:a16="http://schemas.microsoft.com/office/drawing/2014/main" id="{230698B5-256A-455C-BCDC-97EA3F84CD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0537" y="2124191"/>
            <a:ext cx="4520828" cy="63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45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4ACC7D5-113A-414C-A184-A84FA684D1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02" y="347270"/>
            <a:ext cx="1435611" cy="182575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FE8C87F-6AFB-466E-B640-43823CE44B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716" y="7756486"/>
            <a:ext cx="3831308" cy="1443960"/>
          </a:xfrm>
          <a:prstGeom prst="rect">
            <a:avLst/>
          </a:prstGeom>
        </p:spPr>
      </p:pic>
      <p:graphicFrame>
        <p:nvGraphicFramePr>
          <p:cNvPr id="8" name="表 7">
            <a:extLst>
              <a:ext uri="{FF2B5EF4-FFF2-40B4-BE49-F238E27FC236}">
                <a16:creationId xmlns:a16="http://schemas.microsoft.com/office/drawing/2014/main" id="{3453FB68-C984-47B9-B093-38CDED0E0C2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026413" y="1121467"/>
          <a:ext cx="10610595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610595">
                  <a:extLst>
                    <a:ext uri="{9D8B030D-6E8A-4147-A177-3AD203B41FA5}">
                      <a16:colId xmlns:a16="http://schemas.microsoft.com/office/drawing/2014/main" val="14655015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4000" b="1" dirty="0">
                          <a:solidFill>
                            <a:srgbClr val="FF0000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 ポリオとはどんな病気なのか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43541143"/>
                  </a:ext>
                </a:extLst>
              </a:tr>
            </a:tbl>
          </a:graphicData>
        </a:graphic>
      </p:graphicFrame>
      <p:pic>
        <p:nvPicPr>
          <p:cNvPr id="2" name="図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3201" y="2596704"/>
            <a:ext cx="7081823" cy="4928416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802" y="2365338"/>
            <a:ext cx="5367899" cy="451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20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「polio」の画像検索結果">
            <a:extLst>
              <a:ext uri="{FF2B5EF4-FFF2-40B4-BE49-F238E27FC236}">
                <a16:creationId xmlns:a16="http://schemas.microsoft.com/office/drawing/2014/main" id="{D7E0229A-88CD-4850-A00D-18A0534C0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9536" y="4074978"/>
            <a:ext cx="8480213" cy="477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34ACC7D5-113A-414C-A184-A84FA684D1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02" y="347270"/>
            <a:ext cx="1435611" cy="182575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FE8C87F-6AFB-466E-B640-43823CE44B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716" y="7756486"/>
            <a:ext cx="3831308" cy="1443960"/>
          </a:xfrm>
          <a:prstGeom prst="rect">
            <a:avLst/>
          </a:prstGeom>
        </p:spPr>
      </p:pic>
      <p:graphicFrame>
        <p:nvGraphicFramePr>
          <p:cNvPr id="8" name="表 7">
            <a:extLst>
              <a:ext uri="{FF2B5EF4-FFF2-40B4-BE49-F238E27FC236}">
                <a16:creationId xmlns:a16="http://schemas.microsoft.com/office/drawing/2014/main" id="{3453FB68-C984-47B9-B093-38CDED0E0C2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026413" y="1121467"/>
          <a:ext cx="10610595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610595">
                  <a:extLst>
                    <a:ext uri="{9D8B030D-6E8A-4147-A177-3AD203B41FA5}">
                      <a16:colId xmlns:a16="http://schemas.microsoft.com/office/drawing/2014/main" val="14655015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4000" b="1" dirty="0">
                          <a:solidFill>
                            <a:srgbClr val="FF0000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 ポリオとはどんな病気なのか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43541143"/>
                  </a:ext>
                </a:extLst>
              </a:tr>
            </a:tbl>
          </a:graphicData>
        </a:graphic>
      </p:graphicFrame>
      <p:pic>
        <p:nvPicPr>
          <p:cNvPr id="4100" name="Picture 4" descr="「polio」の画像検索結果">
            <a:extLst>
              <a:ext uri="{FF2B5EF4-FFF2-40B4-BE49-F238E27FC236}">
                <a16:creationId xmlns:a16="http://schemas.microsoft.com/office/drawing/2014/main" id="{B3EB3122-66AA-4C1D-97A3-0C3985D91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008" y="2173026"/>
            <a:ext cx="6858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849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5875" cap="flat">
          <a:solidFill>
            <a:schemeClr val="accent1"/>
          </a:solidFill>
          <a:prstDash val="solid"/>
          <a:beve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w Cen MT"/>
            <a:ea typeface="Tw Cen MT"/>
            <a:cs typeface="Tw Cen MT"/>
            <a:sym typeface="Tw Cen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5875" cap="flat">
          <a:solidFill>
            <a:schemeClr val="accent1"/>
          </a:solidFill>
          <a:prstDash val="solid"/>
          <a:beve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w Cen MT"/>
            <a:ea typeface="Tw Cen MT"/>
            <a:cs typeface="Tw Cen MT"/>
            <a:sym typeface="Tw Cen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TM03457515[[fn=ビュー]]</Template>
  <TotalTime>4924</TotalTime>
  <Words>721</Words>
  <Application>Microsoft Office PowerPoint</Application>
  <PresentationFormat>ユーザー設定</PresentationFormat>
  <Paragraphs>210</Paragraphs>
  <Slides>33</Slides>
  <Notes>33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33</vt:i4>
      </vt:variant>
    </vt:vector>
  </HeadingPairs>
  <TitlesOfParts>
    <vt:vector size="48" baseType="lpstr">
      <vt:lpstr>Helvetica Neue</vt:lpstr>
      <vt:lpstr>HG丸ｺﾞｼｯｸM-PRO</vt:lpstr>
      <vt:lpstr>HG丸ｺﾞｼｯｸM-PRO</vt:lpstr>
      <vt:lpstr>ＭＳ ゴシック</vt:lpstr>
      <vt:lpstr>ＭＳ 明朝</vt:lpstr>
      <vt:lpstr>ＭＳ 明朝</vt:lpstr>
      <vt:lpstr>Osaka</vt:lpstr>
      <vt:lpstr>ヒラギノ丸ゴ Pro</vt:lpstr>
      <vt:lpstr>游ゴシック</vt:lpstr>
      <vt:lpstr>Arial</vt:lpstr>
      <vt:lpstr>Century Schoolbook</vt:lpstr>
      <vt:lpstr>Georgia</vt:lpstr>
      <vt:lpstr>Times New Roman</vt:lpstr>
      <vt:lpstr>Wingdings 2</vt:lpstr>
      <vt:lpstr>View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miyasato</dc:creator>
  <cp:lastModifiedBy>miyasato</cp:lastModifiedBy>
  <cp:revision>359</cp:revision>
  <cp:lastPrinted>2018-01-17T05:50:46Z</cp:lastPrinted>
  <dcterms:modified xsi:type="dcterms:W3CDTF">2018-01-31T01:20:39Z</dcterms:modified>
</cp:coreProperties>
</file>