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287" r:id="rId4"/>
  </p:sldMasterIdLst>
  <p:notesMasterIdLst>
    <p:notesMasterId r:id="rId36"/>
  </p:notesMasterIdLst>
  <p:handoutMasterIdLst>
    <p:handoutMasterId r:id="rId37"/>
  </p:handoutMasterIdLst>
  <p:sldIdLst>
    <p:sldId id="361" r:id="rId5"/>
    <p:sldId id="363" r:id="rId6"/>
    <p:sldId id="365" r:id="rId7"/>
    <p:sldId id="366" r:id="rId8"/>
    <p:sldId id="367" r:id="rId9"/>
    <p:sldId id="368" r:id="rId10"/>
    <p:sldId id="369" r:id="rId11"/>
    <p:sldId id="370" r:id="rId12"/>
    <p:sldId id="371" r:id="rId13"/>
    <p:sldId id="372" r:id="rId14"/>
    <p:sldId id="373" r:id="rId15"/>
    <p:sldId id="374" r:id="rId16"/>
    <p:sldId id="375" r:id="rId17"/>
    <p:sldId id="377" r:id="rId18"/>
    <p:sldId id="378" r:id="rId19"/>
    <p:sldId id="380" r:id="rId20"/>
    <p:sldId id="399" r:id="rId21"/>
    <p:sldId id="383" r:id="rId22"/>
    <p:sldId id="384" r:id="rId23"/>
    <p:sldId id="385" r:id="rId24"/>
    <p:sldId id="386" r:id="rId25"/>
    <p:sldId id="400" r:id="rId26"/>
    <p:sldId id="401" r:id="rId27"/>
    <p:sldId id="402" r:id="rId28"/>
    <p:sldId id="391" r:id="rId29"/>
    <p:sldId id="392" r:id="rId30"/>
    <p:sldId id="405" r:id="rId31"/>
    <p:sldId id="396" r:id="rId32"/>
    <p:sldId id="403" r:id="rId33"/>
    <p:sldId id="404" r:id="rId34"/>
    <p:sldId id="407" r:id="rId3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5DAA"/>
    <a:srgbClr val="FF0000"/>
    <a:srgbClr val="58585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7" autoAdjust="0"/>
    <p:restoredTop sz="93345" autoAdjust="0"/>
  </p:normalViewPr>
  <p:slideViewPr>
    <p:cSldViewPr showGuides="1">
      <p:cViewPr varScale="1">
        <p:scale>
          <a:sx n="107" d="100"/>
          <a:sy n="107" d="100"/>
        </p:scale>
        <p:origin x="1770" y="96"/>
      </p:cViewPr>
      <p:guideLst>
        <p:guide orient="horz" pos="2160"/>
        <p:guide pos="2880"/>
      </p:guideLst>
    </p:cSldViewPr>
  </p:slideViewPr>
  <p:notesTextViewPr>
    <p:cViewPr>
      <p:scale>
        <a:sx n="100" d="100"/>
        <a:sy n="100" d="100"/>
      </p:scale>
      <p:origin x="0" y="0"/>
    </p:cViewPr>
  </p:notesTextViewPr>
  <p:notesViewPr>
    <p:cSldViewPr showGuides="1">
      <p:cViewPr varScale="1">
        <p:scale>
          <a:sx n="83" d="100"/>
          <a:sy n="83" d="100"/>
        </p:scale>
        <p:origin x="295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501892-7717-427E-8E9B-F535689DECD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charset="0"/>
                <a:ea typeface="ヒラギノ角ゴ Pro W3" charset="0"/>
                <a:cs typeface="ヒラギノ角ゴ Pro W3" charset="0"/>
              </a:defRPr>
            </a:lvl1pPr>
          </a:lstStyle>
          <a:p>
            <a:pPr>
              <a:defRPr/>
            </a:pPr>
            <a:endParaRPr lang="en-US"/>
          </a:p>
        </p:txBody>
      </p:sp>
      <p:sp>
        <p:nvSpPr>
          <p:cNvPr id="19459" name="Rectangle 3">
            <a:extLst>
              <a:ext uri="{FF2B5EF4-FFF2-40B4-BE49-F238E27FC236}">
                <a16:creationId xmlns:a16="http://schemas.microsoft.com/office/drawing/2014/main" id="{8B0F1F91-FB14-48B8-BAEF-4691D88AA55D}"/>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charset="0"/>
                <a:ea typeface="ヒラギノ角ゴ Pro W3" charset="0"/>
                <a:cs typeface="ヒラギノ角ゴ Pro W3" charset="0"/>
              </a:defRPr>
            </a:lvl1pPr>
          </a:lstStyle>
          <a:p>
            <a:pPr>
              <a:defRPr/>
            </a:pPr>
            <a:endParaRPr lang="en-US"/>
          </a:p>
        </p:txBody>
      </p:sp>
      <p:sp>
        <p:nvSpPr>
          <p:cNvPr id="19460" name="Rectangle 4">
            <a:extLst>
              <a:ext uri="{FF2B5EF4-FFF2-40B4-BE49-F238E27FC236}">
                <a16:creationId xmlns:a16="http://schemas.microsoft.com/office/drawing/2014/main" id="{EFD951BC-1AE7-4862-A4A9-C8C60E11D445}"/>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ea typeface="ヒラギノ角ゴ Pro W3" charset="0"/>
                <a:cs typeface="ヒラギノ角ゴ Pro W3" charset="0"/>
              </a:defRPr>
            </a:lvl1pPr>
          </a:lstStyle>
          <a:p>
            <a:pPr>
              <a:defRPr/>
            </a:pPr>
            <a:endParaRPr lang="en-US"/>
          </a:p>
        </p:txBody>
      </p:sp>
      <p:sp>
        <p:nvSpPr>
          <p:cNvPr id="19461" name="Rectangle 5">
            <a:extLst>
              <a:ext uri="{FF2B5EF4-FFF2-40B4-BE49-F238E27FC236}">
                <a16:creationId xmlns:a16="http://schemas.microsoft.com/office/drawing/2014/main" id="{E608AF12-5E84-4D19-90F1-63E0F071A782}"/>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90BD72D0-C086-41A8-AE74-DA59ACBBBC3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32BBDF-3B6E-4A5A-9379-AC61FC186C3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charset="0"/>
                <a:ea typeface="ヒラギノ角ゴ Pro W3" charset="0"/>
                <a:cs typeface="ヒラギノ角ゴ Pro W3" charset="0"/>
              </a:defRPr>
            </a:lvl1pPr>
          </a:lstStyle>
          <a:p>
            <a:pPr>
              <a:defRPr/>
            </a:pPr>
            <a:endParaRPr lang="en-US"/>
          </a:p>
        </p:txBody>
      </p:sp>
      <p:sp>
        <p:nvSpPr>
          <p:cNvPr id="3075" name="Rectangle 3">
            <a:extLst>
              <a:ext uri="{FF2B5EF4-FFF2-40B4-BE49-F238E27FC236}">
                <a16:creationId xmlns:a16="http://schemas.microsoft.com/office/drawing/2014/main" id="{F213FB28-183A-4736-9079-B5A6479F6E20}"/>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charset="0"/>
                <a:ea typeface="ヒラギノ角ゴ Pro W3" charset="0"/>
                <a:cs typeface="ヒラギノ角ゴ Pro W3" charset="0"/>
              </a:defRPr>
            </a:lvl1pPr>
          </a:lstStyle>
          <a:p>
            <a:pPr>
              <a:defRPr/>
            </a:pPr>
            <a:endParaRPr lang="en-US"/>
          </a:p>
        </p:txBody>
      </p:sp>
      <p:sp>
        <p:nvSpPr>
          <p:cNvPr id="20484" name="Rectangle 4">
            <a:extLst>
              <a:ext uri="{FF2B5EF4-FFF2-40B4-BE49-F238E27FC236}">
                <a16:creationId xmlns:a16="http://schemas.microsoft.com/office/drawing/2014/main" id="{C2319E0D-57DF-422A-9A2B-16A8F4E0BCF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DF582C1-386A-4AF4-8AB2-D33F2797C1F2}"/>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25250EB8-7B46-4814-81BE-2452AB81FE3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ea typeface="ヒラギノ角ゴ Pro W3" charset="0"/>
                <a:cs typeface="ヒラギノ角ゴ Pro W3" charset="0"/>
              </a:defRPr>
            </a:lvl1pPr>
          </a:lstStyle>
          <a:p>
            <a:pPr>
              <a:defRPr/>
            </a:pPr>
            <a:endParaRPr lang="en-US"/>
          </a:p>
        </p:txBody>
      </p:sp>
      <p:sp>
        <p:nvSpPr>
          <p:cNvPr id="3079" name="Rectangle 7">
            <a:extLst>
              <a:ext uri="{FF2B5EF4-FFF2-40B4-BE49-F238E27FC236}">
                <a16:creationId xmlns:a16="http://schemas.microsoft.com/office/drawing/2014/main" id="{108C406E-A9C9-46E7-B97B-2D41E5E1CF0A}"/>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7AD92480-FB89-4A18-8778-9A8C8E5E3EC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CDB0F3A-E1D1-430A-AC25-A2B3FF0343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12C46D74-5C4F-4C3E-B3D7-CE5361FA7B95}" type="slidenum">
              <a:rPr lang="en-US" altLang="ja-JP" smtClean="0"/>
              <a:pPr>
                <a:spcBef>
                  <a:spcPct val="0"/>
                </a:spcBef>
              </a:pPr>
              <a:t>1</a:t>
            </a:fld>
            <a:endParaRPr lang="en-US" altLang="ja-JP"/>
          </a:p>
        </p:txBody>
      </p:sp>
      <p:sp>
        <p:nvSpPr>
          <p:cNvPr id="23555" name="Rectangle 2">
            <a:extLst>
              <a:ext uri="{FF2B5EF4-FFF2-40B4-BE49-F238E27FC236}">
                <a16:creationId xmlns:a16="http://schemas.microsoft.com/office/drawing/2014/main" id="{2F789320-4000-4589-A300-511FC31A86D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CDED7153-9C2E-479F-B608-C2097701A7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074499C-861F-4F31-9C8D-C5BD9B1482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1817A679-4D0E-46B4-9CDF-EA193CA08194}" type="slidenum">
              <a:rPr lang="en-US" altLang="ja-JP" sz="1200" smtClean="0"/>
              <a:pPr/>
              <a:t>10</a:t>
            </a:fld>
            <a:endParaRPr lang="en-US" altLang="ja-JP" sz="1200"/>
          </a:p>
        </p:txBody>
      </p:sp>
      <p:sp>
        <p:nvSpPr>
          <p:cNvPr id="44035" name="Rectangle 2">
            <a:extLst>
              <a:ext uri="{FF2B5EF4-FFF2-40B4-BE49-F238E27FC236}">
                <a16:creationId xmlns:a16="http://schemas.microsoft.com/office/drawing/2014/main" id="{02FE89C6-DA36-455C-A421-2EC34AB4633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572D570-5E66-4219-AE40-980E8D3CEF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ヒラギノ角ゴ Pro W3" pitchFamily="-84" charset="-128"/>
              </a:rPr>
              <a:t>車の横を移動する女性の姿　や　装具をつけた幼いこどもの姿です。</a:t>
            </a:r>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7513FDA-9643-4C41-A677-AF182BA3E7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7F4ACF21-4F4E-4E45-AB06-681B75FA0118}" type="slidenum">
              <a:rPr lang="en-US" altLang="ja-JP" sz="1200" smtClean="0"/>
              <a:pPr/>
              <a:t>11</a:t>
            </a:fld>
            <a:endParaRPr lang="en-US" altLang="ja-JP" sz="1200"/>
          </a:p>
        </p:txBody>
      </p:sp>
      <p:sp>
        <p:nvSpPr>
          <p:cNvPr id="46083" name="Rectangle 2">
            <a:extLst>
              <a:ext uri="{FF2B5EF4-FFF2-40B4-BE49-F238E27FC236}">
                <a16:creationId xmlns:a16="http://schemas.microsoft.com/office/drawing/2014/main" id="{4E4B0587-B6F1-4E90-9725-B3DECC075FA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DA8145A6-7A34-455A-83B5-7BB6F837AE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ヒラギノ角ゴ Pro W3" pitchFamily="-84" charset="-128"/>
              </a:rPr>
              <a:t>左の写真は装具を付けて松葉づえも持った青年の姿ですが、大学生のように見えます。</a:t>
            </a:r>
          </a:p>
          <a:p>
            <a:r>
              <a:rPr lang="ja-JP" altLang="en-US">
                <a:latin typeface="Arial" panose="020B0604020202020204" pitchFamily="34" charset="0"/>
                <a:ea typeface="ヒラギノ角ゴ Pro W3" pitchFamily="-84" charset="-128"/>
              </a:rPr>
              <a:t>ポリオは下肢を中心に麻痺を起しますが、知的障害を伴うことはありません。</a:t>
            </a:r>
          </a:p>
          <a:p>
            <a:r>
              <a:rPr lang="ja-JP" altLang="en-US">
                <a:latin typeface="Arial" panose="020B0604020202020204" pitchFamily="34" charset="0"/>
                <a:ea typeface="ヒラギノ角ゴ Pro W3" pitchFamily="-84" charset="-128"/>
              </a:rPr>
              <a:t>私の同期にもポリオの患者がいましたが、優秀な内科医として活動中です。</a:t>
            </a:r>
          </a:p>
          <a:p>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36EC1BE-0FB9-4F53-A8BE-3E605CDEFD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4AF294B-5135-4DAE-B208-C63E8199D55E}" type="slidenum">
              <a:rPr lang="en-US" altLang="ja-JP" sz="1200" smtClean="0"/>
              <a:pPr/>
              <a:t>12</a:t>
            </a:fld>
            <a:endParaRPr lang="en-US" altLang="ja-JP" sz="1200"/>
          </a:p>
        </p:txBody>
      </p:sp>
      <p:sp>
        <p:nvSpPr>
          <p:cNvPr id="48131" name="Rectangle 2">
            <a:extLst>
              <a:ext uri="{FF2B5EF4-FFF2-40B4-BE49-F238E27FC236}">
                <a16:creationId xmlns:a16="http://schemas.microsoft.com/office/drawing/2014/main" id="{34CA7DEA-706C-4F3A-9019-B6D717AFC66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4BD2C2C2-C0B9-49EF-B21B-84F6ED18A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ヒラギノ角ゴ Pro W3" pitchFamily="-84" charset="-128"/>
              </a:rPr>
              <a:t>ポリオによって下肢に麻痺を来しますと、単に動かせなくなるだけではなく、変形も来します。</a:t>
            </a:r>
          </a:p>
          <a:p>
            <a:r>
              <a:rPr lang="ja-JP" altLang="en-US">
                <a:latin typeface="Arial" panose="020B0604020202020204" pitchFamily="34" charset="0"/>
                <a:ea typeface="ヒラギノ角ゴ Pro W3" pitchFamily="-84" charset="-128"/>
              </a:rPr>
              <a:t>右の写真の女性の右足には明らかな変形が見られます。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7453A8A-029B-465F-8E69-AAB780CFD0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E03B4CB2-77DC-4012-B65E-A2412A6C5A48}" type="slidenum">
              <a:rPr lang="en-US" altLang="ja-JP" sz="1200" smtClean="0"/>
              <a:pPr/>
              <a:t>13</a:t>
            </a:fld>
            <a:endParaRPr lang="en-US" altLang="ja-JP" sz="1200"/>
          </a:p>
        </p:txBody>
      </p:sp>
      <p:sp>
        <p:nvSpPr>
          <p:cNvPr id="50179" name="Rectangle 2">
            <a:extLst>
              <a:ext uri="{FF2B5EF4-FFF2-40B4-BE49-F238E27FC236}">
                <a16:creationId xmlns:a16="http://schemas.microsoft.com/office/drawing/2014/main" id="{15EBE3C4-7076-4EFE-91DE-8006D5407DEB}"/>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BFC7CBD-BB13-436C-BFC2-BBB717B4B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ヒラギノ角ゴ Pro W3" pitchFamily="-84" charset="-128"/>
              </a:rPr>
              <a:t>先ほどポリオによる呼吸困難のお話を致しました。横隔膜神経が侵されると呼吸が出来なくなります。</a:t>
            </a:r>
          </a:p>
          <a:p>
            <a:r>
              <a:rPr lang="ja-JP" altLang="en-US">
                <a:latin typeface="Arial" panose="020B0604020202020204" pitchFamily="34" charset="0"/>
                <a:ea typeface="ヒラギノ角ゴ Pro W3" pitchFamily="-84" charset="-128"/>
              </a:rPr>
              <a:t>それに対処しようとしたのが鉄の肺と呼ばれる陰圧式人工呼吸装置です。</a:t>
            </a:r>
          </a:p>
          <a:p>
            <a:r>
              <a:rPr lang="ja-JP" altLang="en-US">
                <a:latin typeface="Arial" panose="020B0604020202020204" pitchFamily="34" charset="0"/>
                <a:ea typeface="ヒラギノ角ゴ Pro W3" pitchFamily="-84" charset="-128"/>
              </a:rPr>
              <a:t>ポリオのため呼吸筋が麻痺するとかつてはこのような装置に入りました。</a:t>
            </a:r>
          </a:p>
          <a:p>
            <a:r>
              <a:rPr lang="ja-JP" altLang="en-US">
                <a:latin typeface="Arial" panose="020B0604020202020204" pitchFamily="34" charset="0"/>
                <a:ea typeface="ヒラギノ角ゴ Pro W3" pitchFamily="-84" charset="-128"/>
              </a:rPr>
              <a:t>入ったが最後一生涯この装置から外には出られません。右側の写真では夥しい数の装置が並んでいます。</a:t>
            </a:r>
          </a:p>
          <a:p>
            <a:r>
              <a:rPr lang="ja-JP" altLang="en-US">
                <a:latin typeface="Arial" panose="020B0604020202020204" pitchFamily="34" charset="0"/>
                <a:ea typeface="ヒラギノ角ゴ Pro W3" pitchFamily="-84" charset="-128"/>
              </a:rPr>
              <a:t>まだこれはましな方であります。先進国ならこのような装置の恩恵を受けることが出来ました。</a:t>
            </a:r>
          </a:p>
          <a:p>
            <a:r>
              <a:rPr lang="ja-JP" altLang="en-US">
                <a:latin typeface="Arial" panose="020B0604020202020204" pitchFamily="34" charset="0"/>
                <a:ea typeface="ヒラギノ角ゴ Pro W3" pitchFamily="-84" charset="-128"/>
              </a:rPr>
              <a:t>後進国ならどうだったか</a:t>
            </a:r>
            <a:r>
              <a:rPr lang="en-US" altLang="ja-JP">
                <a:latin typeface="Arial" panose="020B0604020202020204" pitchFamily="34" charset="0"/>
                <a:ea typeface="ヒラギノ角ゴ Pro W3" pitchFamily="-84" charset="-128"/>
              </a:rPr>
              <a:t>?</a:t>
            </a:r>
            <a:r>
              <a:rPr lang="ja-JP" altLang="en-US">
                <a:latin typeface="Arial" panose="020B0604020202020204" pitchFamily="34" charset="0"/>
                <a:ea typeface="ヒラギノ角ゴ Pro W3" pitchFamily="-84" charset="-128"/>
              </a:rPr>
              <a:t>　想像がつきます。</a:t>
            </a:r>
          </a:p>
          <a:p>
            <a:r>
              <a:rPr lang="ja-JP" altLang="en-US">
                <a:latin typeface="Arial" panose="020B0604020202020204" pitchFamily="34" charset="0"/>
                <a:ea typeface="ヒラギノ角ゴ Pro W3" pitchFamily="-84" charset="-128"/>
              </a:rPr>
              <a:t>この装置はロータリー国際大会のポリオ・プラスのブースにはいつも展示されています。</a:t>
            </a:r>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DFC8D51-61D6-4A15-89BF-8FE706D5A1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3FBACBC6-A07B-4FE6-9B0C-9ED6AC0127FD}" type="slidenum">
              <a:rPr lang="en-US" altLang="ja-JP" sz="1200" smtClean="0"/>
              <a:pPr/>
              <a:t>14</a:t>
            </a:fld>
            <a:endParaRPr lang="en-US" altLang="ja-JP" sz="1200"/>
          </a:p>
        </p:txBody>
      </p:sp>
      <p:sp>
        <p:nvSpPr>
          <p:cNvPr id="54275" name="Rectangle 2">
            <a:extLst>
              <a:ext uri="{FF2B5EF4-FFF2-40B4-BE49-F238E27FC236}">
                <a16:creationId xmlns:a16="http://schemas.microsoft.com/office/drawing/2014/main" id="{22756B5B-C11C-49DD-8EBD-FA007FFB0F7A}"/>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27263F8-38EA-4976-892E-DE6AAF331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ヒラギノ角ゴ Pro W3" pitchFamily="-84" charset="-128"/>
              </a:rPr>
              <a:t>ポリオは日本でも大流行を惹き起こしています。これは</a:t>
            </a:r>
            <a:r>
              <a:rPr lang="en-US" altLang="ja-JP">
                <a:latin typeface="Arial" panose="020B0604020202020204" pitchFamily="34" charset="0"/>
                <a:ea typeface="ヒラギノ角ゴ Pro W3" pitchFamily="-84" charset="-128"/>
              </a:rPr>
              <a:t>1961</a:t>
            </a:r>
            <a:r>
              <a:rPr lang="ja-JP" altLang="en-US">
                <a:latin typeface="Arial" panose="020B0604020202020204" pitchFamily="34" charset="0"/>
                <a:ea typeface="ヒラギノ角ゴ Pro W3" pitchFamily="-84" charset="-128"/>
              </a:rPr>
              <a:t>年の朝日新聞の記事です。</a:t>
            </a:r>
          </a:p>
          <a:p>
            <a:r>
              <a:rPr lang="ja-JP" altLang="en-US">
                <a:latin typeface="Arial" panose="020B0604020202020204" pitchFamily="34" charset="0"/>
                <a:ea typeface="ヒラギノ角ゴ Pro W3" pitchFamily="-84" charset="-128"/>
              </a:rPr>
              <a:t>子供を小児麻痺から守る国民大集会という横断幕が読み取れます。</a:t>
            </a:r>
          </a:p>
          <a:p>
            <a:r>
              <a:rPr lang="ja-JP" altLang="en-US">
                <a:latin typeface="Arial" panose="020B0604020202020204" pitchFamily="34" charset="0"/>
                <a:ea typeface="ヒラギノ角ゴ Pro W3" pitchFamily="-84" charset="-128"/>
              </a:rPr>
              <a:t>この時政府は主としてソビエトから大量の生ワクチンを緊急輸入して、臨床試験などは一切行わずに</a:t>
            </a:r>
          </a:p>
          <a:p>
            <a:r>
              <a:rPr lang="ja-JP" altLang="en-US">
                <a:latin typeface="Arial" panose="020B0604020202020204" pitchFamily="34" charset="0"/>
                <a:ea typeface="ヒラギノ角ゴ Pro W3" pitchFamily="-84" charset="-128"/>
              </a:rPr>
              <a:t>直ちに全国で接種活動を開始しました。</a:t>
            </a:r>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わが国では</a:t>
            </a:r>
            <a:r>
              <a:rPr kumimoji="1" lang="en-US" altLang="ja-JP" dirty="0"/>
              <a:t>1960</a:t>
            </a:r>
            <a:r>
              <a:rPr kumimoji="1" lang="ja-JP" altLang="en-US" dirty="0"/>
              <a:t>年～</a:t>
            </a:r>
            <a:r>
              <a:rPr kumimoji="1" lang="en-US" altLang="ja-JP" dirty="0"/>
              <a:t>61</a:t>
            </a:r>
            <a:r>
              <a:rPr kumimoji="1" lang="ja-JP" altLang="en-US" dirty="0"/>
              <a:t>年ころには大流行があり、生ワクチンの緊急輸入、大規模な接種活動が功を奏して、</a:t>
            </a:r>
            <a:r>
              <a:rPr kumimoji="1" lang="en-US" altLang="ja-JP" dirty="0"/>
              <a:t>1980</a:t>
            </a:r>
            <a:r>
              <a:rPr kumimoji="1" lang="ja-JP" altLang="en-US" dirty="0"/>
              <a:t>年を持って</a:t>
            </a:r>
            <a:r>
              <a:rPr kumimoji="1" lang="ja-JP" altLang="en-US" b="1" dirty="0"/>
              <a:t>一応  </a:t>
            </a:r>
            <a:r>
              <a:rPr kumimoji="1" lang="ja-JP" altLang="en-US" dirty="0"/>
              <a:t>ポリオ・フリーの国となりました。</a:t>
            </a:r>
          </a:p>
          <a:p>
            <a:r>
              <a:rPr kumimoji="1" lang="ja-JP" altLang="en-US" dirty="0"/>
              <a:t>一応というのは、生ワクチン由来のポリオが少数ではありますが、認められているからです。今年</a:t>
            </a:r>
            <a:r>
              <a:rPr kumimoji="1" lang="en-US" altLang="ja-JP" dirty="0"/>
              <a:t>9</a:t>
            </a:r>
            <a:r>
              <a:rPr kumimoji="1" lang="ja-JP" altLang="en-US" dirty="0"/>
              <a:t>月～漸く不活化ワクチンが導入されましたので、これからは</a:t>
            </a:r>
          </a:p>
          <a:p>
            <a:r>
              <a:rPr kumimoji="1" lang="ja-JP" altLang="en-US" dirty="0"/>
              <a:t>真のポリオ・フリーの国になるものと思われます。東アジアで生ワクチンを使い続けている国は、モンゴルと北朝鮮と日本の</a:t>
            </a:r>
            <a:r>
              <a:rPr kumimoji="1" lang="en-US" altLang="ja-JP" dirty="0"/>
              <a:t>3</a:t>
            </a:r>
            <a:r>
              <a:rPr kumimoji="1" lang="ja-JP" altLang="en-US" dirty="0"/>
              <a:t>カ国だけでありました。</a:t>
            </a:r>
          </a:p>
          <a:p>
            <a:r>
              <a:rPr kumimoji="1" lang="ja-JP" altLang="en-US" dirty="0"/>
              <a:t>日本は本当にワクチン後進国です。今日は残念ながらこのことについて詳しくお話をする時間はございません。</a:t>
            </a: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EF32F-8E0E-4612-9DB0-1677AB1A48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27838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EF7007D-3092-4BCE-9F41-9B03542FD5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1C300A7D-48D1-4BA2-A47A-23BD1036BDC9}" type="slidenum">
              <a:rPr lang="en-US" altLang="ja-JP" sz="1200" smtClean="0"/>
              <a:pPr/>
              <a:t>17</a:t>
            </a:fld>
            <a:endParaRPr lang="en-US" altLang="ja-JP" sz="1200"/>
          </a:p>
        </p:txBody>
      </p:sp>
      <p:sp>
        <p:nvSpPr>
          <p:cNvPr id="37891" name="Rectangle 2">
            <a:extLst>
              <a:ext uri="{FF2B5EF4-FFF2-40B4-BE49-F238E27FC236}">
                <a16:creationId xmlns:a16="http://schemas.microsoft.com/office/drawing/2014/main" id="{76642A1E-1569-40CA-8559-C8205026ACF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3F5B2242-1124-4FC6-81E1-2C4BD71CCD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a:latin typeface="Arial" panose="020B0604020202020204" pitchFamily="34" charset="0"/>
                <a:ea typeface="ヒラギノ角ゴ Pro W3" pitchFamily="-84" charset="-128"/>
              </a:rPr>
              <a:t>不顕性感染は無論、ですが、夏風邪程度の軽症なら外見的には健康ですから</a:t>
            </a:r>
            <a:endParaRPr lang="ja-JP" altLang="ja-JP">
              <a:latin typeface="Arial" panose="020B0604020202020204" pitchFamily="34" charset="0"/>
              <a:ea typeface="ヒラギノ角ゴ Pro W3" pitchFamily="-84" charset="-128"/>
            </a:endParaRPr>
          </a:p>
          <a:p>
            <a:r>
              <a:rPr lang="ja-JP" altLang="en-US">
                <a:latin typeface="Arial" panose="020B0604020202020204" pitchFamily="34" charset="0"/>
                <a:ea typeface="ヒラギノ角ゴ Pro W3" pitchFamily="-84" charset="-128"/>
              </a:rPr>
              <a:t>患者は移動が自由です。そうしてウィルスは拡散して行きます。</a:t>
            </a:r>
          </a:p>
          <a:p>
            <a:r>
              <a:rPr lang="ja-JP" altLang="en-US">
                <a:latin typeface="Arial" panose="020B0604020202020204" pitchFamily="34" charset="0"/>
                <a:ea typeface="ヒラギノ角ゴ Pro W3" pitchFamily="-84" charset="-128"/>
              </a:rPr>
              <a:t>現在　ポリオ蔓延国であるナイジェリアの東側にあるチャドで少数ですが、ポリオ患者の発生が</a:t>
            </a:r>
          </a:p>
          <a:p>
            <a:r>
              <a:rPr lang="ja-JP" altLang="en-US">
                <a:latin typeface="Arial" panose="020B0604020202020204" pitchFamily="34" charset="0"/>
                <a:ea typeface="ヒラギノ角ゴ Pro W3" pitchFamily="-84" charset="-128"/>
              </a:rPr>
              <a:t>確認されています。これなどはナイジェリアから国境を越えて移動したポリオのキャリアがウィルスを</a:t>
            </a:r>
          </a:p>
          <a:p>
            <a:r>
              <a:rPr lang="ja-JP" altLang="en-US">
                <a:latin typeface="Arial" panose="020B0604020202020204" pitchFamily="34" charset="0"/>
                <a:ea typeface="ヒラギノ角ゴ Pro W3" pitchFamily="-84" charset="-128"/>
              </a:rPr>
              <a:t>運んだケースだと言われております。</a:t>
            </a:r>
          </a:p>
          <a:p>
            <a:endParaRPr lang="ja-JP" altLang="en-US">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085905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54B7-F0FC-4559-B129-0DF171BD96F5}"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8227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76DED2-EEE6-4F7C-BE07-FCB73353FACF}"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79244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C3BE55-F29B-48B2-B775-868BFF15A94D}"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71489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CF9A54C-6D5F-4F72-BEF7-5B15A78E1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7531085-CE56-4473-BD67-451445C11622}" type="slidenum">
              <a:rPr lang="en-US" altLang="ja-JP" sz="1200" smtClean="0"/>
              <a:pPr/>
              <a:t>2</a:t>
            </a:fld>
            <a:endParaRPr lang="en-US" altLang="ja-JP" sz="1200"/>
          </a:p>
        </p:txBody>
      </p:sp>
      <p:sp>
        <p:nvSpPr>
          <p:cNvPr id="25603" name="Rectangle 2">
            <a:extLst>
              <a:ext uri="{FF2B5EF4-FFF2-40B4-BE49-F238E27FC236}">
                <a16:creationId xmlns:a16="http://schemas.microsoft.com/office/drawing/2014/main" id="{386B566F-A21D-4ED1-B9D4-91E1E7CA9D7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834A160F-1506-4C39-9FC9-6DFFA081C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ＭＳ Ｐゴシック" panose="020B0600070205080204" pitchFamily="50" charset="-128"/>
              </a:rPr>
              <a:t>これは皆様よくご存知のポリオ・プラスのロゴです。左側は経口生ワクチンを子供の口に滴下している様子をイラストレイトしたものです。</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BBAFE-E3F3-4A95-A943-BB70A7300541}"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228742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BBAFE-E3F3-4A95-A943-BB70A7300541}"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016747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BBAFE-E3F3-4A95-A943-BB70A7300541}"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266451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BBAFE-E3F3-4A95-A943-BB70A7300541}"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51738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ea typeface="ＭＳ Ｐゴシック" pitchFamily="50" charset="-128"/>
              </a:rPr>
              <a:t>1988</a:t>
            </a:r>
            <a:r>
              <a:rPr lang="ja-JP" altLang="en-US" dirty="0">
                <a:ea typeface="ＭＳ Ｐゴシック" pitchFamily="50" charset="-128"/>
              </a:rPr>
              <a:t>年には</a:t>
            </a:r>
            <a:r>
              <a:rPr lang="en-US" altLang="ja-JP" dirty="0">
                <a:ea typeface="ＭＳ Ｐゴシック" pitchFamily="50" charset="-128"/>
              </a:rPr>
              <a:t>GPEI</a:t>
            </a:r>
            <a:r>
              <a:rPr lang="ja-JP" altLang="en-US" dirty="0">
                <a:ea typeface="ＭＳ Ｐゴシック" pitchFamily="50" charset="-128"/>
              </a:rPr>
              <a:t>というものが組織されました。これは</a:t>
            </a:r>
            <a:r>
              <a:rPr lang="en-US" altLang="ja-JP" dirty="0">
                <a:ea typeface="ＭＳ Ｐゴシック" pitchFamily="50" charset="-128"/>
              </a:rPr>
              <a:t>Global Polio Eradication Initiative </a:t>
            </a:r>
            <a:r>
              <a:rPr lang="ja-JP" altLang="en-US" dirty="0">
                <a:ea typeface="ＭＳ Ｐゴシック" pitchFamily="50" charset="-128"/>
              </a:rPr>
              <a:t>の頭文字ですが、日本語では「世界ポリオ撲滅推進計画」と訳されています。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ea typeface="ＭＳ Ｐゴシック" pitchFamily="50" charset="-128"/>
              </a:rPr>
              <a:t>この組織も実はロータリーの活動が生み出したものと考えて差支えはありません。</a:t>
            </a: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EF32F-8E0E-4612-9DB0-1677AB1A48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95424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A0A19-B977-4CE5-8471-A5EEF9144CEE}"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ea typeface="ＭＳ Ｐゴシック" pitchFamily="50" charset="-128"/>
              </a:rPr>
              <a:t>GPEI</a:t>
            </a:r>
            <a:r>
              <a:rPr lang="ja-JP" altLang="en-US" dirty="0">
                <a:ea typeface="ＭＳ Ｐゴシック" pitchFamily="50" charset="-128"/>
              </a:rPr>
              <a:t>を構成している団体のロゴを並べております。</a:t>
            </a:r>
            <a:r>
              <a:rPr lang="en-US" altLang="ja-JP" dirty="0">
                <a:ea typeface="ＭＳ Ｐゴシック" pitchFamily="50" charset="-128"/>
              </a:rPr>
              <a:t>GPEI</a:t>
            </a:r>
            <a:r>
              <a:rPr lang="ja-JP" altLang="en-US" dirty="0" err="1">
                <a:ea typeface="ＭＳ Ｐゴシック" pitchFamily="50" charset="-128"/>
              </a:rPr>
              <a:t>を構</a:t>
            </a:r>
            <a:r>
              <a:rPr lang="ja-JP" altLang="en-US" dirty="0">
                <a:ea typeface="ＭＳ Ｐゴシック" pitchFamily="50" charset="-128"/>
              </a:rPr>
              <a:t>成しているのは、</a:t>
            </a:r>
            <a:r>
              <a:rPr lang="en-US" altLang="ja-JP" dirty="0">
                <a:ea typeface="ＭＳ Ｐゴシック" pitchFamily="50" charset="-128"/>
              </a:rPr>
              <a:t>WHO </a:t>
            </a:r>
            <a:r>
              <a:rPr lang="ja-JP" altLang="en-US" dirty="0">
                <a:ea typeface="ＭＳ Ｐゴシック" pitchFamily="50" charset="-128"/>
              </a:rPr>
              <a:t>・国際ロータリー・ユニセフ・米国の疾病予防管理センター</a:t>
            </a:r>
            <a:r>
              <a:rPr lang="en-US" altLang="ja-JP" dirty="0">
                <a:ea typeface="ＭＳ Ｐゴシック" pitchFamily="50" charset="-128"/>
              </a:rPr>
              <a:t>CDC</a:t>
            </a:r>
            <a:r>
              <a:rPr lang="ja-JP" altLang="en-US" dirty="0">
                <a:ea typeface="ＭＳ Ｐゴシック" pitchFamily="50" charset="-128"/>
              </a:rPr>
              <a:t>の</a:t>
            </a:r>
            <a:r>
              <a:rPr lang="en-US" altLang="ja-JP" dirty="0">
                <a:ea typeface="ＭＳ Ｐゴシック" pitchFamily="50" charset="-128"/>
              </a:rPr>
              <a:t>4</a:t>
            </a:r>
            <a:r>
              <a:rPr lang="ja-JP" altLang="en-US" dirty="0">
                <a:ea typeface="ＭＳ Ｐゴシック" pitchFamily="50" charset="-128"/>
              </a:rPr>
              <a:t>つです。</a:t>
            </a:r>
            <a:endParaRPr lang="en-US" altLang="ja-JP" dirty="0">
              <a:ea typeface="ＭＳ Ｐゴシック"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ea typeface="ＭＳ Ｐゴシック" pitchFamily="50" charset="-128"/>
              </a:rPr>
              <a:t>GPEI</a:t>
            </a:r>
            <a:r>
              <a:rPr lang="ja-JP" altLang="en-US" dirty="0">
                <a:ea typeface="ＭＳ Ｐゴシック" pitchFamily="50" charset="-128"/>
              </a:rPr>
              <a:t>のほかに支援組織としては日本も含めた世界各国の政府、そしてビル・アンド・メリンダ・ゲイツ財団が大きな存在となっております。</a:t>
            </a:r>
          </a:p>
          <a:p>
            <a:endParaRPr lang="en-US" altLang="ja-JP" dirty="0">
              <a:ea typeface="ＭＳ Ｐゴシック" pitchFamily="50" charset="-128"/>
            </a:endParaRPr>
          </a:p>
        </p:txBody>
      </p:sp>
    </p:spTree>
    <p:extLst>
      <p:ext uri="{BB962C8B-B14F-4D97-AF65-F5344CB8AC3E}">
        <p14:creationId xmlns:p14="http://schemas.microsoft.com/office/powerpoint/2010/main" val="1226489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900113" y="739775"/>
            <a:ext cx="4935537" cy="37020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a:t>これが２０１２年時点のポリオ蔓延国を示しています。インドが消えて、パキスタン、アフガニスタン、ナイジェリアの３カ国だけになりました。</a:t>
            </a:r>
          </a:p>
          <a:p>
            <a:pPr>
              <a:spcBef>
                <a:spcPct val="0"/>
              </a:spcBef>
            </a:pPr>
            <a:r>
              <a:rPr lang="ja-JP" altLang="en-US"/>
              <a:t>大変に目覚ましい撲滅活動だと思います。</a:t>
            </a:r>
          </a:p>
          <a:p>
            <a:pPr>
              <a:spcBef>
                <a:spcPct val="0"/>
              </a:spcBef>
            </a:pPr>
            <a:r>
              <a:rPr lang="ja-JP" altLang="en-US"/>
              <a:t>ポリオ撲滅まで、本当にもう少しであります。</a:t>
            </a:r>
          </a:p>
          <a:p>
            <a:pPr>
              <a:spcBef>
                <a:spcPct val="0"/>
              </a:spcBef>
            </a:pPr>
            <a:endParaRPr lang="ja-JP" altLang="en-US"/>
          </a:p>
          <a:p>
            <a:pPr>
              <a:spcBef>
                <a:spcPct val="0"/>
              </a:spcBef>
            </a:pPr>
            <a:r>
              <a:rPr lang="ja-JP" altLang="en-US"/>
              <a:t>「これだけ長期間かけてもポリオは撲滅出来ないのだから、もうこれ以上頑張っても無駄ではないか」などという</a:t>
            </a:r>
          </a:p>
          <a:p>
            <a:pPr>
              <a:spcBef>
                <a:spcPct val="0"/>
              </a:spcBef>
            </a:pPr>
            <a:r>
              <a:rPr lang="ja-JP" altLang="en-US"/>
              <a:t>少数のロータリアンがおられます。</a:t>
            </a:r>
          </a:p>
          <a:p>
            <a:pPr>
              <a:spcBef>
                <a:spcPct val="0"/>
              </a:spcBef>
            </a:pPr>
            <a:endParaRPr lang="ja-JP" altLang="en-US"/>
          </a:p>
          <a:p>
            <a:pPr>
              <a:spcBef>
                <a:spcPct val="0"/>
              </a:spcBef>
            </a:pPr>
            <a:r>
              <a:rPr lang="ja-JP" altLang="en-US"/>
              <a:t>もしも、仮にここで、この撲滅活動を止めてしまったらどうなるのでしょうか？</a:t>
            </a:r>
          </a:p>
          <a:p>
            <a:pPr>
              <a:spcBef>
                <a:spcPct val="0"/>
              </a:spcBef>
            </a:pPr>
            <a:r>
              <a:rPr lang="ja-JP" altLang="en-US"/>
              <a:t>間違いなく手前のスライドの絵の逆送りの状態になってしまいます。世界各国が</a:t>
            </a:r>
          </a:p>
          <a:p>
            <a:pPr>
              <a:spcBef>
                <a:spcPct val="0"/>
              </a:spcBef>
            </a:pPr>
            <a:r>
              <a:rPr lang="ja-JP" altLang="en-US"/>
              <a:t>赤く染まってしまう事態を招くことは明らかであります。</a:t>
            </a:r>
          </a:p>
          <a:p>
            <a:pPr>
              <a:spcBef>
                <a:spcPct val="0"/>
              </a:spcBef>
            </a:pPr>
            <a:endParaRPr lang="en-US" altLang="ja-JP"/>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5513" fontAlgn="base">
              <a:spcBef>
                <a:spcPct val="0"/>
              </a:spcBef>
              <a:spcAft>
                <a:spcPct val="0"/>
              </a:spcAft>
            </a:pPr>
            <a:fld id="{00B5A1EE-904E-4569-87C3-F8229032B5BA}" type="slidenum">
              <a:rPr lang="en-GB" altLang="ja-JP">
                <a:latin typeface="Arial" charset="0"/>
                <a:cs typeface="Arial" charset="0"/>
              </a:rPr>
              <a:pPr defTabSz="925513" fontAlgn="base">
                <a:spcBef>
                  <a:spcPct val="0"/>
                </a:spcBef>
                <a:spcAft>
                  <a:spcPct val="0"/>
                </a:spcAft>
              </a:pPr>
              <a:t>27</a:t>
            </a:fld>
            <a:endParaRPr lang="en-GB" altLang="ja-JP">
              <a:latin typeface="Arial" charset="0"/>
              <a:cs typeface="Arial" charset="0"/>
            </a:endParaRPr>
          </a:p>
        </p:txBody>
      </p:sp>
    </p:spTree>
    <p:extLst>
      <p:ext uri="{BB962C8B-B14F-4D97-AF65-F5344CB8AC3E}">
        <p14:creationId xmlns:p14="http://schemas.microsoft.com/office/powerpoint/2010/main" val="1560008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807CD2-8EA3-47E8-9B57-8F9AC1468AD5}"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881437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838E5-66E8-40CE-8BAC-91DE1FB070D0}"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957271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838E5-66E8-40CE-8BAC-91DE1FB070D0}" type="slidenum">
              <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407745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6448B7C-57DF-4F6B-836C-D8C8B0C8C3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94EA38A4-81EF-4834-8CEE-144137F9E6C0}" type="slidenum">
              <a:rPr lang="en-US" altLang="ja-JP" sz="1200" smtClean="0"/>
              <a:pPr/>
              <a:t>3</a:t>
            </a:fld>
            <a:endParaRPr lang="en-US" altLang="ja-JP" sz="1200"/>
          </a:p>
        </p:txBody>
      </p:sp>
      <p:sp>
        <p:nvSpPr>
          <p:cNvPr id="29699" name="Rectangle 2">
            <a:extLst>
              <a:ext uri="{FF2B5EF4-FFF2-40B4-BE49-F238E27FC236}">
                <a16:creationId xmlns:a16="http://schemas.microsoft.com/office/drawing/2014/main" id="{0670D825-214F-4008-A51C-C9C9855F6B7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E92E094-64D1-4BBA-B9E7-AF74910379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ヒラギノ角ゴ Pro W3" pitchFamily="-84" charset="-128"/>
              </a:rPr>
              <a:t>ロータリーは世界中の子供たちにポリオの根絶を「約束」致しました。そしてこれをロータリーの奉仕活動の最優先項目として、</a:t>
            </a:r>
          </a:p>
          <a:p>
            <a:r>
              <a:rPr lang="en-US" altLang="ja-JP">
                <a:latin typeface="Arial" panose="020B0604020202020204" pitchFamily="34" charset="0"/>
                <a:ea typeface="ヒラギノ角ゴ Pro W3" pitchFamily="-84" charset="-128"/>
              </a:rPr>
              <a:t>1985</a:t>
            </a:r>
            <a:r>
              <a:rPr lang="ja-JP" altLang="en-US">
                <a:latin typeface="Arial" panose="020B0604020202020204" pitchFamily="34" charset="0"/>
                <a:ea typeface="ヒラギノ角ゴ Pro W3" pitchFamily="-84" charset="-128"/>
              </a:rPr>
              <a:t>年以来四半世紀以上にわたってこの人道的奉仕、ポリオ撲滅活動を続けています。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715F73D-9399-4E06-BAC1-B513DB5FC2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17E46C76-0D38-490A-B643-C49BC36026F8}" type="slidenum">
              <a:rPr lang="en-US" altLang="ja-JP" sz="1200" smtClean="0"/>
              <a:pPr/>
              <a:t>4</a:t>
            </a:fld>
            <a:endParaRPr lang="en-US" altLang="ja-JP" sz="1200"/>
          </a:p>
        </p:txBody>
      </p:sp>
      <p:sp>
        <p:nvSpPr>
          <p:cNvPr id="31747" name="Rectangle 2">
            <a:extLst>
              <a:ext uri="{FF2B5EF4-FFF2-40B4-BE49-F238E27FC236}">
                <a16:creationId xmlns:a16="http://schemas.microsoft.com/office/drawing/2014/main" id="{6F1495ED-FA8D-4DA6-B4BA-D831BB4F8D9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E9D785E-B4C2-4B58-9C2E-BEEAA64B56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ヒラギノ角ゴ Pro W3" pitchFamily="-84" charset="-128"/>
              </a:rPr>
              <a:t>さてポリオというのは一体どのような病気なのか、皆様ご承知でしょうか</a:t>
            </a:r>
            <a:r>
              <a:rPr lang="en-US" altLang="ja-JP">
                <a:latin typeface="Arial" panose="020B0604020202020204" pitchFamily="34" charset="0"/>
                <a:ea typeface="ヒラギノ角ゴ Pro W3" pitchFamily="-84" charset="-128"/>
              </a:rPr>
              <a:t>?</a:t>
            </a:r>
            <a:endParaRPr lang="ja-JP" altLang="en-US">
              <a:latin typeface="Arial" panose="020B0604020202020204" pitchFamily="34" charset="0"/>
              <a:ea typeface="ヒラギノ角ゴ Pro W3" pitchFamily="-84" charset="-128"/>
            </a:endParaRPr>
          </a:p>
          <a:p>
            <a:r>
              <a:rPr lang="ja-JP" altLang="en-US">
                <a:latin typeface="Arial" panose="020B0604020202020204" pitchFamily="34" charset="0"/>
                <a:ea typeface="ヒラギノ角ゴ Pro W3" pitchFamily="-84" charset="-128"/>
              </a:rPr>
              <a:t>簡単にご説明致します。</a:t>
            </a:r>
            <a:endParaRPr lang="en-US" altLang="ja-JP">
              <a:latin typeface="Arial" panose="020B0604020202020204" pitchFamily="34" charset="0"/>
              <a:ea typeface="ヒラギノ角ゴ Pro W3" pitchFamily="-84" charset="-128"/>
            </a:endParaRPr>
          </a:p>
          <a:p>
            <a:r>
              <a:rPr lang="ja-JP" altLang="en-US">
                <a:latin typeface="Arial" panose="020B0604020202020204" pitchFamily="34" charset="0"/>
                <a:ea typeface="ヒラギノ角ゴ Pro W3" pitchFamily="-84" charset="-128"/>
              </a:rPr>
              <a:t>ポリオ・ウィルスによって発症</a:t>
            </a:r>
          </a:p>
          <a:p>
            <a:r>
              <a:rPr lang="ja-JP" altLang="en-US">
                <a:latin typeface="Arial" panose="020B0604020202020204" pitchFamily="34" charset="0"/>
                <a:ea typeface="ヒラギノ角ゴ Pro W3" pitchFamily="-84" charset="-128"/>
              </a:rPr>
              <a:t>伝染性の疾患</a:t>
            </a:r>
          </a:p>
          <a:p>
            <a:r>
              <a:rPr lang="ja-JP" altLang="en-US">
                <a:solidFill>
                  <a:srgbClr val="FF3300"/>
                </a:solidFill>
                <a:latin typeface="Arial" panose="020B0604020202020204" pitchFamily="34" charset="0"/>
                <a:ea typeface="ヒラギノ角ゴ Pro W3" pitchFamily="-84" charset="-128"/>
              </a:rPr>
              <a:t>ヒト</a:t>
            </a:r>
            <a:r>
              <a:rPr lang="ja-JP" altLang="en-US">
                <a:latin typeface="Arial" panose="020B0604020202020204" pitchFamily="34" charset="0"/>
                <a:ea typeface="ヒラギノ角ゴ Pro W3" pitchFamily="-84" charset="-128"/>
              </a:rPr>
              <a:t>だけの疾患（媒介生物なし）</a:t>
            </a:r>
            <a:r>
              <a:rPr lang="ja-JP" altLang="en-US">
                <a:solidFill>
                  <a:srgbClr val="FF3300"/>
                </a:solidFill>
                <a:latin typeface="Arial" panose="020B0604020202020204" pitchFamily="34" charset="0"/>
                <a:ea typeface="ヒラギノ角ゴ Pro W3" pitchFamily="-84" charset="-128"/>
              </a:rPr>
              <a:t>人⇒人</a:t>
            </a:r>
            <a:r>
              <a:rPr lang="ja-JP" altLang="en-US">
                <a:latin typeface="Arial" panose="020B0604020202020204" pitchFamily="34" charset="0"/>
                <a:ea typeface="ヒラギノ角ゴ Pro W3" pitchFamily="-84" charset="-128"/>
              </a:rPr>
              <a:t>へ</a:t>
            </a:r>
          </a:p>
          <a:p>
            <a:r>
              <a:rPr lang="ja-JP" altLang="en-US">
                <a:latin typeface="Arial" panose="020B0604020202020204" pitchFamily="34" charset="0"/>
                <a:ea typeface="ヒラギノ角ゴ Pro W3" pitchFamily="-84" charset="-128"/>
              </a:rPr>
              <a:t>感染すると終生免疫</a:t>
            </a:r>
          </a:p>
          <a:p>
            <a:r>
              <a:rPr lang="ja-JP" altLang="en-US">
                <a:latin typeface="Arial" panose="020B0604020202020204" pitchFamily="34" charset="0"/>
                <a:ea typeface="ヒラギノ角ゴ Pro W3" pitchFamily="-84" charset="-128"/>
              </a:rPr>
              <a:t>殆どが不顕性感染（無症状）</a:t>
            </a:r>
          </a:p>
          <a:p>
            <a:r>
              <a:rPr lang="en-US" altLang="ja-JP">
                <a:latin typeface="Arial" panose="020B0604020202020204" pitchFamily="34" charset="0"/>
                <a:ea typeface="ヒラギノ角ゴ Pro W3" pitchFamily="-84" charset="-128"/>
              </a:rPr>
              <a:t>10%</a:t>
            </a:r>
            <a:r>
              <a:rPr lang="ja-JP" altLang="en-US">
                <a:latin typeface="Arial" panose="020B0604020202020204" pitchFamily="34" charset="0"/>
                <a:ea typeface="ヒラギノ角ゴ Pro W3" pitchFamily="-84" charset="-128"/>
              </a:rPr>
              <a:t>未満が夏カゼ程度の症状</a:t>
            </a:r>
          </a:p>
          <a:p>
            <a:r>
              <a:rPr lang="en-US" altLang="ja-JP">
                <a:solidFill>
                  <a:srgbClr val="FF3300"/>
                </a:solidFill>
                <a:latin typeface="Arial" panose="020B0604020202020204" pitchFamily="34" charset="0"/>
                <a:ea typeface="ヒラギノ角ゴ Pro W3" pitchFamily="-84" charset="-128"/>
              </a:rPr>
              <a:t>1000</a:t>
            </a:r>
            <a:r>
              <a:rPr lang="ja-JP" altLang="en-US">
                <a:solidFill>
                  <a:srgbClr val="FF3300"/>
                </a:solidFill>
                <a:latin typeface="Arial" panose="020B0604020202020204" pitchFamily="34" charset="0"/>
                <a:ea typeface="ヒラギノ角ゴ Pro W3" pitchFamily="-84" charset="-128"/>
              </a:rPr>
              <a:t>人～</a:t>
            </a:r>
            <a:r>
              <a:rPr lang="en-US" altLang="ja-JP">
                <a:solidFill>
                  <a:srgbClr val="FF3300"/>
                </a:solidFill>
                <a:latin typeface="Arial" panose="020B0604020202020204" pitchFamily="34" charset="0"/>
                <a:ea typeface="ヒラギノ角ゴ Pro W3" pitchFamily="-84" charset="-128"/>
              </a:rPr>
              <a:t>2000</a:t>
            </a:r>
            <a:r>
              <a:rPr lang="ja-JP" altLang="en-US">
                <a:solidFill>
                  <a:srgbClr val="FF3300"/>
                </a:solidFill>
                <a:latin typeface="Arial" panose="020B0604020202020204" pitchFamily="34" charset="0"/>
                <a:ea typeface="ヒラギノ角ゴ Pro W3" pitchFamily="-84" charset="-128"/>
              </a:rPr>
              <a:t>人に１人　生涯の麻痺を残す</a:t>
            </a:r>
          </a:p>
          <a:p>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51F6BAF-28FC-4691-AFE3-1D42EA3D8C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7968B03D-F996-456A-925F-B5D2DD36B092}" type="slidenum">
              <a:rPr lang="en-US" altLang="ja-JP" sz="1200" smtClean="0"/>
              <a:pPr/>
              <a:t>5</a:t>
            </a:fld>
            <a:endParaRPr lang="en-US" altLang="ja-JP" sz="1200"/>
          </a:p>
        </p:txBody>
      </p:sp>
      <p:sp>
        <p:nvSpPr>
          <p:cNvPr id="33795" name="Rectangle 2">
            <a:extLst>
              <a:ext uri="{FF2B5EF4-FFF2-40B4-BE49-F238E27FC236}">
                <a16:creationId xmlns:a16="http://schemas.microsoft.com/office/drawing/2014/main" id="{27537DB7-D499-4216-B75D-0F30A34E95D2}"/>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DBB0A2D-57C9-42E3-9A0E-CFAF8F958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a:solidFill>
                  <a:srgbClr val="FF3300"/>
                </a:solidFill>
                <a:latin typeface="Arial" panose="020B0604020202020204" pitchFamily="34" charset="0"/>
                <a:ea typeface="ヒラギノ角ゴ Pro W3" pitchFamily="-84" charset="-128"/>
              </a:rPr>
              <a:t>ポリオ　</a:t>
            </a:r>
            <a:r>
              <a:rPr lang="ja-JP" altLang="en-US">
                <a:latin typeface="Arial" panose="020B0604020202020204" pitchFamily="34" charset="0"/>
                <a:ea typeface="ヒラギノ角ゴ Pro W3" pitchFamily="-84" charset="-128"/>
              </a:rPr>
              <a:t>とは　②</a:t>
            </a:r>
            <a:endParaRPr lang="en-US" altLang="ja-JP">
              <a:latin typeface="Arial" panose="020B0604020202020204" pitchFamily="34" charset="0"/>
              <a:ea typeface="ヒラギノ角ゴ Pro W3" pitchFamily="-84" charset="-128"/>
            </a:endParaRPr>
          </a:p>
          <a:p>
            <a:r>
              <a:rPr lang="en-US" altLang="ja-JP">
                <a:solidFill>
                  <a:srgbClr val="FF3300"/>
                </a:solidFill>
                <a:latin typeface="Arial" panose="020B0604020202020204" pitchFamily="34" charset="0"/>
                <a:ea typeface="ヒラギノ角ゴ Pro W3" pitchFamily="-84" charset="-128"/>
              </a:rPr>
              <a:t>Poliomyelitis</a:t>
            </a:r>
            <a:r>
              <a:rPr lang="en-US" altLang="ja-JP">
                <a:latin typeface="Arial" panose="020B0604020202020204" pitchFamily="34" charset="0"/>
                <a:ea typeface="ヒラギノ角ゴ Pro W3" pitchFamily="-84" charset="-128"/>
              </a:rPr>
              <a:t> </a:t>
            </a:r>
            <a:r>
              <a:rPr lang="ja-JP" altLang="en-US">
                <a:latin typeface="Arial" panose="020B0604020202020204" pitchFamily="34" charset="0"/>
                <a:ea typeface="ヒラギノ角ゴ Pro W3" pitchFamily="-84" charset="-128"/>
              </a:rPr>
              <a:t>　ポリオ・マイエライティス</a:t>
            </a:r>
          </a:p>
          <a:p>
            <a:r>
              <a:rPr lang="ja-JP" altLang="en-US">
                <a:solidFill>
                  <a:srgbClr val="FF3300"/>
                </a:solidFill>
                <a:latin typeface="Arial" panose="020B0604020202020204" pitchFamily="34" charset="0"/>
                <a:ea typeface="ヒラギノ角ゴ Pro W3" pitchFamily="-84" charset="-128"/>
              </a:rPr>
              <a:t>急性灰白髄炎</a:t>
            </a:r>
            <a:r>
              <a:rPr lang="ja-JP" altLang="en-US">
                <a:latin typeface="Arial" panose="020B0604020202020204" pitchFamily="34" charset="0"/>
                <a:ea typeface="ヒラギノ角ゴ Pro W3" pitchFamily="-84" charset="-128"/>
              </a:rPr>
              <a:t>　脊髄神経の灰白髄を侵す</a:t>
            </a:r>
          </a:p>
          <a:p>
            <a:r>
              <a:rPr lang="ja-JP" altLang="en-US">
                <a:latin typeface="Arial" panose="020B0604020202020204" pitchFamily="34" charset="0"/>
                <a:ea typeface="ヒラギノ角ゴ Pro W3" pitchFamily="-84" charset="-128"/>
              </a:rPr>
              <a:t>かつて日本では「</a:t>
            </a:r>
            <a:r>
              <a:rPr lang="ja-JP" altLang="en-US">
                <a:solidFill>
                  <a:srgbClr val="FF3300"/>
                </a:solidFill>
                <a:latin typeface="Arial" panose="020B0604020202020204" pitchFamily="34" charset="0"/>
                <a:ea typeface="ヒラギノ角ゴ Pro W3" pitchFamily="-84" charset="-128"/>
              </a:rPr>
              <a:t>小児麻痺</a:t>
            </a:r>
            <a:r>
              <a:rPr lang="ja-JP" altLang="en-US">
                <a:latin typeface="Arial" panose="020B0604020202020204" pitchFamily="34" charset="0"/>
                <a:ea typeface="ヒラギノ角ゴ Pro W3" pitchFamily="-84" charset="-128"/>
              </a:rPr>
              <a:t>」と呼ばれた　しかし実は</a:t>
            </a:r>
          </a:p>
          <a:p>
            <a:r>
              <a:rPr lang="ja-JP" altLang="en-US">
                <a:solidFill>
                  <a:srgbClr val="FF3300"/>
                </a:solidFill>
                <a:latin typeface="Arial" panose="020B0604020202020204" pitchFamily="34" charset="0"/>
                <a:ea typeface="ヒラギノ角ゴ Pro W3" pitchFamily="-84" charset="-128"/>
              </a:rPr>
              <a:t>成人も罹患</a:t>
            </a:r>
            <a:r>
              <a:rPr lang="ja-JP" altLang="en-US">
                <a:latin typeface="Arial" panose="020B0604020202020204" pitchFamily="34" charset="0"/>
                <a:ea typeface="ヒラギノ角ゴ Pro W3" pitchFamily="-84" charset="-128"/>
              </a:rPr>
              <a:t>　米国</a:t>
            </a:r>
            <a:r>
              <a:rPr lang="en-US" altLang="ja-JP">
                <a:latin typeface="Arial" panose="020B0604020202020204" pitchFamily="34" charset="0"/>
                <a:ea typeface="ヒラギノ角ゴ Pro W3" pitchFamily="-84" charset="-128"/>
              </a:rPr>
              <a:t>32</a:t>
            </a:r>
            <a:r>
              <a:rPr lang="ja-JP" altLang="en-US">
                <a:latin typeface="Arial" panose="020B0604020202020204" pitchFamily="34" charset="0"/>
                <a:ea typeface="ヒラギノ角ゴ Pro W3" pitchFamily="-84" charset="-128"/>
              </a:rPr>
              <a:t>代フランクリン・ルーズベルト大統領は</a:t>
            </a:r>
            <a:r>
              <a:rPr lang="en-US" altLang="ja-JP">
                <a:latin typeface="Arial" panose="020B0604020202020204" pitchFamily="34" charset="0"/>
                <a:ea typeface="ヒラギノ角ゴ Pro W3" pitchFamily="-84" charset="-128"/>
              </a:rPr>
              <a:t>39</a:t>
            </a:r>
            <a:r>
              <a:rPr lang="ja-JP" altLang="en-US">
                <a:latin typeface="Arial" panose="020B0604020202020204" pitchFamily="34" charset="0"/>
                <a:ea typeface="ヒラギノ角ゴ Pro W3" pitchFamily="-84" charset="-128"/>
              </a:rPr>
              <a:t>才で罹患</a:t>
            </a:r>
          </a:p>
          <a:p>
            <a:r>
              <a:rPr lang="ja-JP" altLang="en-US">
                <a:latin typeface="Arial" panose="020B0604020202020204" pitchFamily="34" charset="0"/>
                <a:ea typeface="ヒラギノ角ゴ Pro W3" pitchFamily="-84" charset="-128"/>
              </a:rPr>
              <a:t>日本での予防接種開始：</a:t>
            </a:r>
            <a:r>
              <a:rPr lang="en-US" altLang="ja-JP">
                <a:latin typeface="Arial" panose="020B0604020202020204" pitchFamily="34" charset="0"/>
                <a:ea typeface="ヒラギノ角ゴ Pro W3" pitchFamily="-84" charset="-128"/>
              </a:rPr>
              <a:t>1961</a:t>
            </a:r>
            <a:r>
              <a:rPr lang="ja-JP" altLang="en-US">
                <a:latin typeface="Arial" panose="020B0604020202020204" pitchFamily="34" charset="0"/>
                <a:ea typeface="ヒラギノ角ゴ Pro W3" pitchFamily="-84" charset="-128"/>
              </a:rPr>
              <a:t>年</a:t>
            </a:r>
          </a:p>
          <a:p>
            <a:r>
              <a:rPr lang="ja-JP" altLang="en-US">
                <a:latin typeface="Arial" panose="020B0604020202020204" pitchFamily="34" charset="0"/>
                <a:ea typeface="ヒラギノ角ゴ Pro W3" pitchFamily="-84" charset="-128"/>
              </a:rPr>
              <a:t>日本でのポリオ撲滅：</a:t>
            </a:r>
            <a:r>
              <a:rPr lang="en-US" altLang="ja-JP">
                <a:latin typeface="Arial" panose="020B0604020202020204" pitchFamily="34" charset="0"/>
                <a:ea typeface="ヒラギノ角ゴ Pro W3" pitchFamily="-84" charset="-128"/>
              </a:rPr>
              <a:t>1980</a:t>
            </a:r>
            <a:r>
              <a:rPr lang="ja-JP" altLang="en-US">
                <a:latin typeface="Arial" panose="020B0604020202020204" pitchFamily="34" charset="0"/>
                <a:ea typeface="ヒラギノ角ゴ Pro W3" pitchFamily="-84" charset="-128"/>
              </a:rPr>
              <a:t>年</a:t>
            </a:r>
          </a:p>
          <a:p>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F91587B-3108-4947-AC1B-A7DE13EF73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D034A235-9476-4CEF-9D08-DC5B862E1C5D}" type="slidenum">
              <a:rPr lang="en-US" altLang="ja-JP" sz="1200" smtClean="0"/>
              <a:pPr/>
              <a:t>6</a:t>
            </a:fld>
            <a:endParaRPr lang="en-US" altLang="ja-JP" sz="1200"/>
          </a:p>
        </p:txBody>
      </p:sp>
      <p:sp>
        <p:nvSpPr>
          <p:cNvPr id="35843" name="Rectangle 2">
            <a:extLst>
              <a:ext uri="{FF2B5EF4-FFF2-40B4-BE49-F238E27FC236}">
                <a16:creationId xmlns:a16="http://schemas.microsoft.com/office/drawing/2014/main" id="{F33C7C5C-54F9-4442-9F90-63D8C125594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7843EE0-2A09-42FD-B05C-98D7789BB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ヒラギノ角ゴ Pro W3" pitchFamily="-84" charset="-128"/>
              </a:rPr>
              <a:t>二つ前のスライドでお示ししましたが、ポリオの感染を受けても殆どの人が不顕性感染といって、何の症状も無く経過して</a:t>
            </a:r>
          </a:p>
          <a:p>
            <a:r>
              <a:rPr lang="ja-JP" altLang="en-US">
                <a:latin typeface="Arial" panose="020B0604020202020204" pitchFamily="34" charset="0"/>
                <a:ea typeface="ヒラギノ角ゴ Pro W3" pitchFamily="-84" charset="-128"/>
              </a:rPr>
              <a:t>免疫を獲得して終わってしまいます。しかし免疫を獲得するまでの間は他人にはうつしてしまいます。</a:t>
            </a:r>
          </a:p>
          <a:p>
            <a:r>
              <a:rPr lang="ja-JP" altLang="en-US">
                <a:latin typeface="Arial" panose="020B0604020202020204" pitchFamily="34" charset="0"/>
                <a:ea typeface="ヒラギノ角ゴ Pro W3" pitchFamily="-84" charset="-128"/>
              </a:rPr>
              <a:t>どこから見ても健康ですが、危険なウィルス保持者です。キャリヤという言い方も致します。</a:t>
            </a:r>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EF7007D-3092-4BCE-9F41-9B03542FD5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1C300A7D-48D1-4BA2-A47A-23BD1036BDC9}" type="slidenum">
              <a:rPr lang="en-US" altLang="ja-JP" sz="1200" smtClean="0"/>
              <a:pPr/>
              <a:t>7</a:t>
            </a:fld>
            <a:endParaRPr lang="en-US" altLang="ja-JP" sz="1200"/>
          </a:p>
        </p:txBody>
      </p:sp>
      <p:sp>
        <p:nvSpPr>
          <p:cNvPr id="37891" name="Rectangle 2">
            <a:extLst>
              <a:ext uri="{FF2B5EF4-FFF2-40B4-BE49-F238E27FC236}">
                <a16:creationId xmlns:a16="http://schemas.microsoft.com/office/drawing/2014/main" id="{76642A1E-1569-40CA-8559-C8205026ACF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3F5B2242-1124-4FC6-81E1-2C4BD71CCD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a:latin typeface="Arial" panose="020B0604020202020204" pitchFamily="34" charset="0"/>
                <a:ea typeface="ヒラギノ角ゴ Pro W3" pitchFamily="-84" charset="-128"/>
              </a:rPr>
              <a:t>不顕性感染は無論、ですが、夏風邪程度の軽症なら外見的には健康ですから</a:t>
            </a:r>
            <a:endParaRPr lang="ja-JP" altLang="ja-JP">
              <a:latin typeface="Arial" panose="020B0604020202020204" pitchFamily="34" charset="0"/>
              <a:ea typeface="ヒラギノ角ゴ Pro W3" pitchFamily="-84" charset="-128"/>
            </a:endParaRPr>
          </a:p>
          <a:p>
            <a:r>
              <a:rPr lang="ja-JP" altLang="en-US">
                <a:latin typeface="Arial" panose="020B0604020202020204" pitchFamily="34" charset="0"/>
                <a:ea typeface="ヒラギノ角ゴ Pro W3" pitchFamily="-84" charset="-128"/>
              </a:rPr>
              <a:t>患者は移動が自由です。そうしてウィルスは拡散して行きます。</a:t>
            </a:r>
          </a:p>
          <a:p>
            <a:r>
              <a:rPr lang="ja-JP" altLang="en-US">
                <a:latin typeface="Arial" panose="020B0604020202020204" pitchFamily="34" charset="0"/>
                <a:ea typeface="ヒラギノ角ゴ Pro W3" pitchFamily="-84" charset="-128"/>
              </a:rPr>
              <a:t>現在　ポリオ蔓延国であるナイジェリアの東側にあるチャドで少数ですが、ポリオ患者の発生が</a:t>
            </a:r>
          </a:p>
          <a:p>
            <a:r>
              <a:rPr lang="ja-JP" altLang="en-US">
                <a:latin typeface="Arial" panose="020B0604020202020204" pitchFamily="34" charset="0"/>
                <a:ea typeface="ヒラギノ角ゴ Pro W3" pitchFamily="-84" charset="-128"/>
              </a:rPr>
              <a:t>確認されています。これなどはナイジェリアから国境を越えて移動したポリオのキャリアがウィルスを</a:t>
            </a:r>
          </a:p>
          <a:p>
            <a:r>
              <a:rPr lang="ja-JP" altLang="en-US">
                <a:latin typeface="Arial" panose="020B0604020202020204" pitchFamily="34" charset="0"/>
                <a:ea typeface="ヒラギノ角ゴ Pro W3" pitchFamily="-84" charset="-128"/>
              </a:rPr>
              <a:t>運んだケースだと言われております。</a:t>
            </a:r>
          </a:p>
          <a:p>
            <a:endParaRPr lang="ja-JP" altLang="en-US">
              <a:latin typeface="Arial" panose="020B0604020202020204" pitchFamily="34" charset="0"/>
              <a:ea typeface="ヒラギノ角ゴ Pro W3"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29E2B5B-CD52-474E-8426-33778AA379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A5029B7F-B33C-454C-B540-AC43034AF50D}" type="slidenum">
              <a:rPr lang="en-US" altLang="ja-JP" sz="1200" smtClean="0"/>
              <a:pPr/>
              <a:t>8</a:t>
            </a:fld>
            <a:endParaRPr lang="en-US" altLang="ja-JP" sz="1200"/>
          </a:p>
        </p:txBody>
      </p:sp>
      <p:sp>
        <p:nvSpPr>
          <p:cNvPr id="39939" name="Rectangle 2">
            <a:extLst>
              <a:ext uri="{FF2B5EF4-FFF2-40B4-BE49-F238E27FC236}">
                <a16:creationId xmlns:a16="http://schemas.microsoft.com/office/drawing/2014/main" id="{EC226172-3CBC-4D90-9C2E-36A5A152A40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685BD958-8E3B-4AF1-821F-1E390A25DB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ヒラギノ角ゴ Pro W3" pitchFamily="-84" charset="-128"/>
              </a:rPr>
              <a:t>では発症してしまったらどうなるのでしょうか</a:t>
            </a:r>
            <a:r>
              <a:rPr lang="en-US" altLang="ja-JP">
                <a:latin typeface="Arial" panose="020B0604020202020204" pitchFamily="34" charset="0"/>
                <a:ea typeface="ヒラギノ角ゴ Pro W3" pitchFamily="-84" charset="-128"/>
              </a:rPr>
              <a:t>?</a:t>
            </a:r>
            <a:r>
              <a:rPr lang="ja-JP" altLang="en-US">
                <a:latin typeface="Arial" panose="020B0604020202020204" pitchFamily="34" charset="0"/>
                <a:ea typeface="ヒラギノ角ゴ Pro W3" pitchFamily="-84" charset="-128"/>
              </a:rPr>
              <a:t>　</a:t>
            </a:r>
          </a:p>
          <a:p>
            <a:r>
              <a:rPr lang="ja-JP" altLang="ja-JP">
                <a:latin typeface="Arial" panose="020B0604020202020204" pitchFamily="34" charset="0"/>
                <a:ea typeface="ヒラギノ角ゴ Pro W3" pitchFamily="-84" charset="-128"/>
              </a:rPr>
              <a:t>はじめの数日間は胃腸炎のような症状があらわれ</a:t>
            </a:r>
            <a:r>
              <a:rPr lang="ja-JP" altLang="en-US">
                <a:latin typeface="Arial" panose="020B0604020202020204" pitchFamily="34" charset="0"/>
                <a:ea typeface="ヒラギノ角ゴ Pro W3" pitchFamily="-84" charset="-128"/>
              </a:rPr>
              <a:t>ます。これで終わってしまう人も数多く存在します。</a:t>
            </a:r>
          </a:p>
          <a:p>
            <a:r>
              <a:rPr lang="ja-JP" altLang="en-US">
                <a:latin typeface="Arial" panose="020B0604020202020204" pitchFamily="34" charset="0"/>
                <a:ea typeface="ヒラギノ角ゴ Pro W3" pitchFamily="-84" charset="-128"/>
              </a:rPr>
              <a:t>しかし</a:t>
            </a:r>
            <a:r>
              <a:rPr lang="en-US" altLang="ja-JP">
                <a:latin typeface="Arial" panose="020B0604020202020204" pitchFamily="34" charset="0"/>
                <a:ea typeface="ヒラギノ角ゴ Pro W3" pitchFamily="-84" charset="-128"/>
              </a:rPr>
              <a:t>1000</a:t>
            </a:r>
            <a:r>
              <a:rPr lang="ja-JP" altLang="en-US">
                <a:latin typeface="Arial" panose="020B0604020202020204" pitchFamily="34" charset="0"/>
                <a:ea typeface="ヒラギノ角ゴ Pro W3" pitchFamily="-84" charset="-128"/>
              </a:rPr>
              <a:t>人～</a:t>
            </a:r>
            <a:r>
              <a:rPr lang="en-US" altLang="ja-JP">
                <a:latin typeface="Arial" panose="020B0604020202020204" pitchFamily="34" charset="0"/>
                <a:ea typeface="ヒラギノ角ゴ Pro W3" pitchFamily="-84" charset="-128"/>
              </a:rPr>
              <a:t>2000</a:t>
            </a:r>
            <a:r>
              <a:rPr lang="ja-JP" altLang="en-US">
                <a:latin typeface="Arial" panose="020B0604020202020204" pitchFamily="34" charset="0"/>
                <a:ea typeface="ヒラギノ角ゴ Pro W3" pitchFamily="-84" charset="-128"/>
              </a:rPr>
              <a:t>人に</a:t>
            </a:r>
            <a:r>
              <a:rPr lang="en-US" altLang="ja-JP">
                <a:latin typeface="Arial" panose="020B0604020202020204" pitchFamily="34" charset="0"/>
                <a:ea typeface="ヒラギノ角ゴ Pro W3" pitchFamily="-84" charset="-128"/>
              </a:rPr>
              <a:t>1</a:t>
            </a:r>
            <a:r>
              <a:rPr lang="ja-JP" altLang="en-US">
                <a:latin typeface="Arial" panose="020B0604020202020204" pitchFamily="34" charset="0"/>
                <a:ea typeface="ヒラギノ角ゴ Pro W3" pitchFamily="-84" charset="-128"/>
              </a:rPr>
              <a:t>人は</a:t>
            </a:r>
            <a:r>
              <a:rPr lang="ja-JP" altLang="ja-JP">
                <a:latin typeface="Arial" panose="020B0604020202020204" pitchFamily="34" charset="0"/>
                <a:ea typeface="ヒラギノ角ゴ Pro W3" pitchFamily="-84" charset="-128"/>
              </a:rPr>
              <a:t>その後</a:t>
            </a:r>
            <a:r>
              <a:rPr lang="ja-JP" altLang="en-US">
                <a:latin typeface="Arial" panose="020B0604020202020204" pitchFamily="34" charset="0"/>
                <a:ea typeface="ヒラギノ角ゴ Pro W3" pitchFamily="-84" charset="-128"/>
              </a:rPr>
              <a:t>　</a:t>
            </a:r>
            <a:r>
              <a:rPr lang="ja-JP" altLang="ja-JP" b="1">
                <a:latin typeface="Arial" panose="020B0604020202020204" pitchFamily="34" charset="0"/>
                <a:ea typeface="ヒラギノ角ゴ Pro W3" pitchFamily="-84" charset="-128"/>
              </a:rPr>
              <a:t>左右非対称性の弛緩性麻痺</a:t>
            </a:r>
            <a:r>
              <a:rPr lang="ja-JP" altLang="ja-JP">
                <a:latin typeface="Arial" panose="020B0604020202020204" pitchFamily="34" charset="0"/>
                <a:ea typeface="ヒラギノ角ゴ Pro W3" pitchFamily="-84" charset="-128"/>
              </a:rPr>
              <a:t>（下肢に多い）を</a:t>
            </a:r>
            <a:r>
              <a:rPr lang="ja-JP" altLang="en-US">
                <a:latin typeface="Arial" panose="020B0604020202020204" pitchFamily="34" charset="0"/>
                <a:ea typeface="ヒラギノ角ゴ Pro W3" pitchFamily="-84" charset="-128"/>
              </a:rPr>
              <a:t>来します。</a:t>
            </a:r>
          </a:p>
          <a:p>
            <a:r>
              <a:rPr lang="ja-JP" altLang="en-US">
                <a:latin typeface="Arial" panose="020B0604020202020204" pitchFamily="34" charset="0"/>
                <a:ea typeface="ヒラギノ角ゴ Pro W3" pitchFamily="-84" charset="-128"/>
              </a:rPr>
              <a:t>麻痺は下肢に留まることなく上半身にまで移行して来ることがあります。</a:t>
            </a:r>
          </a:p>
          <a:p>
            <a:r>
              <a:rPr lang="ja-JP" altLang="en-US">
                <a:latin typeface="Arial" panose="020B0604020202020204" pitchFamily="34" charset="0"/>
                <a:ea typeface="ヒラギノ角ゴ Pro W3" pitchFamily="-84" charset="-128"/>
              </a:rPr>
              <a:t>横隔膜神経に麻痺がおよびますと、横隔膜が動かなくなり深刻な呼吸困難に陥ります。</a:t>
            </a:r>
          </a:p>
          <a:p>
            <a:r>
              <a:rPr lang="ja-JP" altLang="en-US">
                <a:latin typeface="Arial" panose="020B0604020202020204" pitchFamily="34" charset="0"/>
                <a:ea typeface="ヒラギノ角ゴ Pro W3" pitchFamily="-84" charset="-128"/>
              </a:rPr>
              <a:t>時には死に至ることもあり、非常に恐ろしい病気です。</a:t>
            </a:r>
          </a:p>
          <a:p>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457B21C-6675-42DE-B48B-DFC2323F3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60077CF1-A94E-4141-894A-32B82879E218}" type="slidenum">
              <a:rPr lang="en-US" altLang="ja-JP" sz="1200" smtClean="0"/>
              <a:pPr/>
              <a:t>9</a:t>
            </a:fld>
            <a:endParaRPr lang="en-US" altLang="ja-JP" sz="1200"/>
          </a:p>
        </p:txBody>
      </p:sp>
      <p:sp>
        <p:nvSpPr>
          <p:cNvPr id="41987" name="Rectangle 2">
            <a:extLst>
              <a:ext uri="{FF2B5EF4-FFF2-40B4-BE49-F238E27FC236}">
                <a16:creationId xmlns:a16="http://schemas.microsoft.com/office/drawing/2014/main" id="{3AAA87C0-4842-45BC-B05C-4BA82C68531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960414C-F666-47E3-8383-1AD65C1BB5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ea typeface="ヒラギノ角ゴ Pro W3" pitchFamily="-84" charset="-128"/>
              </a:rPr>
              <a:t>ポリオに侵された子供たちの姿です。これがあなたのお子さんだったらどうでしょうか</a:t>
            </a:r>
            <a:r>
              <a:rPr lang="en-US" altLang="ja-JP">
                <a:latin typeface="Arial" panose="020B0604020202020204" pitchFamily="34" charset="0"/>
                <a:ea typeface="ヒラギノ角ゴ Pro W3" pitchFamily="-84" charset="-128"/>
              </a:rPr>
              <a:t>?</a:t>
            </a:r>
            <a:r>
              <a:rPr lang="ja-JP" altLang="en-US">
                <a:latin typeface="Arial" panose="020B0604020202020204" pitchFamily="34" charset="0"/>
                <a:ea typeface="ヒラギノ角ゴ Pro W3" pitchFamily="-84" charset="-128"/>
              </a:rPr>
              <a:t>　想像してみて下さい。</a:t>
            </a:r>
            <a:endParaRPr lang="ja-JP" altLang="ja-JP">
              <a:latin typeface="Arial" panose="020B0604020202020204" pitchFamily="34" charset="0"/>
              <a:ea typeface="ヒラギノ角ゴ Pro W3"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675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713C92-0F60-4F64-A29C-80ABEBAD7AE0}"/>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5">
            <a:extLst>
              <a:ext uri="{FF2B5EF4-FFF2-40B4-BE49-F238E27FC236}">
                <a16:creationId xmlns:a16="http://schemas.microsoft.com/office/drawing/2014/main" id="{B5534150-B32A-4375-90D0-187DB3F905DA}"/>
              </a:ext>
            </a:extLst>
          </p:cNvPr>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91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CAFBDC-9960-4C5F-B7C8-9346554A0D54}"/>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5">
            <a:extLst>
              <a:ext uri="{FF2B5EF4-FFF2-40B4-BE49-F238E27FC236}">
                <a16:creationId xmlns:a16="http://schemas.microsoft.com/office/drawing/2014/main" id="{1E25DCF0-B1DA-410D-BECE-0FCC66D274B4}"/>
              </a:ext>
            </a:extLst>
          </p:cNvPr>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69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3921E6-D64B-4EFF-8222-76E323293512}"/>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5">
            <a:extLst>
              <a:ext uri="{FF2B5EF4-FFF2-40B4-BE49-F238E27FC236}">
                <a16:creationId xmlns:a16="http://schemas.microsoft.com/office/drawing/2014/main" id="{AB9C7BFD-D7FC-4472-A282-FEA3B870B310}"/>
              </a:ext>
            </a:extLst>
          </p:cNvPr>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545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E88D28-D70C-4AED-AF86-323107499833}"/>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5">
            <a:extLst>
              <a:ext uri="{FF2B5EF4-FFF2-40B4-BE49-F238E27FC236}">
                <a16:creationId xmlns:a16="http://schemas.microsoft.com/office/drawing/2014/main" id="{A566B121-04B7-4F7C-81BA-4399B556621F}"/>
              </a:ext>
            </a:extLst>
          </p:cNvPr>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4663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90305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03556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08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4192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57041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67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3176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866764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74606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30536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68610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D6A52-6466-49B0-B29D-89D967529F32}"/>
              </a:ext>
            </a:extLst>
          </p:cNvPr>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字幕 2">
            <a:extLst>
              <a:ext uri="{FF2B5EF4-FFF2-40B4-BE49-F238E27FC236}">
                <a16:creationId xmlns:a16="http://schemas.microsoft.com/office/drawing/2014/main" id="{A416A942-17F8-45C7-AA43-07973815869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マスター字幕の書式設定</a:t>
            </a:r>
          </a:p>
        </p:txBody>
      </p:sp>
      <p:sp>
        <p:nvSpPr>
          <p:cNvPr id="4" name="日付プレースホルダー 3">
            <a:extLst>
              <a:ext uri="{FF2B5EF4-FFF2-40B4-BE49-F238E27FC236}">
                <a16:creationId xmlns:a16="http://schemas.microsoft.com/office/drawing/2014/main" id="{A8FC49AE-92EE-45A6-929E-EF6CFA79BB18}"/>
              </a:ext>
            </a:extLst>
          </p:cNvPr>
          <p:cNvSpPr>
            <a:spLocks noGrp="1"/>
          </p:cNvSpPr>
          <p:nvPr>
            <p:ph type="dt" sz="half" idx="10"/>
          </p:nvPr>
        </p:nvSpPr>
        <p:spPr>
          <a:xfrm>
            <a:off x="0" y="0"/>
            <a:ext cx="0" cy="0"/>
          </a:xfrm>
        </p:spPr>
        <p:txBody>
          <a:bodyPr/>
          <a:lstStyle>
            <a:lvl1pPr>
              <a:defRPr kumimoji="1"/>
            </a:lvl1pPr>
          </a:lstStyle>
          <a:p>
            <a:pPr>
              <a:defRPr/>
            </a:pPr>
            <a:fld id="{5772E698-84D9-4A27-805D-8952AF6B986C}" type="datetimeFigureOut">
              <a:rPr lang="ja-JP" altLang="en-US"/>
              <a:pPr>
                <a:defRPr/>
              </a:pPr>
              <a:t>2018/4/10</a:t>
            </a:fld>
            <a:endParaRPr lang="ja-JP" altLang="en-US"/>
          </a:p>
        </p:txBody>
      </p:sp>
      <p:sp>
        <p:nvSpPr>
          <p:cNvPr id="5" name="フッター プレースホルダー 4">
            <a:extLst>
              <a:ext uri="{FF2B5EF4-FFF2-40B4-BE49-F238E27FC236}">
                <a16:creationId xmlns:a16="http://schemas.microsoft.com/office/drawing/2014/main" id="{0BD5561B-469C-4171-8B5D-09D8793A9780}"/>
              </a:ext>
            </a:extLst>
          </p:cNvPr>
          <p:cNvSpPr>
            <a:spLocks noGrp="1"/>
          </p:cNvSpPr>
          <p:nvPr>
            <p:ph type="ftr" sz="quarter" idx="11"/>
          </p:nvPr>
        </p:nvSpPr>
        <p:spPr>
          <a:xfrm>
            <a:off x="0" y="0"/>
            <a:ext cx="0" cy="0"/>
          </a:xfrm>
        </p:spPr>
        <p:txBody>
          <a:bodyPr/>
          <a:lstStyle>
            <a:lvl1pPr>
              <a:defRPr kumimoji="1"/>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F26B4AE-9AD7-405E-90D4-61459976BD58}"/>
              </a:ext>
            </a:extLst>
          </p:cNvPr>
          <p:cNvSpPr>
            <a:spLocks noGrp="1"/>
          </p:cNvSpPr>
          <p:nvPr>
            <p:ph type="sldNum" sz="quarter" idx="12"/>
          </p:nvPr>
        </p:nvSpPr>
        <p:spPr>
          <a:xfrm>
            <a:off x="0" y="0"/>
            <a:ext cx="0" cy="0"/>
          </a:xfrm>
        </p:spPr>
        <p:txBody>
          <a:bodyPr/>
          <a:lstStyle>
            <a:lvl1pPr>
              <a:defRPr kumimoji="1"/>
            </a:lvl1pPr>
          </a:lstStyle>
          <a:p>
            <a:pPr>
              <a:defRPr/>
            </a:pPr>
            <a:fld id="{7E204B28-8F53-4F8B-BC91-A878635B866A}" type="slidenum">
              <a:rPr lang="ja-JP" altLang="en-US"/>
              <a:pPr>
                <a:defRPr/>
              </a:pPr>
              <a:t>‹#›</a:t>
            </a:fld>
            <a:endParaRPr lang="ja-JP" altLang="en-US"/>
          </a:p>
        </p:txBody>
      </p:sp>
    </p:spTree>
    <p:extLst>
      <p:ext uri="{BB962C8B-B14F-4D97-AF65-F5344CB8AC3E}">
        <p14:creationId xmlns:p14="http://schemas.microsoft.com/office/powerpoint/2010/main" val="4047458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963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80E02CA-4BF5-48FA-A971-0E838B3D6C1D}"/>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4">
            <a:extLst>
              <a:ext uri="{FF2B5EF4-FFF2-40B4-BE49-F238E27FC236}">
                <a16:creationId xmlns:a16="http://schemas.microsoft.com/office/drawing/2014/main" id="{B058DA41-6F0E-4CB5-9702-3F15EAB31AE2}"/>
              </a:ext>
            </a:extLst>
          </p:cNvPr>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72791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216154C-85DD-4AA0-AF9B-65644AFEA9CD}"/>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4">
            <a:extLst>
              <a:ext uri="{FF2B5EF4-FFF2-40B4-BE49-F238E27FC236}">
                <a16:creationId xmlns:a16="http://schemas.microsoft.com/office/drawing/2014/main" id="{D675FC81-C04A-4AFD-9D0D-EBCF67376A15}"/>
              </a:ext>
            </a:extLst>
          </p:cNvPr>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4111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507EBDE-D1DA-40D8-8B76-215C8F194F63}"/>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4">
            <a:extLst>
              <a:ext uri="{FF2B5EF4-FFF2-40B4-BE49-F238E27FC236}">
                <a16:creationId xmlns:a16="http://schemas.microsoft.com/office/drawing/2014/main" id="{29F2D5E4-6F87-4C35-A81F-729CD765B7C4}"/>
              </a:ext>
            </a:extLst>
          </p:cNvPr>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390969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053AC48-0594-421E-ABF6-B3A7DAC99FEB}"/>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4">
            <a:extLst>
              <a:ext uri="{FF2B5EF4-FFF2-40B4-BE49-F238E27FC236}">
                <a16:creationId xmlns:a16="http://schemas.microsoft.com/office/drawing/2014/main" id="{AFE6FFE3-9610-479B-A3BC-6CD1F34FFA99}"/>
              </a:ext>
            </a:extLst>
          </p:cNvPr>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50279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5888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D0D40957-2E9B-4882-A703-DB66C554066B}"/>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4">
            <a:extLst>
              <a:ext uri="{FF2B5EF4-FFF2-40B4-BE49-F238E27FC236}">
                <a16:creationId xmlns:a16="http://schemas.microsoft.com/office/drawing/2014/main" id="{DA2B3694-D206-4B6F-8A00-BD5B9205F6ED}"/>
              </a:ext>
            </a:extLst>
          </p:cNvPr>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20820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A0BA0EA-3AEA-42F8-8D04-924D7E2009BD}"/>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167014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F531D9-F7D2-4DE5-980A-8F3DABE6108D}"/>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C044BE6-2041-45DF-9081-73B96D7C5099}"/>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BA873A9-DC2B-4A57-8950-C8F2C3018375}"/>
              </a:ext>
            </a:extLst>
          </p:cNvPr>
          <p:cNvSpPr>
            <a:spLocks noGrp="1"/>
          </p:cNvSpPr>
          <p:nvPr>
            <p:ph type="dt" sz="half" idx="10"/>
          </p:nvPr>
        </p:nvSpPr>
        <p:spPr/>
        <p:txBody>
          <a:bodyPr/>
          <a:lstStyle>
            <a:lvl1pPr defTabSz="685800" eaLnBrk="1" fontAlgn="auto" hangingPunct="1">
              <a:spcBef>
                <a:spcPts val="0"/>
              </a:spcBef>
              <a:spcAft>
                <a:spcPts val="0"/>
              </a:spcAft>
              <a:defRPr>
                <a:solidFill>
                  <a:prstClr val="black">
                    <a:tint val="75000"/>
                  </a:prstClr>
                </a:solidFill>
                <a:latin typeface="游ゴシック" panose="020F0502020204030204"/>
                <a:ea typeface="游ゴシック" panose="020B0400000000000000" pitchFamily="50" charset="-128"/>
              </a:defRPr>
            </a:lvl1pPr>
          </a:lstStyle>
          <a:p>
            <a:pPr>
              <a:defRPr/>
            </a:pPr>
            <a:fld id="{2C6F8E34-CFD0-4C96-A388-4B91464642BA}" type="datetimeFigureOut">
              <a:rPr lang="ja-JP" altLang="en-US"/>
              <a:pPr>
                <a:defRPr/>
              </a:pPr>
              <a:t>2018/4/10</a:t>
            </a:fld>
            <a:endParaRPr lang="ja-JP" altLang="en-US"/>
          </a:p>
        </p:txBody>
      </p:sp>
      <p:sp>
        <p:nvSpPr>
          <p:cNvPr id="5" name="フッター プレースホルダー 4">
            <a:extLst>
              <a:ext uri="{FF2B5EF4-FFF2-40B4-BE49-F238E27FC236}">
                <a16:creationId xmlns:a16="http://schemas.microsoft.com/office/drawing/2014/main" id="{1C086DD7-CE6F-445E-9064-D620600C5E9A}"/>
              </a:ext>
            </a:extLst>
          </p:cNvPr>
          <p:cNvSpPr>
            <a:spLocks noGrp="1"/>
          </p:cNvSpPr>
          <p:nvPr>
            <p:ph type="ftr" sz="quarter" idx="11"/>
          </p:nvPr>
        </p:nvSpPr>
        <p:spPr/>
        <p:txBody>
          <a:bodyPr/>
          <a:lstStyle>
            <a:lvl1pPr defTabSz="685800" eaLnBrk="1" fontAlgn="auto" hangingPunct="1">
              <a:spcBef>
                <a:spcPts val="0"/>
              </a:spcBef>
              <a:spcAft>
                <a:spcPts val="0"/>
              </a:spcAft>
              <a:defRPr>
                <a:solidFill>
                  <a:prstClr val="black">
                    <a:tint val="75000"/>
                  </a:prstClr>
                </a:solidFill>
                <a:latin typeface="游ゴシック" panose="020F0502020204030204"/>
                <a:ea typeface="游ゴシック" panose="020B0400000000000000"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D637ECD-EE1F-479A-9850-809C831F3439}"/>
              </a:ext>
            </a:extLst>
          </p:cNvPr>
          <p:cNvSpPr>
            <a:spLocks noGrp="1"/>
          </p:cNvSpPr>
          <p:nvPr>
            <p:ph type="sldNum" sz="quarter" idx="12"/>
          </p:nvPr>
        </p:nvSpPr>
        <p:spPr/>
        <p:txBody>
          <a:bodyPr/>
          <a:lstStyle>
            <a:lvl1pPr defTabSz="685800" eaLnBrk="1" fontAlgn="auto" hangingPunct="1">
              <a:spcBef>
                <a:spcPts val="0"/>
              </a:spcBef>
              <a:spcAft>
                <a:spcPts val="0"/>
              </a:spcAft>
              <a:defRPr>
                <a:solidFill>
                  <a:prstClr val="black">
                    <a:tint val="75000"/>
                  </a:prstClr>
                </a:solidFill>
                <a:latin typeface="游ゴシック" panose="020F0502020204030204"/>
                <a:ea typeface="游ゴシック" panose="020B0400000000000000" pitchFamily="50" charset="-128"/>
              </a:defRPr>
            </a:lvl1pPr>
          </a:lstStyle>
          <a:p>
            <a:pPr>
              <a:defRPr/>
            </a:pPr>
            <a:fld id="{5E966FB9-0B21-440E-8A78-26A9D3E45581}" type="slidenum">
              <a:rPr lang="ja-JP" altLang="en-US"/>
              <a:pPr>
                <a:defRPr/>
              </a:pPr>
              <a:t>‹#›</a:t>
            </a:fld>
            <a:endParaRPr lang="ja-JP" altLang="en-US"/>
          </a:p>
        </p:txBody>
      </p:sp>
    </p:spTree>
    <p:extLst>
      <p:ext uri="{BB962C8B-B14F-4D97-AF65-F5344CB8AC3E}">
        <p14:creationId xmlns:p14="http://schemas.microsoft.com/office/powerpoint/2010/main" val="288649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3380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4981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73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D9FB2-A9D0-4B47-83D6-A7841501908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2EBCB4-744D-4EA6-974E-99DD2AB9189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E8B8E4-57E9-4237-B2BB-AFDAF9A19270}"/>
              </a:ext>
            </a:extLst>
          </p:cNvPr>
          <p:cNvSpPr>
            <a:spLocks noGrp="1"/>
          </p:cNvSpPr>
          <p:nvPr>
            <p:ph type="dt" sz="half" idx="10"/>
          </p:nvPr>
        </p:nvSpPr>
        <p:spPr/>
        <p:txBody>
          <a:bodyPr/>
          <a:lstStyle/>
          <a:p>
            <a:pPr defTabSz="685800" eaLnBrk="1" fontAlgn="auto" hangingPunct="1">
              <a:spcBef>
                <a:spcPts val="0"/>
              </a:spcBef>
              <a:spcAft>
                <a:spcPts val="0"/>
              </a:spcAft>
            </a:pPr>
            <a:fld id="{56F66D29-6C4F-4995-8AF7-C9BB1921F895}" type="datetimeFigureOut">
              <a:rPr kumimoji="1" lang="ja-JP" altLang="en-US" smtClean="0">
                <a:solidFill>
                  <a:prstClr val="black">
                    <a:tint val="75000"/>
                  </a:prstClr>
                </a:solidFill>
                <a:latin typeface="游ゴシック" panose="020F0502020204030204"/>
                <a:ea typeface="游ゴシック" panose="020B0400000000000000" pitchFamily="50" charset="-128"/>
              </a:rPr>
              <a:pPr defTabSz="685800" eaLnBrk="1" fontAlgn="auto" hangingPunct="1">
                <a:spcBef>
                  <a:spcPts val="0"/>
                </a:spcBef>
                <a:spcAft>
                  <a:spcPts val="0"/>
                </a:spcAft>
              </a:pPr>
              <a:t>2018/4/10</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5" name="フッター プレースホルダー 4">
            <a:extLst>
              <a:ext uri="{FF2B5EF4-FFF2-40B4-BE49-F238E27FC236}">
                <a16:creationId xmlns:a16="http://schemas.microsoft.com/office/drawing/2014/main" id="{C5995BCC-61B8-4402-B1AE-F7D592015AE2}"/>
              </a:ext>
            </a:extLst>
          </p:cNvPr>
          <p:cNvSpPr>
            <a:spLocks noGrp="1"/>
          </p:cNvSpPr>
          <p:nvPr>
            <p:ph type="ftr" sz="quarter" idx="11"/>
          </p:nvPr>
        </p:nvSpPr>
        <p:spPr/>
        <p:txBody>
          <a:bodyPr/>
          <a:lstStyle/>
          <a:p>
            <a:pPr defTabSz="685800" eaLnBrk="1" fontAlgn="auto" hangingPunct="1">
              <a:spcBef>
                <a:spcPts val="0"/>
              </a:spcBef>
              <a:spcAft>
                <a:spcPts val="0"/>
              </a:spcAft>
            </a:pPr>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DEDE7C8-6540-49BC-A6B8-1E888EC4CD3E}"/>
              </a:ext>
            </a:extLst>
          </p:cNvPr>
          <p:cNvSpPr>
            <a:spLocks noGrp="1"/>
          </p:cNvSpPr>
          <p:nvPr>
            <p:ph type="sldNum" sz="quarter" idx="12"/>
          </p:nvPr>
        </p:nvSpPr>
        <p:spPr/>
        <p:txBody>
          <a:bodyPr/>
          <a:lstStyle/>
          <a:p>
            <a:pPr defTabSz="685800" eaLnBrk="1" fontAlgn="auto" hangingPunct="1">
              <a:spcBef>
                <a:spcPts val="0"/>
              </a:spcBef>
              <a:spcAft>
                <a:spcPts val="0"/>
              </a:spcAft>
            </a:pPr>
            <a:fld id="{29DCDCF2-52CF-4B29-938C-A902C61E8B0D}" type="slidenum">
              <a:rPr kumimoji="1" lang="ja-JP" altLang="en-US" smtClean="0">
                <a:solidFill>
                  <a:prstClr val="black">
                    <a:tint val="75000"/>
                  </a:prstClr>
                </a:solidFill>
                <a:latin typeface="游ゴシック" panose="020F0502020204030204"/>
                <a:ea typeface="游ゴシック" panose="020B0400000000000000" pitchFamily="50" charset="-128"/>
              </a:rPr>
              <a:pPr defTabSz="685800" eaLnBrk="1" fontAlgn="auto" hangingPunct="1">
                <a:spcBef>
                  <a:spcPts val="0"/>
                </a:spcBef>
                <a:spcAft>
                  <a:spcPts val="0"/>
                </a:spcAft>
              </a:pPr>
              <a:t>‹#›</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5744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DE247-01AB-4D6D-8999-E3271F04C8B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5091645-55DC-47E7-BECF-13BF07B5837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マスター字幕の書式設定</a:t>
            </a:r>
          </a:p>
        </p:txBody>
      </p:sp>
      <p:sp>
        <p:nvSpPr>
          <p:cNvPr id="4" name="日付プレースホルダー 3">
            <a:extLst>
              <a:ext uri="{FF2B5EF4-FFF2-40B4-BE49-F238E27FC236}">
                <a16:creationId xmlns:a16="http://schemas.microsoft.com/office/drawing/2014/main" id="{23E158FF-071A-41E5-A7FD-CFF065D4FE6C}"/>
              </a:ext>
            </a:extLst>
          </p:cNvPr>
          <p:cNvSpPr>
            <a:spLocks noGrp="1"/>
          </p:cNvSpPr>
          <p:nvPr>
            <p:ph type="dt" sz="half" idx="10"/>
          </p:nvPr>
        </p:nvSpPr>
        <p:spPr/>
        <p:txBody>
          <a:bodyPr/>
          <a:lstStyle/>
          <a:p>
            <a:pPr defTabSz="685800" eaLnBrk="1" fontAlgn="auto" hangingPunct="1">
              <a:spcBef>
                <a:spcPts val="0"/>
              </a:spcBef>
              <a:spcAft>
                <a:spcPts val="0"/>
              </a:spcAft>
            </a:pPr>
            <a:fld id="{56F66D29-6C4F-4995-8AF7-C9BB1921F895}" type="datetimeFigureOut">
              <a:rPr kumimoji="1" lang="ja-JP" altLang="en-US" smtClean="0">
                <a:solidFill>
                  <a:prstClr val="black">
                    <a:tint val="75000"/>
                  </a:prstClr>
                </a:solidFill>
                <a:latin typeface="游ゴシック" panose="020F0502020204030204"/>
                <a:ea typeface="游ゴシック" panose="020B0400000000000000" pitchFamily="50" charset="-128"/>
              </a:rPr>
              <a:pPr defTabSz="685800" eaLnBrk="1" fontAlgn="auto" hangingPunct="1">
                <a:spcBef>
                  <a:spcPts val="0"/>
                </a:spcBef>
                <a:spcAft>
                  <a:spcPts val="0"/>
                </a:spcAft>
              </a:pPr>
              <a:t>2018/4/10</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5" name="フッター プレースホルダー 4">
            <a:extLst>
              <a:ext uri="{FF2B5EF4-FFF2-40B4-BE49-F238E27FC236}">
                <a16:creationId xmlns:a16="http://schemas.microsoft.com/office/drawing/2014/main" id="{E8B108DB-0C30-4301-864B-2E4700582BF3}"/>
              </a:ext>
            </a:extLst>
          </p:cNvPr>
          <p:cNvSpPr>
            <a:spLocks noGrp="1"/>
          </p:cNvSpPr>
          <p:nvPr>
            <p:ph type="ftr" sz="quarter" idx="11"/>
          </p:nvPr>
        </p:nvSpPr>
        <p:spPr/>
        <p:txBody>
          <a:bodyPr/>
          <a:lstStyle/>
          <a:p>
            <a:pPr defTabSz="685800" eaLnBrk="1" fontAlgn="auto" hangingPunct="1">
              <a:spcBef>
                <a:spcPts val="0"/>
              </a:spcBef>
              <a:spcAft>
                <a:spcPts val="0"/>
              </a:spcAft>
            </a:pPr>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25A7AB71-0DF6-4B48-9970-60CA7143547E}"/>
              </a:ext>
            </a:extLst>
          </p:cNvPr>
          <p:cNvSpPr>
            <a:spLocks noGrp="1"/>
          </p:cNvSpPr>
          <p:nvPr>
            <p:ph type="sldNum" sz="quarter" idx="12"/>
          </p:nvPr>
        </p:nvSpPr>
        <p:spPr/>
        <p:txBody>
          <a:bodyPr/>
          <a:lstStyle/>
          <a:p>
            <a:pPr defTabSz="685800" eaLnBrk="1" fontAlgn="auto" hangingPunct="1">
              <a:spcBef>
                <a:spcPts val="0"/>
              </a:spcBef>
              <a:spcAft>
                <a:spcPts val="0"/>
              </a:spcAft>
            </a:pPr>
            <a:fld id="{29DCDCF2-52CF-4B29-938C-A902C61E8B0D}" type="slidenum">
              <a:rPr kumimoji="1" lang="ja-JP" altLang="en-US" smtClean="0">
                <a:solidFill>
                  <a:prstClr val="black">
                    <a:tint val="75000"/>
                  </a:prstClr>
                </a:solidFill>
                <a:latin typeface="游ゴシック" panose="020F0502020204030204"/>
                <a:ea typeface="游ゴシック" panose="020B0400000000000000" pitchFamily="50" charset="-128"/>
              </a:rPr>
              <a:pPr defTabSz="685800" eaLnBrk="1" fontAlgn="auto" hangingPunct="1">
                <a:spcBef>
                  <a:spcPts val="0"/>
                </a:spcBef>
                <a:spcAft>
                  <a:spcPts val="0"/>
                </a:spcAft>
              </a:pPr>
              <a:t>‹#›</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2832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F746C-B082-41B9-9DAE-B0D53AD942A1}"/>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5">
            <a:extLst>
              <a:ext uri="{FF2B5EF4-FFF2-40B4-BE49-F238E27FC236}">
                <a16:creationId xmlns:a16="http://schemas.microsoft.com/office/drawing/2014/main" id="{FEBF3FB0-8057-4259-8088-7139D4E60824}"/>
              </a:ext>
            </a:extLst>
          </p:cNvPr>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193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296E3D-CCDC-4C7D-B1A5-7D55FE0C34D3}"/>
              </a:ext>
            </a:extLst>
          </p:cNvPr>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pic>
        <p:nvPicPr>
          <p:cNvPr id="1027" name="Picture 3">
            <a:extLst>
              <a:ext uri="{FF2B5EF4-FFF2-40B4-BE49-F238E27FC236}">
                <a16:creationId xmlns:a16="http://schemas.microsoft.com/office/drawing/2014/main" id="{0EF1043E-B503-4624-862A-6C8FB0EC098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868B5916-6C72-48E3-8F50-2F87F1F2823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36" r:id="rId7"/>
    <p:sldLayoutId id="2147484337" r:id="rId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295671-C5EF-4051-AAE9-DBE83C582E89}"/>
              </a:ext>
            </a:extLst>
          </p:cNvPr>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ja-JP" sz="900">
                <a:solidFill>
                  <a:srgbClr val="BCBDC0"/>
                </a:solidFill>
                <a:latin typeface="Arial Narrow" panose="020B0606020202030204" pitchFamily="34" charset="0"/>
              </a:rPr>
              <a:t>TITLE  |  </a:t>
            </a:r>
            <a:fld id="{8117BBBE-370D-4467-96B6-3D7F3AA5923D}" type="slidenum">
              <a:rPr lang="en-US" altLang="ja-JP" sz="900" smtClean="0">
                <a:solidFill>
                  <a:srgbClr val="BCBDC0"/>
                </a:solidFill>
                <a:latin typeface="Arial Narrow" panose="020B0606020202030204" pitchFamily="34" charset="0"/>
              </a:rPr>
              <a:pPr algn="r">
                <a:defRPr/>
              </a:pPr>
              <a:t>‹#›</a:t>
            </a:fld>
            <a:r>
              <a:rPr lang="en-US" altLang="ja-JP" sz="900">
                <a:solidFill>
                  <a:srgbClr val="BCBDC0"/>
                </a:solidFill>
                <a:latin typeface="Arial Narrow" panose="020B0606020202030204" pitchFamily="34" charset="0"/>
              </a:rPr>
              <a:t>  </a:t>
            </a:r>
            <a:endParaRPr lang="en-US" altLang="ja-JP" sz="90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F8E3FC61-EFD7-4AAE-BED5-657DE3DFA508}"/>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23" r:id="rId14"/>
    <p:sldLayoutId id="2147484324" r:id="rId15"/>
    <p:sldLayoutId id="2147484325" r:id="rId16"/>
    <p:sldLayoutId id="2147484338" r:id="rId17"/>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467BE7-2B8D-48A3-926F-36CDC5312962}"/>
              </a:ext>
            </a:extLst>
          </p:cNvPr>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ja-JP" sz="900">
                <a:solidFill>
                  <a:srgbClr val="BCBDC0"/>
                </a:solidFill>
                <a:latin typeface="Arial Narrow" panose="020B0606020202030204" pitchFamily="34" charset="0"/>
              </a:rPr>
              <a:t>TITLE |  </a:t>
            </a:r>
            <a:fld id="{BC4996B5-758C-4F72-B01B-CC3E60E5B65D}" type="slidenum">
              <a:rPr lang="en-US" altLang="ja-JP" sz="900" smtClean="0">
                <a:solidFill>
                  <a:srgbClr val="BCBDC0"/>
                </a:solidFill>
                <a:latin typeface="Arial Narrow" panose="020B0606020202030204" pitchFamily="34" charset="0"/>
              </a:rPr>
              <a:pPr algn="r">
                <a:defRPr/>
              </a:pPr>
              <a:t>‹#›</a:t>
            </a:fld>
            <a:r>
              <a:rPr lang="en-US" altLang="ja-JP" sz="900">
                <a:solidFill>
                  <a:srgbClr val="BCBDC0"/>
                </a:solidFill>
                <a:latin typeface="Arial Narrow" panose="020B0606020202030204" pitchFamily="34" charset="0"/>
              </a:rPr>
              <a:t>  </a:t>
            </a:r>
            <a:endParaRPr lang="en-US" altLang="ja-JP" sz="90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id="{A5D082AE-89A2-4634-A36C-D9AB590A6B6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a:extLst>
              <a:ext uri="{FF2B5EF4-FFF2-40B4-BE49-F238E27FC236}">
                <a16:creationId xmlns:a16="http://schemas.microsoft.com/office/drawing/2014/main" id="{8BDBFA81-D7B4-431D-8B25-67D61DDB6C5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 name="テキスト プレースホルダー 2">
            <a:extLst>
              <a:ext uri="{FF2B5EF4-FFF2-40B4-BE49-F238E27FC236}">
                <a16:creationId xmlns:a16="http://schemas.microsoft.com/office/drawing/2014/main" id="{A9E3021E-A3D1-4F8F-BA86-765D7A6C4E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A00BCFC-BBAA-41CD-BA16-A51A9402556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kumimoji="1" sz="900" smtClean="0">
                <a:solidFill>
                  <a:schemeClr val="tx1">
                    <a:tint val="75000"/>
                  </a:schemeClr>
                </a:solidFill>
              </a:defRPr>
            </a:lvl1pPr>
          </a:lstStyle>
          <a:p>
            <a:pPr>
              <a:defRPr/>
            </a:pPr>
            <a:fld id="{EE8B4546-D052-432C-8B00-E58E0C64B9C3}" type="datetimeFigureOut">
              <a:rPr lang="ja-JP" altLang="en-US"/>
              <a:pPr>
                <a:defRPr/>
              </a:pPr>
              <a:t>2018/4/10</a:t>
            </a:fld>
            <a:endParaRPr lang="ja-JP" altLang="en-US"/>
          </a:p>
        </p:txBody>
      </p:sp>
      <p:sp>
        <p:nvSpPr>
          <p:cNvPr id="5" name="フッター プレースホルダー 4">
            <a:extLst>
              <a:ext uri="{FF2B5EF4-FFF2-40B4-BE49-F238E27FC236}">
                <a16:creationId xmlns:a16="http://schemas.microsoft.com/office/drawing/2014/main" id="{76E4A01A-FB8B-44D8-B01D-675B996DAE8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kumimoji="1"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DF3DDD5-950C-4CF1-8832-1A136B17DCF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kumimoji="1" sz="900" smtClean="0">
                <a:solidFill>
                  <a:schemeClr val="tx1">
                    <a:tint val="75000"/>
                  </a:schemeClr>
                </a:solidFill>
              </a:defRPr>
            </a:lvl1pPr>
          </a:lstStyle>
          <a:p>
            <a:pPr>
              <a:defRPr/>
            </a:pPr>
            <a:fld id="{C060C88F-1C2D-4654-82B1-688E44C0F01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332" r:id="rId1"/>
  </p:sldLayoutIdLst>
  <p:txStyles>
    <p:titleStyle>
      <a:lvl1pPr algn="l" defTabSz="685800" rtl="0" fontAlgn="base">
        <a:lnSpc>
          <a:spcPct val="90000"/>
        </a:lnSpc>
        <a:spcBef>
          <a:spcPct val="0"/>
        </a:spcBef>
        <a:spcAft>
          <a:spcPct val="0"/>
        </a:spcAft>
        <a:defRPr kumimoji="1" sz="3300" kern="1200">
          <a:solidFill>
            <a:schemeClr val="tx1"/>
          </a:solidFill>
          <a:latin typeface="+mj-lt"/>
          <a:ea typeface="+mj-ea"/>
          <a:cs typeface="+mj-cs"/>
        </a:defRPr>
      </a:lvl1pPr>
      <a:lvl2pPr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defRPr>
      </a:lvl2pPr>
      <a:lvl3pPr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defRPr>
      </a:lvl3pPr>
      <a:lvl4pPr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defRPr>
      </a:lvl4pPr>
      <a:lvl5pPr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ww.polioeradication.org/"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F4C5C8-57E2-49BF-9C72-0853145C86B0}"/>
              </a:ext>
            </a:extLst>
          </p:cNvPr>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2531" name="Rectangle 10">
            <a:extLst>
              <a:ext uri="{FF2B5EF4-FFF2-40B4-BE49-F238E27FC236}">
                <a16:creationId xmlns:a16="http://schemas.microsoft.com/office/drawing/2014/main" id="{87F5D2EC-5C87-4624-A652-52FD4216AFCC}"/>
              </a:ext>
            </a:extLst>
          </p:cNvPr>
          <p:cNvSpPr txBox="1">
            <a:spLocks noChangeArrowheads="1"/>
          </p:cNvSpPr>
          <p:nvPr/>
        </p:nvSpPr>
        <p:spPr bwMode="auto">
          <a:xfrm>
            <a:off x="457200" y="35814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ja-JP" altLang="en-US" sz="4400">
                <a:solidFill>
                  <a:schemeClr val="bg1"/>
                </a:solidFill>
                <a:latin typeface="HGS明朝E" panose="02020900000000000000" pitchFamily="18" charset="-128"/>
                <a:ea typeface="HGS明朝E" panose="02020900000000000000" pitchFamily="18" charset="-128"/>
              </a:rPr>
              <a:t>ロータリー財団</a:t>
            </a:r>
            <a:endParaRPr lang="en-US" altLang="ja-JP" sz="4400">
              <a:solidFill>
                <a:schemeClr val="bg1"/>
              </a:solidFill>
              <a:latin typeface="HGS明朝E" panose="02020900000000000000" pitchFamily="18" charset="-128"/>
              <a:ea typeface="HGS明朝E" panose="02020900000000000000" pitchFamily="18" charset="-128"/>
            </a:endParaRPr>
          </a:p>
          <a:p>
            <a:pPr eaLnBrk="1" hangingPunct="1"/>
            <a:r>
              <a:rPr lang="ja-JP" altLang="en-US" sz="2000">
                <a:solidFill>
                  <a:srgbClr val="01B4E7"/>
                </a:solidFill>
                <a:latin typeface="HGS明朝E" panose="02020900000000000000" pitchFamily="18" charset="-128"/>
                <a:ea typeface="HGS明朝E" panose="02020900000000000000" pitchFamily="18" charset="-128"/>
              </a:rPr>
              <a:t>　</a:t>
            </a:r>
            <a:r>
              <a:rPr lang="en-US" altLang="ja-JP" sz="2000">
                <a:solidFill>
                  <a:srgbClr val="01B4E7"/>
                </a:solidFill>
                <a:latin typeface="Century" panose="02040604050505020304" pitchFamily="18" charset="0"/>
                <a:ea typeface="HGS明朝E" panose="02020900000000000000" pitchFamily="18" charset="-128"/>
              </a:rPr>
              <a:t>2018-19</a:t>
            </a:r>
            <a:r>
              <a:rPr lang="ja-JP" altLang="en-US" sz="2000">
                <a:solidFill>
                  <a:srgbClr val="01B4E7"/>
                </a:solidFill>
                <a:latin typeface="Century" panose="02040604050505020304" pitchFamily="18" charset="0"/>
                <a:ea typeface="HGS明朝E" panose="02020900000000000000" pitchFamily="18" charset="-128"/>
              </a:rPr>
              <a:t> </a:t>
            </a:r>
            <a:r>
              <a:rPr lang="en-US" altLang="ja-JP" sz="2000">
                <a:solidFill>
                  <a:srgbClr val="01B4E7"/>
                </a:solidFill>
                <a:latin typeface="Century" panose="02040604050505020304" pitchFamily="18" charset="0"/>
                <a:ea typeface="HGS明朝E" panose="02020900000000000000" pitchFamily="18" charset="-128"/>
              </a:rPr>
              <a:t>RID2660</a:t>
            </a:r>
            <a:r>
              <a:rPr lang="ja-JP" altLang="en-US" sz="2000">
                <a:solidFill>
                  <a:srgbClr val="01B4E7"/>
                </a:solidFill>
                <a:latin typeface="HGS明朝E" panose="02020900000000000000" pitchFamily="18" charset="-128"/>
                <a:ea typeface="HGS明朝E" panose="02020900000000000000" pitchFamily="18" charset="-128"/>
              </a:rPr>
              <a:t>　地区研修協議会</a:t>
            </a:r>
            <a:endParaRPr lang="en-US" altLang="ja-JP" sz="2000">
              <a:solidFill>
                <a:srgbClr val="01B4E7"/>
              </a:solidFill>
              <a:latin typeface="HGS明朝E" panose="02020900000000000000" pitchFamily="18" charset="-128"/>
              <a:ea typeface="HGS明朝E" panose="02020900000000000000" pitchFamily="18" charset="-128"/>
            </a:endParaRPr>
          </a:p>
          <a:p>
            <a:pPr eaLnBrk="1" hangingPunct="1"/>
            <a:r>
              <a:rPr lang="ja-JP" altLang="en-US" sz="2000">
                <a:solidFill>
                  <a:srgbClr val="01B4E7"/>
                </a:solidFill>
                <a:latin typeface="HGS明朝E" panose="02020900000000000000" pitchFamily="18" charset="-128"/>
                <a:ea typeface="HGS明朝E" panose="02020900000000000000" pitchFamily="18" charset="-128"/>
              </a:rPr>
              <a:t>　地区ロータリー財団委員長　福家　宏</a:t>
            </a:r>
            <a:endParaRPr lang="en-US" altLang="ja-JP" sz="2000">
              <a:solidFill>
                <a:srgbClr val="01B4E7"/>
              </a:solidFill>
              <a:latin typeface="HGS明朝E" panose="02020900000000000000" pitchFamily="18" charset="-128"/>
              <a:ea typeface="HGS明朝E" panose="02020900000000000000" pitchFamily="18" charset="-128"/>
            </a:endParaRPr>
          </a:p>
          <a:p>
            <a:pPr eaLnBrk="1" hangingPunct="1"/>
            <a:r>
              <a:rPr lang="ja-JP" altLang="en-US" sz="2000">
                <a:solidFill>
                  <a:srgbClr val="01B4E7"/>
                </a:solidFill>
                <a:latin typeface="HGS明朝E" panose="02020900000000000000" pitchFamily="18" charset="-128"/>
                <a:ea typeface="HGS明朝E" panose="02020900000000000000" pitchFamily="18" charset="-128"/>
              </a:rPr>
              <a:t>　</a:t>
            </a:r>
            <a:r>
              <a:rPr lang="en-US" altLang="ja-JP" sz="2000">
                <a:solidFill>
                  <a:srgbClr val="01B4E7"/>
                </a:solidFill>
                <a:latin typeface="Century" panose="02040604050505020304" pitchFamily="18" charset="0"/>
                <a:ea typeface="HGS明朝E" panose="02020900000000000000" pitchFamily="18" charset="-128"/>
              </a:rPr>
              <a:t>2018/04/07</a:t>
            </a:r>
            <a:endParaRPr lang="ja-JP" altLang="en-US" sz="2000">
              <a:solidFill>
                <a:srgbClr val="01B4E7"/>
              </a:solidFill>
              <a:latin typeface="Century" panose="02040604050505020304" pitchFamily="18" charset="0"/>
              <a:ea typeface="HGS明朝E" panose="02020900000000000000" pitchFamily="18" charset="-128"/>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6B8E8F2-7AF0-436B-B2F2-C82A8F4FF56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3200">
                <a:latin typeface="HGS明朝E" panose="02020900000000000000" pitchFamily="18" charset="-128"/>
                <a:ea typeface="HGS明朝E" panose="02020900000000000000" pitchFamily="18" charset="-128"/>
                <a:cs typeface="Arial Narrow" panose="020B0606020202030204" pitchFamily="34" charset="0"/>
              </a:rPr>
              <a:t>悲惨な移動　／　装具をつけた子どもたち</a:t>
            </a:r>
          </a:p>
        </p:txBody>
      </p:sp>
      <p:pic>
        <p:nvPicPr>
          <p:cNvPr id="43011" name="Picture 5" descr="Image Preview">
            <a:extLst>
              <a:ext uri="{FF2B5EF4-FFF2-40B4-BE49-F238E27FC236}">
                <a16:creationId xmlns:a16="http://schemas.microsoft.com/office/drawing/2014/main" id="{7FEFA934-9DCE-47BD-AF0A-57DDC27C3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7588"/>
            <a:ext cx="433705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図 1">
            <a:extLst>
              <a:ext uri="{FF2B5EF4-FFF2-40B4-BE49-F238E27FC236}">
                <a16:creationId xmlns:a16="http://schemas.microsoft.com/office/drawing/2014/main" id="{057D67D5-5ABE-42DD-8821-D8C49AF4C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276475"/>
            <a:ext cx="3903662"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mt_Polio_Big.jpg Mother Teresa 07 image by missgod">
            <a:extLst>
              <a:ext uri="{FF2B5EF4-FFF2-40B4-BE49-F238E27FC236}">
                <a16:creationId xmlns:a16="http://schemas.microsoft.com/office/drawing/2014/main" id="{C23CD533-E7BD-4314-BE78-D5D7BAD6E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209800"/>
            <a:ext cx="4052888"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7" descr="EPI1-76">
            <a:extLst>
              <a:ext uri="{FF2B5EF4-FFF2-40B4-BE49-F238E27FC236}">
                <a16:creationId xmlns:a16="http://schemas.microsoft.com/office/drawing/2014/main" id="{AF503389-ED3B-44A5-A1B6-376817AAE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47800"/>
            <a:ext cx="314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a:extLst>
              <a:ext uri="{FF2B5EF4-FFF2-40B4-BE49-F238E27FC236}">
                <a16:creationId xmlns:a16="http://schemas.microsoft.com/office/drawing/2014/main" id="{BEC8CD81-7667-4A17-82B1-D6F93DF7BE5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3200">
                <a:latin typeface="HGS明朝E" panose="02020900000000000000" pitchFamily="18" charset="-128"/>
                <a:ea typeface="HGS明朝E" panose="02020900000000000000" pitchFamily="18" charset="-128"/>
                <a:cs typeface="Arial Narrow" panose="020B0606020202030204" pitchFamily="34" charset="0"/>
              </a:rPr>
              <a:t>装具をつけた子どもたち</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poliwho009">
            <a:extLst>
              <a:ext uri="{FF2B5EF4-FFF2-40B4-BE49-F238E27FC236}">
                <a16:creationId xmlns:a16="http://schemas.microsoft.com/office/drawing/2014/main" id="{9A62F93E-730C-436F-8785-D84F7EA21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1143000"/>
            <a:ext cx="3406775"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6" descr="poliwho008">
            <a:extLst>
              <a:ext uri="{FF2B5EF4-FFF2-40B4-BE49-F238E27FC236}">
                <a16:creationId xmlns:a16="http://schemas.microsoft.com/office/drawing/2014/main" id="{9E9A04B9-61D2-4437-AF95-5DFB525F700E}"/>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bwMode="auto">
          <a:xfrm>
            <a:off x="4741863" y="1143000"/>
            <a:ext cx="3271837" cy="4948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a:extLst>
              <a:ext uri="{FF2B5EF4-FFF2-40B4-BE49-F238E27FC236}">
                <a16:creationId xmlns:a16="http://schemas.microsoft.com/office/drawing/2014/main" id="{57BDCCD8-4105-4552-982E-D853F0353F5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3200" dirty="0">
                <a:latin typeface="HGS明朝E" panose="02020900000000000000" pitchFamily="18" charset="-128"/>
                <a:ea typeface="HGS明朝E" panose="02020900000000000000" pitchFamily="18" charset="-128"/>
                <a:cs typeface="Arial Narrow" panose="020B0606020202030204" pitchFamily="34" charset="0"/>
              </a:rPr>
              <a:t>装具をつけた子どもたち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2304DEB-FA05-4D4E-9868-79571FB02C7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ja-JP" sz="3200">
                <a:latin typeface="Century" panose="02040604050505020304" pitchFamily="18" charset="0"/>
                <a:ea typeface="HGS明朝E" panose="02020900000000000000" pitchFamily="18" charset="-128"/>
                <a:cs typeface="Arial Narrow" panose="020B0606020202030204" pitchFamily="34" charset="0"/>
              </a:rPr>
              <a:t>IRON LUNG </a:t>
            </a:r>
            <a:r>
              <a:rPr lang="en-US" altLang="ja-JP" sz="3200">
                <a:latin typeface="HGS明朝E" panose="02020900000000000000" pitchFamily="18" charset="-128"/>
                <a:ea typeface="HGS明朝E" panose="02020900000000000000" pitchFamily="18" charset="-128"/>
                <a:cs typeface="Arial Narrow" panose="020B0606020202030204" pitchFamily="34" charset="0"/>
              </a:rPr>
              <a:t>!!  </a:t>
            </a:r>
            <a:r>
              <a:rPr lang="ja-JP" altLang="en-US" sz="3200">
                <a:latin typeface="HGS明朝E" panose="02020900000000000000" pitchFamily="18" charset="-128"/>
                <a:ea typeface="HGS明朝E" panose="02020900000000000000" pitchFamily="18" charset="-128"/>
                <a:cs typeface="Arial Narrow" panose="020B0606020202030204" pitchFamily="34" charset="0"/>
              </a:rPr>
              <a:t>鉄の肺</a:t>
            </a:r>
          </a:p>
        </p:txBody>
      </p:sp>
      <p:pic>
        <p:nvPicPr>
          <p:cNvPr id="49155" name="Picture 5" descr="poliaap001">
            <a:extLst>
              <a:ext uri="{FF2B5EF4-FFF2-40B4-BE49-F238E27FC236}">
                <a16:creationId xmlns:a16="http://schemas.microsoft.com/office/drawing/2014/main" id="{4F1897E8-3F2D-4C05-83A9-241CE5873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8" y="2401888"/>
            <a:ext cx="2743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6" descr="poliiac001">
            <a:extLst>
              <a:ext uri="{FF2B5EF4-FFF2-40B4-BE49-F238E27FC236}">
                <a16:creationId xmlns:a16="http://schemas.microsoft.com/office/drawing/2014/main" id="{75CF7DB7-13CB-4860-BC6E-39941DD138EA}"/>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bwMode="auto">
          <a:xfrm>
            <a:off x="4248150" y="2401888"/>
            <a:ext cx="3617913" cy="302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7E9780A-7879-482D-BE93-1C04DA43EB4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3200" dirty="0">
                <a:latin typeface="HGS明朝E" panose="02020900000000000000" pitchFamily="18" charset="-128"/>
                <a:ea typeface="HGS明朝E" panose="02020900000000000000" pitchFamily="18" charset="-128"/>
                <a:cs typeface="Arial Narrow" panose="020B0606020202030204" pitchFamily="34" charset="0"/>
              </a:rPr>
              <a:t>日本でも</a:t>
            </a:r>
            <a:r>
              <a:rPr lang="en-US" altLang="ja-JP" sz="3200" dirty="0">
                <a:latin typeface="HGS明朝E" panose="02020900000000000000" pitchFamily="18" charset="-128"/>
                <a:ea typeface="HGS明朝E" panose="02020900000000000000" pitchFamily="18" charset="-128"/>
                <a:cs typeface="Arial Narrow" panose="020B0606020202030204" pitchFamily="34" charset="0"/>
              </a:rPr>
              <a:t>!!</a:t>
            </a:r>
            <a:endParaRPr lang="ja-JP" altLang="en-US" sz="3200" dirty="0">
              <a:latin typeface="HGS明朝E" panose="02020900000000000000" pitchFamily="18" charset="-128"/>
              <a:ea typeface="HGS明朝E" panose="02020900000000000000" pitchFamily="18" charset="-128"/>
              <a:cs typeface="Arial Narrow" panose="020B0606020202030204" pitchFamily="34" charset="0"/>
            </a:endParaRPr>
          </a:p>
        </p:txBody>
      </p:sp>
      <p:sp>
        <p:nvSpPr>
          <p:cNvPr id="41987" name="Rectangle 3">
            <a:extLst>
              <a:ext uri="{FF2B5EF4-FFF2-40B4-BE49-F238E27FC236}">
                <a16:creationId xmlns:a16="http://schemas.microsoft.com/office/drawing/2014/main" id="{7553EC8F-75DD-48A7-9EA8-5580A9FEB4AE}"/>
              </a:ext>
            </a:extLst>
          </p:cNvPr>
          <p:cNvSpPr>
            <a:spLocks noGrp="1" noChangeArrowheads="1"/>
          </p:cNvSpPr>
          <p:nvPr>
            <p:ph type="body" idx="1"/>
          </p:nvPr>
        </p:nvSpPr>
        <p:spPr>
          <a:xfrm>
            <a:off x="1390650" y="990600"/>
            <a:ext cx="6362700" cy="4232275"/>
          </a:xfrm>
        </p:spPr>
        <p:txBody>
          <a:bodyPr/>
          <a:lstStyle/>
          <a:p>
            <a:pPr algn="ctr">
              <a:buFontTx/>
              <a:buNone/>
              <a:defRPr/>
            </a:pPr>
            <a:r>
              <a:rPr lang="en-US" altLang="ja-JP" dirty="0">
                <a:solidFill>
                  <a:srgbClr val="005DAA"/>
                </a:solidFill>
                <a:latin typeface="Century" panose="02040604050505020304" pitchFamily="18" charset="0"/>
                <a:ea typeface="+mj-ea"/>
              </a:rPr>
              <a:t>1961</a:t>
            </a:r>
            <a:r>
              <a:rPr lang="ja-JP" altLang="en-US" dirty="0">
                <a:solidFill>
                  <a:srgbClr val="005DAA"/>
                </a:solidFill>
                <a:latin typeface="HGS明朝E" panose="02020900000000000000" pitchFamily="18" charset="-128"/>
                <a:ea typeface="HGS明朝E" panose="02020900000000000000" pitchFamily="18" charset="-128"/>
              </a:rPr>
              <a:t>年</a:t>
            </a:r>
            <a:r>
              <a:rPr lang="en-US" altLang="ja-JP" dirty="0">
                <a:solidFill>
                  <a:srgbClr val="005DAA"/>
                </a:solidFill>
                <a:latin typeface="Century" panose="02040604050505020304" pitchFamily="18" charset="0"/>
                <a:ea typeface="+mj-ea"/>
              </a:rPr>
              <a:t>6</a:t>
            </a:r>
            <a:r>
              <a:rPr lang="ja-JP" altLang="en-US" dirty="0">
                <a:solidFill>
                  <a:srgbClr val="005DAA"/>
                </a:solidFill>
                <a:latin typeface="HGS明朝E" panose="02020900000000000000" pitchFamily="18" charset="-128"/>
                <a:ea typeface="HGS明朝E" panose="02020900000000000000" pitchFamily="18" charset="-128"/>
              </a:rPr>
              <a:t>月朝日新聞</a:t>
            </a:r>
          </a:p>
        </p:txBody>
      </p:sp>
      <p:pic>
        <p:nvPicPr>
          <p:cNvPr id="53252" name="Picture 5" descr="Polio32">
            <a:extLst>
              <a:ext uri="{FF2B5EF4-FFF2-40B4-BE49-F238E27FC236}">
                <a16:creationId xmlns:a16="http://schemas.microsoft.com/office/drawing/2014/main" id="{A2DC534F-B90D-4369-BD67-F755AD95E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8" y="1752600"/>
            <a:ext cx="6778625"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a:extLst>
              <a:ext uri="{FF2B5EF4-FFF2-40B4-BE49-F238E27FC236}">
                <a16:creationId xmlns:a16="http://schemas.microsoft.com/office/drawing/2014/main" id="{7735B435-5243-412F-B85A-016C7CBA32CF}"/>
              </a:ext>
            </a:extLst>
          </p:cNvPr>
          <p:cNvSpPr>
            <a:spLocks noGrp="1" noChangeArrowheads="1"/>
          </p:cNvSpPr>
          <p:nvPr>
            <p:ph type="title"/>
          </p:nvPr>
        </p:nvSpPr>
        <p:spPr>
          <a:xfrm>
            <a:off x="628650" y="688975"/>
            <a:ext cx="7886700" cy="579438"/>
          </a:xfrm>
        </p:spPr>
        <p:txBody>
          <a:bodyPr/>
          <a:lstStyle/>
          <a:p>
            <a:pPr algn="ctr"/>
            <a:r>
              <a:rPr lang="en-US" altLang="ja-JP" sz="3000" dirty="0">
                <a:solidFill>
                  <a:srgbClr val="58585A"/>
                </a:solidFill>
                <a:latin typeface="Century" panose="02040604050505020304" pitchFamily="18" charset="0"/>
                <a:ea typeface="HGS明朝E" panose="02020900000000000000" pitchFamily="18" charset="-128"/>
              </a:rPr>
              <a:t>RI</a:t>
            </a:r>
            <a:r>
              <a:rPr lang="ja-JP" altLang="en-US" sz="3000" dirty="0">
                <a:solidFill>
                  <a:srgbClr val="58585A"/>
                </a:solidFill>
                <a:latin typeface="HGS明朝E" panose="02020900000000000000" pitchFamily="18" charset="-128"/>
                <a:ea typeface="HGS明朝E" panose="02020900000000000000" pitchFamily="18" charset="-128"/>
              </a:rPr>
              <a:t>日本事務局財団室</a:t>
            </a:r>
            <a:r>
              <a:rPr lang="en-US" altLang="ja-JP" sz="3000" dirty="0">
                <a:solidFill>
                  <a:srgbClr val="58585A"/>
                </a:solidFill>
                <a:latin typeface="Century" panose="02040604050505020304" pitchFamily="18" charset="0"/>
                <a:ea typeface="HGS明朝E" panose="02020900000000000000" pitchFamily="18" charset="-128"/>
              </a:rPr>
              <a:t>NEWS</a:t>
            </a:r>
            <a:r>
              <a:rPr lang="ja-JP" altLang="en-US" sz="3000" dirty="0">
                <a:solidFill>
                  <a:srgbClr val="58585A"/>
                </a:solidFill>
                <a:latin typeface="HGS明朝E" panose="02020900000000000000" pitchFamily="18" charset="-128"/>
                <a:ea typeface="HGS明朝E" panose="02020900000000000000" pitchFamily="18" charset="-128"/>
              </a:rPr>
              <a:t>　</a:t>
            </a:r>
            <a:r>
              <a:rPr lang="en-US" altLang="ja-JP" sz="3000" dirty="0">
                <a:solidFill>
                  <a:srgbClr val="58585A"/>
                </a:solidFill>
                <a:latin typeface="Century" panose="02040604050505020304" pitchFamily="18" charset="0"/>
                <a:ea typeface="HGS明朝E" panose="02020900000000000000" pitchFamily="18" charset="-128"/>
              </a:rPr>
              <a:t>2018</a:t>
            </a:r>
            <a:r>
              <a:rPr lang="ja-JP" altLang="en-US" sz="3000" dirty="0">
                <a:solidFill>
                  <a:srgbClr val="58585A"/>
                </a:solidFill>
                <a:latin typeface="HGS明朝E" panose="02020900000000000000" pitchFamily="18" charset="-128"/>
                <a:ea typeface="HGS明朝E" panose="02020900000000000000" pitchFamily="18" charset="-128"/>
              </a:rPr>
              <a:t>年</a:t>
            </a:r>
            <a:r>
              <a:rPr lang="en-US" altLang="ja-JP" sz="3000" dirty="0">
                <a:solidFill>
                  <a:srgbClr val="58585A"/>
                </a:solidFill>
                <a:latin typeface="Century" panose="02040604050505020304" pitchFamily="18" charset="0"/>
                <a:ea typeface="HGS明朝E" panose="02020900000000000000" pitchFamily="18" charset="-128"/>
              </a:rPr>
              <a:t>4</a:t>
            </a:r>
            <a:r>
              <a:rPr lang="ja-JP" altLang="en-US" sz="3000" dirty="0">
                <a:solidFill>
                  <a:srgbClr val="58585A"/>
                </a:solidFill>
                <a:latin typeface="HGS明朝E" panose="02020900000000000000" pitchFamily="18" charset="-128"/>
                <a:ea typeface="HGS明朝E" panose="02020900000000000000" pitchFamily="18" charset="-128"/>
              </a:rPr>
              <a:t>月号</a:t>
            </a:r>
          </a:p>
        </p:txBody>
      </p:sp>
      <p:graphicFrame>
        <p:nvGraphicFramePr>
          <p:cNvPr id="4" name="コンテンツ プレースホルダー 3">
            <a:extLst>
              <a:ext uri="{FF2B5EF4-FFF2-40B4-BE49-F238E27FC236}">
                <a16:creationId xmlns:a16="http://schemas.microsoft.com/office/drawing/2014/main" id="{59DADF7C-B14E-4091-9B15-F3DA874B7B75}"/>
              </a:ext>
            </a:extLst>
          </p:cNvPr>
          <p:cNvGraphicFramePr>
            <a:graphicFrameLocks noGrp="1"/>
          </p:cNvGraphicFramePr>
          <p:nvPr>
            <p:ph idx="1"/>
            <p:extLst>
              <p:ext uri="{D42A27DB-BD31-4B8C-83A1-F6EECF244321}">
                <p14:modId xmlns:p14="http://schemas.microsoft.com/office/powerpoint/2010/main" val="1869736240"/>
              </p:ext>
            </p:extLst>
          </p:nvPr>
        </p:nvGraphicFramePr>
        <p:xfrm>
          <a:off x="750888" y="1624013"/>
          <a:ext cx="7221537" cy="4254503"/>
        </p:xfrm>
        <a:graphic>
          <a:graphicData uri="http://schemas.openxmlformats.org/drawingml/2006/table">
            <a:tbl>
              <a:tblPr firstCol="1" lastRow="1" bandRow="1">
                <a:tableStyleId>{5C22544A-7EE6-4342-B048-85BDC9FD1C3A}</a:tableStyleId>
              </a:tblPr>
              <a:tblGrid>
                <a:gridCol w="1161603">
                  <a:extLst>
                    <a:ext uri="{9D8B030D-6E8A-4147-A177-3AD203B41FA5}">
                      <a16:colId xmlns:a16="http://schemas.microsoft.com/office/drawing/2014/main" val="3434506477"/>
                    </a:ext>
                  </a:extLst>
                </a:gridCol>
                <a:gridCol w="1448506">
                  <a:extLst>
                    <a:ext uri="{9D8B030D-6E8A-4147-A177-3AD203B41FA5}">
                      <a16:colId xmlns:a16="http://schemas.microsoft.com/office/drawing/2014/main" val="1215180976"/>
                    </a:ext>
                  </a:extLst>
                </a:gridCol>
                <a:gridCol w="1637442">
                  <a:extLst>
                    <a:ext uri="{9D8B030D-6E8A-4147-A177-3AD203B41FA5}">
                      <a16:colId xmlns:a16="http://schemas.microsoft.com/office/drawing/2014/main" val="1038658017"/>
                    </a:ext>
                  </a:extLst>
                </a:gridCol>
                <a:gridCol w="1483494">
                  <a:extLst>
                    <a:ext uri="{9D8B030D-6E8A-4147-A177-3AD203B41FA5}">
                      <a16:colId xmlns:a16="http://schemas.microsoft.com/office/drawing/2014/main" val="2177788994"/>
                    </a:ext>
                  </a:extLst>
                </a:gridCol>
                <a:gridCol w="1490492">
                  <a:extLst>
                    <a:ext uri="{9D8B030D-6E8A-4147-A177-3AD203B41FA5}">
                      <a16:colId xmlns:a16="http://schemas.microsoft.com/office/drawing/2014/main" val="3110849918"/>
                    </a:ext>
                  </a:extLst>
                </a:gridCol>
              </a:tblGrid>
              <a:tr h="453737">
                <a:tc gridSpan="5">
                  <a:txBody>
                    <a:bodyPr/>
                    <a:lstStyle/>
                    <a:p>
                      <a:pPr algn="ctr"/>
                      <a:r>
                        <a:rPr kumimoji="1" lang="ja-JP" altLang="en-US" sz="2100" dirty="0"/>
                        <a:t>野生株によるポリオ症例数</a:t>
                      </a:r>
                      <a:endParaRPr kumimoji="1" lang="ja-JP" altLang="en-US" sz="2100" dirty="0">
                        <a:solidFill>
                          <a:schemeClr val="bg1"/>
                        </a:solidFill>
                      </a:endParaRPr>
                    </a:p>
                  </a:txBody>
                  <a:tcPr marL="68572" marR="68572" marT="34284" marB="34284"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491665789"/>
                  </a:ext>
                </a:extLst>
              </a:tr>
              <a:tr h="574477">
                <a:tc>
                  <a:txBody>
                    <a:bodyPr/>
                    <a:lstStyle/>
                    <a:p>
                      <a:pPr algn="ctr"/>
                      <a:endParaRPr kumimoji="1" lang="ja-JP" altLang="en-US" sz="1400" dirty="0"/>
                    </a:p>
                  </a:txBody>
                  <a:tcPr marL="68572" marR="68572" marT="34284" marB="34284" anchor="ctr"/>
                </a:tc>
                <a:tc>
                  <a:txBody>
                    <a:bodyPr/>
                    <a:lstStyle/>
                    <a:p>
                      <a:pPr algn="ctr"/>
                      <a:endParaRPr kumimoji="1" lang="en-US" altLang="ja-JP" sz="1400" dirty="0"/>
                    </a:p>
                  </a:txBody>
                  <a:tcPr marL="68572" marR="68572" marT="34284" marB="34284" anchor="ctr"/>
                </a:tc>
                <a:tc>
                  <a:txBody>
                    <a:bodyPr/>
                    <a:lstStyle/>
                    <a:p>
                      <a:pPr algn="ctr" fontAlgn="ctr"/>
                      <a:r>
                        <a:rPr lang="en-US" altLang="ja-JP" sz="1400" u="none" strike="noStrike" baseline="0" dirty="0">
                          <a:effectLst/>
                        </a:rPr>
                        <a:t>2018</a:t>
                      </a:r>
                      <a:r>
                        <a:rPr lang="ja-JP" altLang="en-US" sz="1400" u="none" strike="noStrike" baseline="0" dirty="0">
                          <a:effectLst/>
                        </a:rPr>
                        <a:t>年</a:t>
                      </a:r>
                      <a:endParaRPr lang="en-US" altLang="ja-JP" sz="1400" u="none" strike="noStrike" baseline="0" dirty="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baseline="0" dirty="0">
                          <a:effectLst/>
                        </a:rPr>
                        <a:t>1</a:t>
                      </a:r>
                      <a:r>
                        <a:rPr lang="ja-JP" altLang="en-US" sz="1400" u="none" strike="noStrike" baseline="0" dirty="0">
                          <a:effectLst/>
                        </a:rPr>
                        <a:t>月</a:t>
                      </a:r>
                      <a:r>
                        <a:rPr lang="en-US" altLang="ja-JP" sz="1400" u="none" strike="noStrike" baseline="0" dirty="0">
                          <a:effectLst/>
                        </a:rPr>
                        <a:t>1</a:t>
                      </a:r>
                      <a:r>
                        <a:rPr lang="ja-JP" altLang="en-US" sz="1400" u="none" strike="noStrike" baseline="0" dirty="0">
                          <a:effectLst/>
                        </a:rPr>
                        <a:t>日～</a:t>
                      </a:r>
                      <a:r>
                        <a:rPr lang="en-US" altLang="ja-JP" sz="1400" u="none" strike="noStrike" baseline="0" dirty="0">
                          <a:effectLst/>
                        </a:rPr>
                        <a:t>3</a:t>
                      </a:r>
                      <a:r>
                        <a:rPr lang="ja-JP" altLang="en-US" sz="1400" u="none" strike="noStrike" baseline="0" dirty="0">
                          <a:effectLst/>
                        </a:rPr>
                        <a:t>月</a:t>
                      </a:r>
                      <a:r>
                        <a:rPr lang="en-US" altLang="ja-JP" sz="1400" u="none" strike="noStrike" baseline="0" dirty="0">
                          <a:effectLst/>
                        </a:rPr>
                        <a:t>20</a:t>
                      </a:r>
                      <a:r>
                        <a:rPr lang="ja-JP" altLang="en-US" sz="1400" u="none" strike="noStrike" baseline="0" dirty="0">
                          <a:effectLst/>
                        </a:rPr>
                        <a:t>日</a:t>
                      </a:r>
                      <a:endParaRPr lang="ja-JP" altLang="en-US" sz="1400" b="0" i="0" u="none" strike="noStrike" baseline="0" dirty="0">
                        <a:solidFill>
                          <a:srgbClr val="000000"/>
                        </a:solidFill>
                        <a:effectLst/>
                        <a:latin typeface="游ゴシック" panose="020B0400000000000000" pitchFamily="50" charset="-128"/>
                        <a:ea typeface="+mn-ea"/>
                      </a:endParaRPr>
                    </a:p>
                  </a:txBody>
                  <a:tcPr marL="5881" marR="5881" marT="5881" marB="0" anchor="ctr"/>
                </a:tc>
                <a:tc>
                  <a:txBody>
                    <a:bodyPr/>
                    <a:lstStyle/>
                    <a:p>
                      <a:pPr algn="ctr"/>
                      <a:r>
                        <a:rPr kumimoji="1" lang="en-US" altLang="ja-JP" sz="1400" dirty="0"/>
                        <a:t>2017</a:t>
                      </a:r>
                      <a:r>
                        <a:rPr kumimoji="1" lang="ja-JP" altLang="en-US" sz="1400" dirty="0"/>
                        <a:t>年</a:t>
                      </a:r>
                    </a:p>
                  </a:txBody>
                  <a:tcPr marL="68572" marR="68572" marT="34284" marB="34284" anchor="ctr"/>
                </a:tc>
                <a:tc>
                  <a:txBody>
                    <a:bodyPr/>
                    <a:lstStyle/>
                    <a:p>
                      <a:pPr algn="ctr"/>
                      <a:r>
                        <a:rPr kumimoji="1" lang="en-US" altLang="ja-JP" sz="1400" dirty="0"/>
                        <a:t>2016</a:t>
                      </a:r>
                      <a:r>
                        <a:rPr kumimoji="1" lang="ja-JP" altLang="en-US" sz="1400" dirty="0"/>
                        <a:t>年</a:t>
                      </a:r>
                    </a:p>
                  </a:txBody>
                  <a:tcPr marL="68572" marR="68572" marT="34284" marB="34284" anchor="ctr"/>
                </a:tc>
                <a:extLst>
                  <a:ext uri="{0D108BD9-81ED-4DB2-BD59-A6C34878D82A}">
                    <a16:rowId xmlns:a16="http://schemas.microsoft.com/office/drawing/2014/main" val="504419839"/>
                  </a:ext>
                </a:extLst>
              </a:tr>
              <a:tr h="293299">
                <a:tc rowSpan="3">
                  <a:txBody>
                    <a:bodyPr/>
                    <a:lstStyle/>
                    <a:p>
                      <a:pPr algn="ctr"/>
                      <a:r>
                        <a:rPr kumimoji="1" lang="ja-JP" altLang="en-US" sz="1400" dirty="0">
                          <a:solidFill>
                            <a:srgbClr val="FF0000"/>
                          </a:solidFill>
                        </a:rPr>
                        <a:t>常在国</a:t>
                      </a:r>
                    </a:p>
                  </a:txBody>
                  <a:tcPr marL="68572" marR="68572" marT="34284" marB="34284" anchor="ctr"/>
                </a:tc>
                <a:tc>
                  <a:txBody>
                    <a:bodyPr/>
                    <a:lstStyle/>
                    <a:p>
                      <a:pPr algn="ctr" fontAlgn="ctr"/>
                      <a:r>
                        <a:rPr lang="ja-JP" altLang="en-US" sz="1400" b="1" u="none" strike="noStrike" baseline="0" dirty="0">
                          <a:solidFill>
                            <a:srgbClr val="FF0000"/>
                          </a:solidFill>
                          <a:effectLst/>
                        </a:rPr>
                        <a:t>パキスタン</a:t>
                      </a:r>
                      <a:endParaRPr lang="ja-JP" altLang="en-US" sz="1400" b="1" i="0" u="none" strike="noStrike" baseline="0" dirty="0">
                        <a:solidFill>
                          <a:srgbClr val="FF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8</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a:effectLst/>
                        </a:rPr>
                        <a:t>20</a:t>
                      </a:r>
                      <a:endParaRPr lang="en-US" altLang="ja-JP" sz="1400" b="0" i="0" u="none" strike="noStrike" baseline="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extLst>
                  <a:ext uri="{0D108BD9-81ED-4DB2-BD59-A6C34878D82A}">
                    <a16:rowId xmlns:a16="http://schemas.microsoft.com/office/drawing/2014/main" val="1134484224"/>
                  </a:ext>
                </a:extLst>
              </a:tr>
              <a:tr h="293299">
                <a:tc vMerge="1">
                  <a:txBody>
                    <a:bodyPr/>
                    <a:lstStyle/>
                    <a:p>
                      <a:endParaRPr kumimoji="1" lang="ja-JP" altLang="en-US" dirty="0"/>
                    </a:p>
                  </a:txBody>
                  <a:tcPr/>
                </a:tc>
                <a:tc>
                  <a:txBody>
                    <a:bodyPr/>
                    <a:lstStyle/>
                    <a:p>
                      <a:pPr algn="ctr" fontAlgn="ctr"/>
                      <a:r>
                        <a:rPr lang="ja-JP" altLang="en-US" sz="1400" b="1" u="none" strike="noStrike" baseline="0" dirty="0">
                          <a:solidFill>
                            <a:srgbClr val="FF0000"/>
                          </a:solidFill>
                          <a:effectLst/>
                        </a:rPr>
                        <a:t>アフガニスタン</a:t>
                      </a:r>
                      <a:endParaRPr lang="ja-JP" altLang="en-US" sz="1400" b="1" i="0" u="none" strike="noStrike" baseline="0" dirty="0">
                        <a:solidFill>
                          <a:srgbClr val="FF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b="1" i="0" u="none" strike="noStrike" baseline="0" dirty="0">
                          <a:solidFill>
                            <a:srgbClr val="FF0000"/>
                          </a:solidFill>
                          <a:effectLst/>
                          <a:latin typeface="游ゴシック" panose="020B0400000000000000" pitchFamily="50" charset="-128"/>
                          <a:ea typeface="游ゴシック" panose="020B0400000000000000" pitchFamily="50" charset="-128"/>
                        </a:rPr>
                        <a:t>4</a:t>
                      </a:r>
                    </a:p>
                  </a:txBody>
                  <a:tcPr marL="5881" marR="5881" marT="5881" marB="0" anchor="ctr"/>
                </a:tc>
                <a:tc>
                  <a:txBody>
                    <a:bodyPr/>
                    <a:lstStyle/>
                    <a:p>
                      <a:pPr algn="ctr" fontAlgn="ctr"/>
                      <a:r>
                        <a:rPr lang="en-US" altLang="ja-JP" sz="1400" u="none" strike="noStrike" baseline="0" dirty="0">
                          <a:effectLst/>
                        </a:rPr>
                        <a:t>14</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a:effectLst/>
                        </a:rPr>
                        <a:t>13</a:t>
                      </a:r>
                      <a:endParaRPr lang="en-US" altLang="ja-JP" sz="1400" b="0" i="0" u="none" strike="noStrike" baseline="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extLst>
                  <a:ext uri="{0D108BD9-81ED-4DB2-BD59-A6C34878D82A}">
                    <a16:rowId xmlns:a16="http://schemas.microsoft.com/office/drawing/2014/main" val="850038670"/>
                  </a:ext>
                </a:extLst>
              </a:tr>
              <a:tr h="293299">
                <a:tc vMerge="1">
                  <a:txBody>
                    <a:bodyPr/>
                    <a:lstStyle/>
                    <a:p>
                      <a:endParaRPr kumimoji="1" lang="ja-JP" altLang="en-US" dirty="0"/>
                    </a:p>
                  </a:txBody>
                  <a:tcPr/>
                </a:tc>
                <a:tc>
                  <a:txBody>
                    <a:bodyPr/>
                    <a:lstStyle/>
                    <a:p>
                      <a:pPr algn="ctr" fontAlgn="ctr"/>
                      <a:r>
                        <a:rPr lang="ja-JP" altLang="en-US" sz="1400" b="1" u="none" strike="noStrike" baseline="0" dirty="0">
                          <a:solidFill>
                            <a:srgbClr val="FF0000"/>
                          </a:solidFill>
                          <a:effectLst/>
                        </a:rPr>
                        <a:t>ナイジェリア</a:t>
                      </a:r>
                      <a:endParaRPr lang="ja-JP" altLang="en-US" sz="1400" b="1" i="0" u="none" strike="noStrike" baseline="0" dirty="0">
                        <a:solidFill>
                          <a:srgbClr val="FF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4</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extLst>
                  <a:ext uri="{0D108BD9-81ED-4DB2-BD59-A6C34878D82A}">
                    <a16:rowId xmlns:a16="http://schemas.microsoft.com/office/drawing/2014/main" val="1857960935"/>
                  </a:ext>
                </a:extLst>
              </a:tr>
              <a:tr h="293299">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常在国以外</a:t>
                      </a:r>
                      <a:endParaRPr kumimoji="1" lang="ja-JP" altLang="en-US" sz="1400" dirty="0">
                        <a:solidFill>
                          <a:schemeClr val="tx1"/>
                        </a:solidFill>
                      </a:endParaRPr>
                    </a:p>
                  </a:txBody>
                  <a:tcPr marL="68572" marR="68572" marT="34284" marB="34284" anchor="ctr"/>
                </a:tc>
                <a:tc>
                  <a:txBody>
                    <a:bodyPr/>
                    <a:lstStyle/>
                    <a:p>
                      <a:pPr algn="ctr" fontAlgn="ctr"/>
                      <a:r>
                        <a:rPr lang="ja-JP" altLang="en-US" sz="1400" u="none" strike="noStrike" baseline="0" dirty="0">
                          <a:effectLst/>
                        </a:rPr>
                        <a:t>赤道ギニア</a:t>
                      </a:r>
                      <a:endParaRPr lang="ja-JP" altLang="en-US"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extLst>
                  <a:ext uri="{0D108BD9-81ED-4DB2-BD59-A6C34878D82A}">
                    <a16:rowId xmlns:a16="http://schemas.microsoft.com/office/drawing/2014/main" val="940873755"/>
                  </a:ext>
                </a:extLst>
              </a:tr>
              <a:tr h="293299">
                <a:tc vMerge="1">
                  <a:txBody>
                    <a:bodyPr/>
                    <a:lstStyle/>
                    <a:p>
                      <a:endParaRPr kumimoji="1" lang="ja-JP" altLang="en-US" dirty="0"/>
                    </a:p>
                  </a:txBody>
                  <a:tcPr/>
                </a:tc>
                <a:tc>
                  <a:txBody>
                    <a:bodyPr/>
                    <a:lstStyle/>
                    <a:p>
                      <a:pPr algn="ctr" fontAlgn="ctr"/>
                      <a:r>
                        <a:rPr lang="ja-JP" altLang="en-US" sz="1400" u="none" strike="noStrike" baseline="0" dirty="0">
                          <a:effectLst/>
                        </a:rPr>
                        <a:t>イラク</a:t>
                      </a:r>
                      <a:endParaRPr lang="ja-JP" altLang="en-US"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extLst>
                  <a:ext uri="{0D108BD9-81ED-4DB2-BD59-A6C34878D82A}">
                    <a16:rowId xmlns:a16="http://schemas.microsoft.com/office/drawing/2014/main" val="523418252"/>
                  </a:ext>
                </a:extLst>
              </a:tr>
              <a:tr h="293299">
                <a:tc vMerge="1">
                  <a:txBody>
                    <a:bodyPr/>
                    <a:lstStyle/>
                    <a:p>
                      <a:endParaRPr kumimoji="1" lang="ja-JP" altLang="en-US" dirty="0"/>
                    </a:p>
                  </a:txBody>
                  <a:tcPr/>
                </a:tc>
                <a:tc>
                  <a:txBody>
                    <a:bodyPr/>
                    <a:lstStyle/>
                    <a:p>
                      <a:pPr algn="ctr" fontAlgn="ctr"/>
                      <a:r>
                        <a:rPr lang="ja-JP" altLang="en-US" sz="1400" u="none" strike="noStrike" baseline="0" dirty="0">
                          <a:effectLst/>
                        </a:rPr>
                        <a:t>カメルーン</a:t>
                      </a:r>
                      <a:endParaRPr lang="ja-JP" altLang="en-US"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extLst>
                  <a:ext uri="{0D108BD9-81ED-4DB2-BD59-A6C34878D82A}">
                    <a16:rowId xmlns:a16="http://schemas.microsoft.com/office/drawing/2014/main" val="1436687533"/>
                  </a:ext>
                </a:extLst>
              </a:tr>
              <a:tr h="293299">
                <a:tc vMerge="1">
                  <a:txBody>
                    <a:bodyPr/>
                    <a:lstStyle/>
                    <a:p>
                      <a:endParaRPr kumimoji="1" lang="ja-JP" altLang="en-US" dirty="0"/>
                    </a:p>
                  </a:txBody>
                  <a:tcPr/>
                </a:tc>
                <a:tc>
                  <a:txBody>
                    <a:bodyPr/>
                    <a:lstStyle/>
                    <a:p>
                      <a:pPr algn="ctr" fontAlgn="ctr"/>
                      <a:r>
                        <a:rPr lang="ja-JP" altLang="en-US" sz="1400" u="none" strike="noStrike" baseline="0" dirty="0">
                          <a:effectLst/>
                        </a:rPr>
                        <a:t>シリア</a:t>
                      </a:r>
                      <a:endParaRPr lang="ja-JP" altLang="en-US"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extLst>
                  <a:ext uri="{0D108BD9-81ED-4DB2-BD59-A6C34878D82A}">
                    <a16:rowId xmlns:a16="http://schemas.microsoft.com/office/drawing/2014/main" val="1087731621"/>
                  </a:ext>
                </a:extLst>
              </a:tr>
              <a:tr h="293299">
                <a:tc vMerge="1">
                  <a:txBody>
                    <a:bodyPr/>
                    <a:lstStyle/>
                    <a:p>
                      <a:endParaRPr kumimoji="1" lang="ja-JP" altLang="en-US" dirty="0"/>
                    </a:p>
                  </a:txBody>
                  <a:tcPr/>
                </a:tc>
                <a:tc>
                  <a:txBody>
                    <a:bodyPr/>
                    <a:lstStyle/>
                    <a:p>
                      <a:pPr algn="ctr" fontAlgn="ctr"/>
                      <a:r>
                        <a:rPr lang="ja-JP" altLang="en-US" sz="1400" u="none" strike="noStrike" baseline="0" dirty="0">
                          <a:effectLst/>
                        </a:rPr>
                        <a:t>エチオピア</a:t>
                      </a:r>
                      <a:endParaRPr lang="ja-JP" altLang="en-US"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extLst>
                  <a:ext uri="{0D108BD9-81ED-4DB2-BD59-A6C34878D82A}">
                    <a16:rowId xmlns:a16="http://schemas.microsoft.com/office/drawing/2014/main" val="4221306137"/>
                  </a:ext>
                </a:extLst>
              </a:tr>
              <a:tr h="293299">
                <a:tc vMerge="1">
                  <a:txBody>
                    <a:bodyPr/>
                    <a:lstStyle/>
                    <a:p>
                      <a:endParaRPr kumimoji="1" lang="ja-JP" altLang="en-US" dirty="0"/>
                    </a:p>
                  </a:txBody>
                  <a:tcPr/>
                </a:tc>
                <a:tc>
                  <a:txBody>
                    <a:bodyPr/>
                    <a:lstStyle/>
                    <a:p>
                      <a:pPr algn="ctr" fontAlgn="ctr"/>
                      <a:r>
                        <a:rPr lang="ja-JP" altLang="en-US" sz="1400" u="none" strike="noStrike" baseline="0" dirty="0">
                          <a:effectLst/>
                        </a:rPr>
                        <a:t>ソマリア</a:t>
                      </a:r>
                      <a:endParaRPr lang="ja-JP" altLang="en-US"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extLst>
                  <a:ext uri="{0D108BD9-81ED-4DB2-BD59-A6C34878D82A}">
                    <a16:rowId xmlns:a16="http://schemas.microsoft.com/office/drawing/2014/main" val="3743089252"/>
                  </a:ext>
                </a:extLst>
              </a:tr>
              <a:tr h="293299">
                <a:tc vMerge="1">
                  <a:txBody>
                    <a:bodyPr/>
                    <a:lstStyle/>
                    <a:p>
                      <a:endParaRPr kumimoji="1" lang="ja-JP" altLang="en-US" dirty="0"/>
                    </a:p>
                  </a:txBody>
                  <a:tcPr/>
                </a:tc>
                <a:tc>
                  <a:txBody>
                    <a:bodyPr/>
                    <a:lstStyle/>
                    <a:p>
                      <a:pPr algn="ctr" fontAlgn="ctr"/>
                      <a:r>
                        <a:rPr lang="ja-JP" altLang="en-US" sz="1400" u="none" strike="noStrike" baseline="0" dirty="0">
                          <a:effectLst/>
                        </a:rPr>
                        <a:t>ケニア</a:t>
                      </a:r>
                      <a:endParaRPr lang="ja-JP" altLang="en-US"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tc>
                  <a:txBody>
                    <a:bodyPr/>
                    <a:lstStyle/>
                    <a:p>
                      <a:pPr algn="ctr" fontAlgn="ctr"/>
                      <a:r>
                        <a:rPr lang="en-US" altLang="ja-JP" sz="1400" u="none" strike="noStrike" baseline="0" dirty="0">
                          <a:effectLst/>
                        </a:rPr>
                        <a:t>0</a:t>
                      </a:r>
                      <a:endParaRPr lang="en-US" altLang="ja-JP" sz="14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81" marR="5881" marT="5881" marB="0" anchor="ctr"/>
                </a:tc>
                <a:extLst>
                  <a:ext uri="{0D108BD9-81ED-4DB2-BD59-A6C34878D82A}">
                    <a16:rowId xmlns:a16="http://schemas.microsoft.com/office/drawing/2014/main" val="1411462541"/>
                  </a:ext>
                </a:extLst>
              </a:tr>
              <a:tr h="293299">
                <a:tc>
                  <a:txBody>
                    <a:bodyPr/>
                    <a:lstStyle/>
                    <a:p>
                      <a:pPr algn="ctr"/>
                      <a:endParaRPr kumimoji="1" lang="ja-JP" altLang="en-US" sz="1400" dirty="0"/>
                    </a:p>
                  </a:txBody>
                  <a:tcPr marL="68572" marR="68572" marT="34284" marB="34284" anchor="ctr"/>
                </a:tc>
                <a:tc>
                  <a:txBody>
                    <a:bodyPr/>
                    <a:lstStyle/>
                    <a:p>
                      <a:pPr algn="ctr"/>
                      <a:r>
                        <a:rPr kumimoji="1" lang="ja-JP" altLang="en-US" sz="1400" dirty="0"/>
                        <a:t>世界合計</a:t>
                      </a:r>
                      <a:endParaRPr kumimoji="1" lang="ja-JP" altLang="en-US" sz="1400" dirty="0">
                        <a:solidFill>
                          <a:schemeClr val="tx1"/>
                        </a:solidFill>
                      </a:endParaRPr>
                    </a:p>
                  </a:txBody>
                  <a:tcPr marL="68572" marR="68572" marT="34284" marB="34284" anchor="ctr"/>
                </a:tc>
                <a:tc>
                  <a:txBody>
                    <a:bodyPr/>
                    <a:lstStyle/>
                    <a:p>
                      <a:pPr algn="ctr"/>
                      <a:r>
                        <a:rPr kumimoji="1" lang="en-US" altLang="ja-JP" sz="1400" dirty="0"/>
                        <a:t>4</a:t>
                      </a:r>
                      <a:endParaRPr kumimoji="1" lang="ja-JP" altLang="en-US" sz="1400" dirty="0">
                        <a:solidFill>
                          <a:schemeClr val="tx1"/>
                        </a:solidFill>
                      </a:endParaRPr>
                    </a:p>
                  </a:txBody>
                  <a:tcPr marL="68572" marR="68572" marT="34284" marB="34284" anchor="ctr"/>
                </a:tc>
                <a:tc>
                  <a:txBody>
                    <a:bodyPr/>
                    <a:lstStyle/>
                    <a:p>
                      <a:pPr algn="ctr"/>
                      <a:r>
                        <a:rPr kumimoji="1" lang="en-US" altLang="ja-JP" sz="1400" dirty="0"/>
                        <a:t>22</a:t>
                      </a:r>
                      <a:endParaRPr kumimoji="1" lang="ja-JP" altLang="en-US" sz="1400" dirty="0">
                        <a:solidFill>
                          <a:schemeClr val="tx1"/>
                        </a:solidFill>
                      </a:endParaRPr>
                    </a:p>
                  </a:txBody>
                  <a:tcPr marL="68572" marR="68572" marT="34284" marB="34284" anchor="ctr"/>
                </a:tc>
                <a:tc>
                  <a:txBody>
                    <a:bodyPr/>
                    <a:lstStyle/>
                    <a:p>
                      <a:pPr algn="ctr"/>
                      <a:r>
                        <a:rPr kumimoji="1" lang="en-US" altLang="ja-JP" sz="1400" dirty="0"/>
                        <a:t>37</a:t>
                      </a:r>
                      <a:endParaRPr kumimoji="1" lang="ja-JP" altLang="en-US" sz="1400" dirty="0">
                        <a:solidFill>
                          <a:schemeClr val="tx1"/>
                        </a:solidFill>
                      </a:endParaRPr>
                    </a:p>
                  </a:txBody>
                  <a:tcPr marL="68572" marR="68572" marT="34284" marB="34284" anchor="ctr"/>
                </a:tc>
                <a:extLst>
                  <a:ext uri="{0D108BD9-81ED-4DB2-BD59-A6C34878D82A}">
                    <a16:rowId xmlns:a16="http://schemas.microsoft.com/office/drawing/2014/main" val="97265554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latin typeface="HGS明朝E" panose="02020900000000000000" pitchFamily="18" charset="-128"/>
                <a:ea typeface="HGS明朝E" panose="02020900000000000000" pitchFamily="18" charset="-128"/>
              </a:rPr>
              <a:t>我が国のポリオ発生状況</a:t>
            </a:r>
          </a:p>
        </p:txBody>
      </p:sp>
      <p:pic>
        <p:nvPicPr>
          <p:cNvPr id="1026" name="Picture 2" descr="年次別ポリオ患者の発生状況"/>
          <p:cNvPicPr>
            <a:picLocks noChangeAspect="1" noChangeArrowheads="1"/>
          </p:cNvPicPr>
          <p:nvPr/>
        </p:nvPicPr>
        <p:blipFill>
          <a:blip r:embed="rId3" cstate="print"/>
          <a:srcRect/>
          <a:stretch>
            <a:fillRect/>
          </a:stretch>
        </p:blipFill>
        <p:spPr bwMode="auto">
          <a:xfrm>
            <a:off x="1137672" y="1600200"/>
            <a:ext cx="6863329" cy="4400550"/>
          </a:xfrm>
          <a:prstGeom prst="rect">
            <a:avLst/>
          </a:prstGeom>
          <a:noFill/>
        </p:spPr>
      </p:pic>
    </p:spTree>
    <p:extLst>
      <p:ext uri="{BB962C8B-B14F-4D97-AF65-F5344CB8AC3E}">
        <p14:creationId xmlns:p14="http://schemas.microsoft.com/office/powerpoint/2010/main" val="419049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45BB01E4-D191-4FDC-8037-482E19207418}"/>
              </a:ext>
            </a:extLst>
          </p:cNvPr>
          <p:cNvSpPr>
            <a:spLocks noGrp="1" noChangeArrowheads="1"/>
          </p:cNvSpPr>
          <p:nvPr>
            <p:ph type="body" idx="4294967295"/>
          </p:nvPr>
        </p:nvSpPr>
        <p:spPr bwMode="auto">
          <a:xfrm>
            <a:off x="647700" y="1371600"/>
            <a:ext cx="7848600"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ja-JP" altLang="en-US" sz="4400" dirty="0">
                <a:solidFill>
                  <a:srgbClr val="005DAA"/>
                </a:solidFill>
                <a:latin typeface="HGS明朝E" panose="02020900000000000000" pitchFamily="18" charset="-128"/>
                <a:ea typeface="HGS明朝E" panose="02020900000000000000" pitchFamily="18" charset="-128"/>
              </a:rPr>
              <a:t>このように</a:t>
            </a:r>
            <a:r>
              <a:rPr lang="ja-JP" altLang="en-US" sz="4400" dirty="0">
                <a:solidFill>
                  <a:srgbClr val="FF3300"/>
                </a:solidFill>
                <a:latin typeface="HGS明朝E" panose="02020900000000000000" pitchFamily="18" charset="-128"/>
                <a:ea typeface="HGS明朝E" panose="02020900000000000000" pitchFamily="18" charset="-128"/>
              </a:rPr>
              <a:t>ポリオ</a:t>
            </a:r>
            <a:r>
              <a:rPr lang="ja-JP" altLang="en-US" sz="4400" dirty="0">
                <a:solidFill>
                  <a:srgbClr val="005DAA"/>
                </a:solidFill>
                <a:latin typeface="HGS明朝E" panose="02020900000000000000" pitchFamily="18" charset="-128"/>
                <a:ea typeface="HGS明朝E" panose="02020900000000000000" pitchFamily="18" charset="-128"/>
              </a:rPr>
              <a:t>は、</a:t>
            </a:r>
            <a:endParaRPr lang="en-US" altLang="ja-JP" sz="4400" dirty="0">
              <a:solidFill>
                <a:srgbClr val="005DAA"/>
              </a:solidFill>
              <a:latin typeface="HGS明朝E" panose="02020900000000000000" pitchFamily="18" charset="-128"/>
              <a:ea typeface="HGS明朝E" panose="02020900000000000000" pitchFamily="18" charset="-128"/>
            </a:endParaRPr>
          </a:p>
          <a:p>
            <a:pPr algn="ctr">
              <a:buFontTx/>
              <a:buNone/>
            </a:pPr>
            <a:r>
              <a:rPr lang="ja-JP" altLang="en-US" sz="4400" dirty="0">
                <a:solidFill>
                  <a:srgbClr val="FF3300"/>
                </a:solidFill>
                <a:latin typeface="HGS明朝E" panose="02020900000000000000" pitchFamily="18" charset="-128"/>
                <a:ea typeface="HGS明朝E" panose="02020900000000000000" pitchFamily="18" charset="-128"/>
              </a:rPr>
              <a:t>ワクチンによって根絶が可能</a:t>
            </a:r>
          </a:p>
          <a:p>
            <a:pPr algn="ctr">
              <a:buFontTx/>
              <a:buNone/>
            </a:pPr>
            <a:r>
              <a:rPr lang="ja-JP" altLang="en-US" sz="4400" dirty="0">
                <a:solidFill>
                  <a:srgbClr val="005DAA"/>
                </a:solidFill>
                <a:latin typeface="HGS明朝E" panose="02020900000000000000" pitchFamily="18" charset="-128"/>
                <a:ea typeface="HGS明朝E" panose="02020900000000000000" pitchFamily="18" charset="-128"/>
              </a:rPr>
              <a:t>天然痘のように</a:t>
            </a:r>
            <a:endParaRPr lang="en-US" altLang="ja-JP" sz="4400" dirty="0">
              <a:solidFill>
                <a:srgbClr val="005DAA"/>
              </a:solidFill>
              <a:latin typeface="HGS明朝E" panose="02020900000000000000" pitchFamily="18" charset="-128"/>
              <a:ea typeface="HGS明朝E" panose="02020900000000000000" pitchFamily="18" charset="-128"/>
            </a:endParaRPr>
          </a:p>
          <a:p>
            <a:pPr algn="ctr">
              <a:buFontTx/>
              <a:buNone/>
            </a:pPr>
            <a:r>
              <a:rPr lang="ja-JP" altLang="en-US" sz="4400" dirty="0">
                <a:solidFill>
                  <a:srgbClr val="FF3300"/>
                </a:solidFill>
                <a:latin typeface="HGS明朝E" panose="02020900000000000000" pitchFamily="18" charset="-128"/>
                <a:ea typeface="HGS明朝E" panose="02020900000000000000" pitchFamily="18" charset="-128"/>
              </a:rPr>
              <a:t>地球上から根絶が可能</a:t>
            </a:r>
          </a:p>
          <a:p>
            <a:pPr algn="ctr">
              <a:buFontTx/>
              <a:buNone/>
            </a:pPr>
            <a:endParaRPr lang="ja-JP" altLang="en-US" sz="4400" dirty="0">
              <a:solidFill>
                <a:srgbClr val="005DAA"/>
              </a:solidFill>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83233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838200" y="1828800"/>
            <a:ext cx="7467600" cy="3429000"/>
          </a:xfrm>
        </p:spPr>
        <p:txBody>
          <a:bodyPr>
            <a:normAutofit/>
          </a:bodyPr>
          <a:lstStyle/>
          <a:p>
            <a:pPr>
              <a:buFontTx/>
              <a:buNone/>
            </a:pPr>
            <a:r>
              <a:rPr lang="en-US" altLang="ja-JP" sz="3600" dirty="0">
                <a:solidFill>
                  <a:srgbClr val="FF3300"/>
                </a:solidFill>
                <a:latin typeface="Century" panose="02040604050505020304" pitchFamily="18" charset="0"/>
                <a:ea typeface="HGS明朝E" panose="02020900000000000000" pitchFamily="18" charset="-128"/>
                <a:cs typeface="+mj-cs"/>
              </a:rPr>
              <a:t>1979</a:t>
            </a:r>
            <a:r>
              <a:rPr lang="ja-JP" altLang="en-US" sz="3600" dirty="0">
                <a:solidFill>
                  <a:srgbClr val="FF3300"/>
                </a:solidFill>
                <a:latin typeface="HGS明朝E" panose="02020900000000000000" pitchFamily="18" charset="-128"/>
                <a:ea typeface="HGS明朝E" panose="02020900000000000000" pitchFamily="18" charset="-128"/>
                <a:cs typeface="+mj-cs"/>
              </a:rPr>
              <a:t>年</a:t>
            </a:r>
            <a:endParaRPr lang="en-US" altLang="ja-JP" sz="3600" dirty="0">
              <a:solidFill>
                <a:srgbClr val="FF3300"/>
              </a:solidFill>
              <a:latin typeface="HGS明朝E" panose="02020900000000000000" pitchFamily="18" charset="-128"/>
              <a:ea typeface="HGS明朝E" panose="02020900000000000000" pitchFamily="18" charset="-128"/>
              <a:cs typeface="+mj-cs"/>
            </a:endParaRPr>
          </a:p>
          <a:p>
            <a:pPr>
              <a:buFontTx/>
              <a:buNone/>
            </a:pPr>
            <a:r>
              <a:rPr lang="ja-JP" altLang="en-US" sz="3600" dirty="0">
                <a:solidFill>
                  <a:srgbClr val="005DAA"/>
                </a:solidFill>
                <a:latin typeface="HGS明朝E" panose="02020900000000000000" pitchFamily="18" charset="-128"/>
                <a:ea typeface="HGS明朝E" panose="02020900000000000000" pitchFamily="18" charset="-128"/>
              </a:rPr>
              <a:t>フィリピンで</a:t>
            </a:r>
            <a:r>
              <a:rPr lang="en-US" altLang="ja-JP" sz="3600" dirty="0">
                <a:solidFill>
                  <a:srgbClr val="005DAA"/>
                </a:solidFill>
                <a:latin typeface="Century" panose="02040604050505020304" pitchFamily="18" charset="0"/>
                <a:ea typeface="HGS明朝E" panose="02020900000000000000" pitchFamily="18" charset="-128"/>
                <a:cs typeface="+mj-cs"/>
              </a:rPr>
              <a:t>600</a:t>
            </a:r>
            <a:r>
              <a:rPr lang="ja-JP" altLang="en-US" sz="3600" dirty="0">
                <a:solidFill>
                  <a:srgbClr val="005DAA"/>
                </a:solidFill>
                <a:latin typeface="HGS明朝E" panose="02020900000000000000" pitchFamily="18" charset="-128"/>
                <a:ea typeface="HGS明朝E" panose="02020900000000000000" pitchFamily="18" charset="-128"/>
              </a:rPr>
              <a:t>万人の子供たちに</a:t>
            </a:r>
          </a:p>
          <a:p>
            <a:pPr>
              <a:buFontTx/>
              <a:buNone/>
            </a:pPr>
            <a:r>
              <a:rPr lang="ja-JP" altLang="en-US" sz="3600" dirty="0">
                <a:solidFill>
                  <a:srgbClr val="FF3300"/>
                </a:solidFill>
                <a:latin typeface="HGS明朝E" panose="02020900000000000000" pitchFamily="18" charset="-128"/>
                <a:ea typeface="HGS明朝E" panose="02020900000000000000" pitchFamily="18" charset="-128"/>
                <a:cs typeface="+mj-cs"/>
              </a:rPr>
              <a:t>ポリオ・ワクチン</a:t>
            </a:r>
            <a:r>
              <a:rPr lang="ja-JP" altLang="en-US" sz="3600" dirty="0">
                <a:solidFill>
                  <a:srgbClr val="005DAA"/>
                </a:solidFill>
                <a:latin typeface="HGS明朝E" panose="02020900000000000000" pitchFamily="18" charset="-128"/>
                <a:ea typeface="HGS明朝E" panose="02020900000000000000" pitchFamily="18" charset="-128"/>
              </a:rPr>
              <a:t>接種</a:t>
            </a:r>
          </a:p>
          <a:p>
            <a:pPr>
              <a:buFontTx/>
              <a:buNone/>
            </a:pPr>
            <a:r>
              <a:rPr lang="ja-JP" altLang="en-US" sz="3600" dirty="0">
                <a:solidFill>
                  <a:srgbClr val="005DAA"/>
                </a:solidFill>
                <a:latin typeface="HGS明朝E" panose="02020900000000000000" pitchFamily="18" charset="-128"/>
                <a:ea typeface="HGS明朝E" panose="02020900000000000000" pitchFamily="18" charset="-128"/>
              </a:rPr>
              <a:t>一つのプロジェクトとして終結</a:t>
            </a:r>
          </a:p>
        </p:txBody>
      </p:sp>
      <p:sp>
        <p:nvSpPr>
          <p:cNvPr id="3" name="タイトル 2">
            <a:extLst>
              <a:ext uri="{FF2B5EF4-FFF2-40B4-BE49-F238E27FC236}">
                <a16:creationId xmlns:a16="http://schemas.microsoft.com/office/drawing/2014/main" id="{13343E79-92F2-4CE0-9C66-E4143642FF8B}"/>
              </a:ext>
            </a:extLst>
          </p:cNvPr>
          <p:cNvSpPr>
            <a:spLocks noGrp="1"/>
          </p:cNvSpPr>
          <p:nvPr>
            <p:ph type="title"/>
          </p:nvPr>
        </p:nvSpPr>
        <p:spPr/>
        <p:txBody>
          <a:bodyPr/>
          <a:lstStyle/>
          <a:p>
            <a:r>
              <a:rPr lang="ja-JP" altLang="en-US" sz="3200" dirty="0">
                <a:latin typeface="HGS明朝E" panose="02020900000000000000" pitchFamily="18" charset="-128"/>
                <a:ea typeface="HGS明朝E" panose="02020900000000000000" pitchFamily="18" charset="-128"/>
              </a:rPr>
              <a:t>ロータリーの活動</a:t>
            </a:r>
            <a:endParaRPr lang="ja-JP" altLang="en-US" sz="3200" dirty="0"/>
          </a:p>
        </p:txBody>
      </p:sp>
    </p:spTree>
    <p:extLst>
      <p:ext uri="{BB962C8B-B14F-4D97-AF65-F5344CB8AC3E}">
        <p14:creationId xmlns:p14="http://schemas.microsoft.com/office/powerpoint/2010/main" val="407743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a:xfrm>
            <a:off x="369455" y="1676400"/>
            <a:ext cx="8229600" cy="4525963"/>
          </a:xfrm>
          <a:prstGeom prst="rect">
            <a:avLst/>
          </a:prstGeom>
        </p:spPr>
        <p:txBody>
          <a:bodyPr/>
          <a:lstStyle/>
          <a:p>
            <a:pPr>
              <a:buFontTx/>
              <a:buNone/>
            </a:pPr>
            <a:r>
              <a:rPr lang="ja-JP" altLang="en-US" sz="3600" dirty="0">
                <a:solidFill>
                  <a:srgbClr val="FF3300"/>
                </a:solidFill>
                <a:latin typeface="Century" panose="02040604050505020304" pitchFamily="18" charset="0"/>
                <a:ea typeface="HGS明朝E" panose="02020900000000000000" pitchFamily="18" charset="-128"/>
              </a:rPr>
              <a:t>その</a:t>
            </a:r>
            <a:r>
              <a:rPr lang="en-US" altLang="ja-JP" sz="3600" dirty="0">
                <a:solidFill>
                  <a:srgbClr val="FF3300"/>
                </a:solidFill>
                <a:latin typeface="Century" panose="02040604050505020304" pitchFamily="18" charset="0"/>
                <a:ea typeface="HGS明朝E" panose="02020900000000000000" pitchFamily="18" charset="-128"/>
              </a:rPr>
              <a:t>6</a:t>
            </a:r>
            <a:r>
              <a:rPr lang="ja-JP" altLang="en-US" sz="3600" dirty="0">
                <a:solidFill>
                  <a:srgbClr val="FF3300"/>
                </a:solidFill>
                <a:latin typeface="Century" panose="02040604050505020304" pitchFamily="18" charset="0"/>
                <a:ea typeface="HGS明朝E" panose="02020900000000000000" pitchFamily="18" charset="-128"/>
              </a:rPr>
              <a:t>年後、</a:t>
            </a:r>
            <a:endParaRPr lang="en-US" altLang="ja-JP" sz="3600" dirty="0">
              <a:solidFill>
                <a:srgbClr val="FF3300"/>
              </a:solidFill>
              <a:latin typeface="Century" panose="02040604050505020304" pitchFamily="18" charset="0"/>
              <a:ea typeface="HGS明朝E" panose="02020900000000000000" pitchFamily="18" charset="-128"/>
            </a:endParaRPr>
          </a:p>
          <a:p>
            <a:pPr>
              <a:buFontTx/>
              <a:buNone/>
            </a:pPr>
            <a:r>
              <a:rPr lang="ja-JP" altLang="en-US" sz="3600" dirty="0">
                <a:solidFill>
                  <a:srgbClr val="005DAA"/>
                </a:solidFill>
                <a:latin typeface="HGS明朝E" panose="02020900000000000000" pitchFamily="18" charset="-128"/>
                <a:ea typeface="HGS明朝E" panose="02020900000000000000" pitchFamily="18" charset="-128"/>
              </a:rPr>
              <a:t>ポリオ撲滅活動は本格化</a:t>
            </a:r>
            <a:endParaRPr lang="en-US" altLang="ja-JP" sz="3600" dirty="0">
              <a:solidFill>
                <a:srgbClr val="005DAA"/>
              </a:solidFill>
              <a:latin typeface="HGS明朝E" panose="02020900000000000000" pitchFamily="18" charset="-128"/>
              <a:ea typeface="HGS明朝E" panose="02020900000000000000" pitchFamily="18" charset="-128"/>
            </a:endParaRPr>
          </a:p>
          <a:p>
            <a:pPr>
              <a:buFontTx/>
              <a:buNone/>
            </a:pPr>
            <a:r>
              <a:rPr lang="ja-JP" altLang="en-US" sz="3600" dirty="0">
                <a:solidFill>
                  <a:srgbClr val="005DAA"/>
                </a:solidFill>
                <a:latin typeface="HGS明朝E" panose="02020900000000000000" pitchFamily="18" charset="-128"/>
                <a:ea typeface="HGS明朝E" panose="02020900000000000000" pitchFamily="18" charset="-128"/>
                <a:cs typeface="+mj-cs"/>
              </a:rPr>
              <a:t>これは実は</a:t>
            </a:r>
            <a:endParaRPr lang="en-US" altLang="ja-JP" sz="3600" dirty="0">
              <a:solidFill>
                <a:srgbClr val="005DAA"/>
              </a:solidFill>
              <a:latin typeface="HGS明朝E" panose="02020900000000000000" pitchFamily="18" charset="-128"/>
              <a:ea typeface="HGS明朝E" panose="02020900000000000000" pitchFamily="18" charset="-128"/>
              <a:cs typeface="+mj-cs"/>
            </a:endParaRPr>
          </a:p>
          <a:p>
            <a:pPr>
              <a:buFontTx/>
              <a:buNone/>
            </a:pPr>
            <a:r>
              <a:rPr lang="en-US" altLang="ja-JP" sz="3600" dirty="0">
                <a:solidFill>
                  <a:srgbClr val="005DAA"/>
                </a:solidFill>
                <a:latin typeface="HGS明朝E" panose="02020900000000000000" pitchFamily="18" charset="-128"/>
                <a:ea typeface="HGS明朝E" panose="02020900000000000000" pitchFamily="18" charset="-128"/>
                <a:cs typeface="+mj-cs"/>
              </a:rPr>
              <a:t>1</a:t>
            </a:r>
            <a:r>
              <a:rPr lang="ja-JP" altLang="en-US" sz="3600" dirty="0">
                <a:solidFill>
                  <a:srgbClr val="005DAA"/>
                </a:solidFill>
                <a:latin typeface="HGS明朝E" panose="02020900000000000000" pitchFamily="18" charset="-128"/>
                <a:ea typeface="HGS明朝E" panose="02020900000000000000" pitchFamily="18" charset="-128"/>
                <a:cs typeface="+mj-cs"/>
              </a:rPr>
              <a:t>人の</a:t>
            </a:r>
            <a:r>
              <a:rPr lang="ja-JP" altLang="en-US" sz="3600" dirty="0">
                <a:solidFill>
                  <a:srgbClr val="FF3300"/>
                </a:solidFill>
                <a:latin typeface="Century" panose="02040604050505020304" pitchFamily="18" charset="0"/>
                <a:ea typeface="HGS明朝E" panose="02020900000000000000" pitchFamily="18" charset="-128"/>
                <a:cs typeface="+mj-cs"/>
              </a:rPr>
              <a:t>日本人</a:t>
            </a:r>
            <a:r>
              <a:rPr lang="ja-JP" altLang="en-US" sz="3600" dirty="0">
                <a:solidFill>
                  <a:srgbClr val="005DAA"/>
                </a:solidFill>
                <a:latin typeface="HGS明朝E" panose="02020900000000000000" pitchFamily="18" charset="-128"/>
                <a:ea typeface="HGS明朝E" panose="02020900000000000000" pitchFamily="18" charset="-128"/>
                <a:cs typeface="+mj-cs"/>
              </a:rPr>
              <a:t>の献身的奉仕から始まった</a:t>
            </a:r>
          </a:p>
        </p:txBody>
      </p:sp>
      <p:sp>
        <p:nvSpPr>
          <p:cNvPr id="7" name="Rectangle 2">
            <a:extLst>
              <a:ext uri="{FF2B5EF4-FFF2-40B4-BE49-F238E27FC236}">
                <a16:creationId xmlns:a16="http://schemas.microsoft.com/office/drawing/2014/main" id="{5934E06A-0DD7-4B25-958F-0A536373A911}"/>
              </a:ext>
            </a:extLst>
          </p:cNvPr>
          <p:cNvSpPr>
            <a:spLocks noGrp="1" noChangeArrowheads="1"/>
          </p:cNvSpPr>
          <p:nvPr>
            <p:ph type="title"/>
          </p:nvPr>
        </p:nvSpPr>
        <p:spPr>
          <a:xfrm>
            <a:off x="381000" y="457200"/>
            <a:ext cx="8763000" cy="533400"/>
          </a:xfrm>
        </p:spPr>
        <p:txBody>
          <a:bodyPr>
            <a:noAutofit/>
          </a:bodyPr>
          <a:lstStyle/>
          <a:p>
            <a:r>
              <a:rPr lang="ja-JP" altLang="en-US" sz="3200" dirty="0">
                <a:latin typeface="HGS明朝E" panose="02020900000000000000" pitchFamily="18" charset="-128"/>
                <a:ea typeface="HGS明朝E" panose="02020900000000000000" pitchFamily="18" charset="-128"/>
              </a:rPr>
              <a:t>ロータリーの活動</a:t>
            </a:r>
          </a:p>
        </p:txBody>
      </p:sp>
    </p:spTree>
    <p:extLst>
      <p:ext uri="{BB962C8B-B14F-4D97-AF65-F5344CB8AC3E}">
        <p14:creationId xmlns:p14="http://schemas.microsoft.com/office/powerpoint/2010/main" val="92266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PP-less-Wheel">
            <a:extLst>
              <a:ext uri="{FF2B5EF4-FFF2-40B4-BE49-F238E27FC236}">
                <a16:creationId xmlns:a16="http://schemas.microsoft.com/office/drawing/2014/main" id="{A40FA4A4-EDE2-4CFC-A1C1-04E48332A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 descr="PP-Wheel-Alone">
            <a:extLst>
              <a:ext uri="{FF2B5EF4-FFF2-40B4-BE49-F238E27FC236}">
                <a16:creationId xmlns:a16="http://schemas.microsoft.com/office/drawing/2014/main" id="{A11A12C0-922B-47F7-A54C-5FF075A5D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4">
            <a:extLst>
              <a:ext uri="{FF2B5EF4-FFF2-40B4-BE49-F238E27FC236}">
                <a16:creationId xmlns:a16="http://schemas.microsoft.com/office/drawing/2014/main" id="{5BEC7A08-8559-4C1C-99A4-69B1DF71AA7D}"/>
              </a:ext>
            </a:extLst>
          </p:cNvPr>
          <p:cNvSpPr txBox="1">
            <a:spLocks noChangeArrowheads="1"/>
          </p:cNvSpPr>
          <p:nvPr/>
        </p:nvSpPr>
        <p:spPr bwMode="auto">
          <a:xfrm>
            <a:off x="4457700" y="1200150"/>
            <a:ext cx="2400300" cy="461963"/>
          </a:xfrm>
          <a:prstGeom prst="rect">
            <a:avLst/>
          </a:prstGeom>
          <a:noFill/>
          <a:ln w="9525">
            <a:noFill/>
            <a:miter lim="800000"/>
            <a:headEnd/>
            <a:tailEnd/>
          </a:ln>
          <a:effectLst/>
        </p:spPr>
        <p:txBody>
          <a:bodyPr>
            <a:spAutoFit/>
          </a:bodyPr>
          <a:lstStyle/>
          <a:p>
            <a:pPr>
              <a:spcBef>
                <a:spcPct val="50000"/>
              </a:spcBef>
              <a:defRPr/>
            </a:pPr>
            <a:r>
              <a:rPr lang="ja-JP" altLang="en-US" b="1">
                <a:solidFill>
                  <a:srgbClr val="817E00"/>
                </a:solidFill>
                <a:effectLst>
                  <a:outerShdw blurRad="38100" dist="38100" dir="2700000" algn="tl">
                    <a:srgbClr val="C0C0C0"/>
                  </a:outerShdw>
                </a:effectLst>
                <a:latin typeface="Arial Black" pitchFamily="34" charset="0"/>
              </a:rPr>
              <a:t>ポリオ・プラス</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2000" fill="hold"/>
                                        <p:tgtEl>
                                          <p:spTgt spid="103426"/>
                                        </p:tgtEl>
                                        <p:attrNameLst>
                                          <p:attrName>ppt_w</p:attrName>
                                        </p:attrNameLst>
                                      </p:cBhvr>
                                      <p:tavLst>
                                        <p:tav tm="0">
                                          <p:val>
                                            <p:fltVal val="0"/>
                                          </p:val>
                                        </p:tav>
                                        <p:tav tm="100000">
                                          <p:val>
                                            <p:strVal val="#ppt_w"/>
                                          </p:val>
                                        </p:tav>
                                      </p:tavLst>
                                    </p:anim>
                                    <p:anim calcmode="lin" valueType="num">
                                      <p:cBhvr>
                                        <p:cTn id="8" dur="2000" fill="hold"/>
                                        <p:tgtEl>
                                          <p:spTgt spid="10342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3427"/>
                                        </p:tgtEl>
                                        <p:attrNameLst>
                                          <p:attrName>style.visibility</p:attrName>
                                        </p:attrNameLst>
                                      </p:cBhvr>
                                      <p:to>
                                        <p:strVal val="visible"/>
                                      </p:to>
                                    </p:set>
                                    <p:anim calcmode="lin" valueType="num">
                                      <p:cBhvr>
                                        <p:cTn id="11" dur="2000" fill="hold"/>
                                        <p:tgtEl>
                                          <p:spTgt spid="103427"/>
                                        </p:tgtEl>
                                        <p:attrNameLst>
                                          <p:attrName>ppt_w</p:attrName>
                                        </p:attrNameLst>
                                      </p:cBhvr>
                                      <p:tavLst>
                                        <p:tav tm="0">
                                          <p:val>
                                            <p:fltVal val="0"/>
                                          </p:val>
                                        </p:tav>
                                        <p:tav tm="100000">
                                          <p:val>
                                            <p:strVal val="#ppt_w"/>
                                          </p:val>
                                        </p:tav>
                                      </p:tavLst>
                                    </p:anim>
                                    <p:anim calcmode="lin" valueType="num">
                                      <p:cBhvr>
                                        <p:cTn id="12" dur="2000" fill="hold"/>
                                        <p:tgtEl>
                                          <p:spTgt spid="103427"/>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3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idx="1"/>
          </p:nvPr>
        </p:nvSpPr>
        <p:spPr>
          <a:xfrm>
            <a:off x="685800" y="1905001"/>
            <a:ext cx="7772400" cy="4038600"/>
          </a:xfrm>
        </p:spPr>
        <p:txBody>
          <a:bodyPr>
            <a:normAutofit/>
          </a:bodyPr>
          <a:lstStyle/>
          <a:p>
            <a:r>
              <a:rPr lang="ja-JP" altLang="en-US" sz="3200" dirty="0">
                <a:solidFill>
                  <a:srgbClr val="005DAA"/>
                </a:solidFill>
                <a:latin typeface="HGS明朝E" panose="02020900000000000000" pitchFamily="18" charset="-128"/>
                <a:ea typeface="HGS明朝E" panose="02020900000000000000" pitchFamily="18" charset="-128"/>
              </a:rPr>
              <a:t>国際ロータリーよりも早く</a:t>
            </a:r>
            <a:r>
              <a:rPr lang="en-US" altLang="ja-JP" sz="3200" dirty="0">
                <a:solidFill>
                  <a:srgbClr val="005DAA"/>
                </a:solidFill>
                <a:latin typeface="HGS明朝E" panose="02020900000000000000" pitchFamily="18" charset="-128"/>
                <a:ea typeface="HGS明朝E" panose="02020900000000000000" pitchFamily="18" charset="-128"/>
              </a:rPr>
              <a:t>!!</a:t>
            </a:r>
          </a:p>
          <a:p>
            <a:r>
              <a:rPr lang="ja-JP" altLang="en-US" sz="3200" dirty="0">
                <a:solidFill>
                  <a:srgbClr val="005DAA"/>
                </a:solidFill>
                <a:latin typeface="HGS明朝E" panose="02020900000000000000" pitchFamily="18" charset="-128"/>
                <a:ea typeface="HGS明朝E" panose="02020900000000000000" pitchFamily="18" charset="-128"/>
              </a:rPr>
              <a:t>ポリオ撲滅に立ち上がったのは</a:t>
            </a:r>
            <a:r>
              <a:rPr lang="ja-JP" altLang="en-US" sz="3200" dirty="0">
                <a:solidFill>
                  <a:srgbClr val="FF3300"/>
                </a:solidFill>
                <a:latin typeface="Century" panose="02040604050505020304" pitchFamily="18" charset="0"/>
                <a:ea typeface="HGS明朝E" panose="02020900000000000000" pitchFamily="18" charset="-128"/>
                <a:cs typeface="+mj-cs"/>
              </a:rPr>
              <a:t>日本人</a:t>
            </a:r>
          </a:p>
          <a:p>
            <a:r>
              <a:rPr lang="ja-JP" altLang="en-US" sz="3200" dirty="0">
                <a:solidFill>
                  <a:srgbClr val="005DAA"/>
                </a:solidFill>
                <a:latin typeface="HGS明朝E" panose="02020900000000000000" pitchFamily="18" charset="-128"/>
                <a:ea typeface="HGS明朝E" panose="02020900000000000000" pitchFamily="18" charset="-128"/>
              </a:rPr>
              <a:t>それは</a:t>
            </a:r>
            <a:r>
              <a:rPr lang="ja-JP" altLang="en-US" sz="3200" dirty="0">
                <a:solidFill>
                  <a:srgbClr val="FF3300"/>
                </a:solidFill>
                <a:latin typeface="Century" panose="02040604050505020304" pitchFamily="18" charset="0"/>
                <a:ea typeface="HGS明朝E" panose="02020900000000000000" pitchFamily="18" charset="-128"/>
                <a:cs typeface="+mj-cs"/>
              </a:rPr>
              <a:t>ロータリアン</a:t>
            </a:r>
          </a:p>
          <a:p>
            <a:r>
              <a:rPr lang="ja-JP" altLang="en-US" sz="3200" dirty="0">
                <a:solidFill>
                  <a:srgbClr val="005DAA"/>
                </a:solidFill>
                <a:latin typeface="HGS明朝E" panose="02020900000000000000" pitchFamily="18" charset="-128"/>
                <a:ea typeface="HGS明朝E" panose="02020900000000000000" pitchFamily="18" charset="-128"/>
              </a:rPr>
              <a:t>その人の名は</a:t>
            </a:r>
            <a:r>
              <a:rPr lang="ja-JP" altLang="en-US" sz="3200" dirty="0">
                <a:solidFill>
                  <a:srgbClr val="FF3300"/>
                </a:solidFill>
                <a:latin typeface="Century" panose="02040604050505020304" pitchFamily="18" charset="0"/>
                <a:ea typeface="HGS明朝E" panose="02020900000000000000" pitchFamily="18" charset="-128"/>
                <a:cs typeface="+mj-cs"/>
              </a:rPr>
              <a:t>山田ツネ</a:t>
            </a:r>
            <a:r>
              <a:rPr lang="ja-JP" altLang="en-US" sz="3200" dirty="0">
                <a:solidFill>
                  <a:srgbClr val="005DAA"/>
                </a:solidFill>
                <a:latin typeface="HGS明朝E" panose="02020900000000000000" pitchFamily="18" charset="-128"/>
                <a:ea typeface="HGS明朝E" panose="02020900000000000000" pitchFamily="18" charset="-128"/>
              </a:rPr>
              <a:t>氏</a:t>
            </a:r>
          </a:p>
          <a:p>
            <a:r>
              <a:rPr lang="ja-JP" altLang="en-US" sz="3200" dirty="0">
                <a:solidFill>
                  <a:srgbClr val="005DAA"/>
                </a:solidFill>
                <a:latin typeface="HGS明朝E" panose="02020900000000000000" pitchFamily="18" charset="-128"/>
                <a:ea typeface="HGS明朝E" panose="02020900000000000000" pitchFamily="18" charset="-128"/>
              </a:rPr>
              <a:t>東京麹町</a:t>
            </a:r>
            <a:r>
              <a:rPr lang="en-US" altLang="ja-JP" sz="3200" dirty="0">
                <a:solidFill>
                  <a:srgbClr val="005DAA"/>
                </a:solidFill>
                <a:latin typeface="HGS明朝E" panose="02020900000000000000" pitchFamily="18" charset="-128"/>
                <a:ea typeface="HGS明朝E" panose="02020900000000000000" pitchFamily="18" charset="-128"/>
              </a:rPr>
              <a:t>RC</a:t>
            </a:r>
          </a:p>
          <a:p>
            <a:r>
              <a:rPr lang="ja-JP" altLang="en-US" sz="3200" dirty="0">
                <a:solidFill>
                  <a:srgbClr val="005DAA"/>
                </a:solidFill>
                <a:latin typeface="HGS明朝E" panose="02020900000000000000" pitchFamily="18" charset="-128"/>
                <a:ea typeface="HGS明朝E" panose="02020900000000000000" pitchFamily="18" charset="-128"/>
              </a:rPr>
              <a:t>時は</a:t>
            </a:r>
            <a:r>
              <a:rPr lang="en-US" altLang="ja-JP" sz="3200" dirty="0">
                <a:solidFill>
                  <a:srgbClr val="FF3300"/>
                </a:solidFill>
                <a:latin typeface="Century" panose="02040604050505020304" pitchFamily="18" charset="0"/>
                <a:ea typeface="HGS明朝E" panose="02020900000000000000" pitchFamily="18" charset="-128"/>
                <a:cs typeface="+mj-cs"/>
              </a:rPr>
              <a:t>1982</a:t>
            </a:r>
            <a:r>
              <a:rPr lang="ja-JP" altLang="en-US" sz="3200" dirty="0">
                <a:solidFill>
                  <a:srgbClr val="FF3300"/>
                </a:solidFill>
                <a:latin typeface="Century" panose="02040604050505020304" pitchFamily="18" charset="0"/>
                <a:ea typeface="HGS明朝E" panose="02020900000000000000" pitchFamily="18" charset="-128"/>
                <a:cs typeface="+mj-cs"/>
              </a:rPr>
              <a:t>年</a:t>
            </a:r>
          </a:p>
        </p:txBody>
      </p:sp>
      <p:sp>
        <p:nvSpPr>
          <p:cNvPr id="4" name="フッター プレースホルダ 4"/>
          <p:cNvSpPr>
            <a:spLocks noGrp="1"/>
          </p:cNvSpPr>
          <p:nvPr>
            <p:ph type="ftr" sz="quarter" idx="4294967295"/>
          </p:nvPr>
        </p:nvSpPr>
        <p:spPr>
          <a:xfrm>
            <a:off x="3028950" y="6400800"/>
            <a:ext cx="3086100" cy="365125"/>
          </a:xfrm>
          <a:prstGeom prst="rect">
            <a:avLst/>
          </a:prstGeom>
        </p:spPr>
        <p:txBody>
          <a:bodyPr/>
          <a:lstStyle/>
          <a:p>
            <a:pPr algn="ctr" defTabSz="685800" eaLnBrk="1" fontAlgn="auto" hangingPunct="1">
              <a:spcBef>
                <a:spcPts val="0"/>
              </a:spcBef>
              <a:spcAft>
                <a:spcPts val="0"/>
              </a:spcAft>
            </a:pPr>
            <a:r>
              <a:rPr kumimoji="1" lang="en-US" altLang="ja-JP" sz="1600" dirty="0" err="1">
                <a:solidFill>
                  <a:prstClr val="black">
                    <a:tint val="75000"/>
                  </a:prstClr>
                </a:solidFill>
                <a:latin typeface="游ゴシック" panose="020F0502020204030204"/>
                <a:ea typeface="游ゴシック" panose="020B0400000000000000" pitchFamily="50" charset="-128"/>
              </a:rPr>
              <a:t>戸田PGご著書より</a:t>
            </a:r>
            <a:endParaRPr kumimoji="1" lang="en-US" altLang="ja-JP" sz="1600" dirty="0">
              <a:solidFill>
                <a:prstClr val="black">
                  <a:tint val="75000"/>
                </a:prstClr>
              </a:solidFill>
              <a:latin typeface="游ゴシック" panose="020F0502020204030204"/>
              <a:ea typeface="游ゴシック" panose="020B0400000000000000" pitchFamily="50" charset="-128"/>
            </a:endParaRPr>
          </a:p>
        </p:txBody>
      </p:sp>
      <p:sp>
        <p:nvSpPr>
          <p:cNvPr id="5" name="Rectangle 2">
            <a:extLst>
              <a:ext uri="{FF2B5EF4-FFF2-40B4-BE49-F238E27FC236}">
                <a16:creationId xmlns:a16="http://schemas.microsoft.com/office/drawing/2014/main" id="{0CD1BF79-460A-4F97-8355-06838E47E58E}"/>
              </a:ext>
            </a:extLst>
          </p:cNvPr>
          <p:cNvSpPr txBox="1">
            <a:spLocks noChangeArrowheads="1"/>
          </p:cNvSpPr>
          <p:nvPr/>
        </p:nvSpPr>
        <p:spPr>
          <a:xfrm>
            <a:off x="381000" y="457200"/>
            <a:ext cx="8763000" cy="533400"/>
          </a:xfrm>
          <a:prstGeom prst="rect">
            <a:avLst/>
          </a:prstGeom>
        </p:spPr>
        <p:txBody>
          <a:bodyPr lIns="0" tIns="0" rIns="0" bIns="0" anchor="ctr" anchorCtr="0">
            <a:noAutofit/>
          </a:bodyPr>
          <a:lstStyle>
            <a:lvl1pPr algn="l" defTabSz="457200" rtl="0" eaLnBrk="0" fontAlgn="base" hangingPunct="0">
              <a:spcBef>
                <a:spcPct val="0"/>
              </a:spcBef>
              <a:spcAft>
                <a:spcPct val="0"/>
              </a:spcAft>
              <a:defRPr sz="2000" kern="1200">
                <a:solidFill>
                  <a:schemeClr val="bg1"/>
                </a:solidFill>
                <a:latin typeface="Arial Narrow"/>
                <a:ea typeface="ＭＳ Ｐゴシック" panose="020B0600070205080204" pitchFamily="50"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ja-JP" altLang="en-US" sz="3200" dirty="0">
                <a:latin typeface="HGS明朝E" panose="02020900000000000000" pitchFamily="18" charset="-128"/>
                <a:ea typeface="HGS明朝E" panose="02020900000000000000" pitchFamily="18" charset="-128"/>
              </a:rPr>
              <a:t>ご存知でしたか？</a:t>
            </a:r>
          </a:p>
        </p:txBody>
      </p:sp>
    </p:spTree>
    <p:extLst>
      <p:ext uri="{BB962C8B-B14F-4D97-AF65-F5344CB8AC3E}">
        <p14:creationId xmlns:p14="http://schemas.microsoft.com/office/powerpoint/2010/main" val="1059407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324100" y="1676400"/>
            <a:ext cx="4495800" cy="990600"/>
          </a:xfrm>
          <a:noFill/>
        </p:spPr>
        <p:txBody>
          <a:bodyPr>
            <a:normAutofit fontScale="90000"/>
          </a:bodyPr>
          <a:lstStyle/>
          <a:p>
            <a:r>
              <a:rPr lang="ja-JP" altLang="en-US" sz="7200" dirty="0">
                <a:solidFill>
                  <a:srgbClr val="005DAA"/>
                </a:solidFill>
                <a:latin typeface="HGS明朝E" panose="02020900000000000000" pitchFamily="18" charset="-128"/>
                <a:ea typeface="HGS明朝E" panose="02020900000000000000" pitchFamily="18" charset="-128"/>
                <a:cs typeface="+mn-cs"/>
              </a:rPr>
              <a:t>山田 ツネ氏</a:t>
            </a:r>
          </a:p>
        </p:txBody>
      </p:sp>
      <p:sp>
        <p:nvSpPr>
          <p:cNvPr id="185347" name="Rectangle 3"/>
          <p:cNvSpPr>
            <a:spLocks noGrp="1" noChangeArrowheads="1"/>
          </p:cNvSpPr>
          <p:nvPr>
            <p:ph idx="1"/>
          </p:nvPr>
        </p:nvSpPr>
        <p:spPr>
          <a:xfrm>
            <a:off x="533400" y="2743200"/>
            <a:ext cx="8229600" cy="2720181"/>
          </a:xfrm>
        </p:spPr>
        <p:txBody>
          <a:bodyPr>
            <a:normAutofit/>
          </a:bodyPr>
          <a:lstStyle/>
          <a:p>
            <a:pPr marL="0" indent="0" algn="ctr">
              <a:buNone/>
            </a:pPr>
            <a:endParaRPr lang="en-US" altLang="ja-JP" sz="2700" dirty="0">
              <a:solidFill>
                <a:srgbClr val="0000FF"/>
              </a:solidFill>
            </a:endParaRPr>
          </a:p>
          <a:p>
            <a:pPr marL="0" indent="0" algn="ctr">
              <a:buNone/>
            </a:pPr>
            <a:r>
              <a:rPr lang="ja-JP" altLang="en-US" sz="3200" dirty="0">
                <a:solidFill>
                  <a:srgbClr val="005DAA"/>
                </a:solidFill>
                <a:latin typeface="HGS明朝E" panose="02020900000000000000" pitchFamily="18" charset="-128"/>
                <a:ea typeface="HGS明朝E" panose="02020900000000000000" pitchFamily="18" charset="-128"/>
              </a:rPr>
              <a:t>世界に先駆けて、</a:t>
            </a:r>
            <a:r>
              <a:rPr lang="en-US" altLang="ja-JP" sz="3200" dirty="0">
                <a:solidFill>
                  <a:srgbClr val="005DAA"/>
                </a:solidFill>
                <a:latin typeface="Century" panose="02040604050505020304" pitchFamily="18" charset="0"/>
                <a:ea typeface="HGS明朝E" panose="02020900000000000000" pitchFamily="18" charset="-128"/>
              </a:rPr>
              <a:t>1982</a:t>
            </a:r>
            <a:r>
              <a:rPr lang="ja-JP" altLang="en-US" sz="3200" dirty="0">
                <a:solidFill>
                  <a:srgbClr val="005DAA"/>
                </a:solidFill>
                <a:latin typeface="HGS明朝E" panose="02020900000000000000" pitchFamily="18" charset="-128"/>
                <a:ea typeface="HGS明朝E" panose="02020900000000000000" pitchFamily="18" charset="-128"/>
              </a:rPr>
              <a:t>年</a:t>
            </a:r>
          </a:p>
          <a:p>
            <a:pPr marL="0" indent="0" algn="ctr">
              <a:buNone/>
            </a:pPr>
            <a:r>
              <a:rPr lang="ja-JP" altLang="en-US" sz="4400" dirty="0">
                <a:solidFill>
                  <a:srgbClr val="FF3300"/>
                </a:solidFill>
                <a:latin typeface="HGS明朝E" panose="02020900000000000000" pitchFamily="18" charset="-128"/>
                <a:ea typeface="HGS明朝E" panose="02020900000000000000" pitchFamily="18" charset="-128"/>
              </a:rPr>
              <a:t>ポリオ撲滅活動開始</a:t>
            </a:r>
          </a:p>
          <a:p>
            <a:pPr marL="0" indent="0" algn="ctr">
              <a:buNone/>
            </a:pPr>
            <a:r>
              <a:rPr lang="ja-JP" altLang="en-US" sz="3200" dirty="0">
                <a:solidFill>
                  <a:srgbClr val="005DAA"/>
                </a:solidFill>
                <a:latin typeface="HGS明朝E" panose="02020900000000000000" pitchFamily="18" charset="-128"/>
                <a:ea typeface="HGS明朝E" panose="02020900000000000000" pitchFamily="18" charset="-128"/>
              </a:rPr>
              <a:t>南インド・</a:t>
            </a:r>
            <a:r>
              <a:rPr lang="ja-JP" altLang="en-US" sz="3200" dirty="0">
                <a:solidFill>
                  <a:srgbClr val="FF3300"/>
                </a:solidFill>
                <a:latin typeface="HGS明朝E" panose="02020900000000000000" pitchFamily="18" charset="-128"/>
                <a:ea typeface="HGS明朝E" panose="02020900000000000000" pitchFamily="18" charset="-128"/>
              </a:rPr>
              <a:t>ポリオ免疫</a:t>
            </a:r>
            <a:r>
              <a:rPr lang="ja-JP" altLang="en-US" sz="3200" dirty="0">
                <a:solidFill>
                  <a:srgbClr val="005DAA"/>
                </a:solidFill>
                <a:latin typeface="HGS明朝E" panose="02020900000000000000" pitchFamily="18" charset="-128"/>
                <a:ea typeface="HGS明朝E" panose="02020900000000000000" pitchFamily="18" charset="-128"/>
              </a:rPr>
              <a:t>プロジェクト</a:t>
            </a:r>
          </a:p>
        </p:txBody>
      </p:sp>
      <p:sp>
        <p:nvSpPr>
          <p:cNvPr id="5" name="Rectangle 2">
            <a:extLst>
              <a:ext uri="{FF2B5EF4-FFF2-40B4-BE49-F238E27FC236}">
                <a16:creationId xmlns:a16="http://schemas.microsoft.com/office/drawing/2014/main" id="{D4B178A0-3627-43AB-A357-48726047B84A}"/>
              </a:ext>
            </a:extLst>
          </p:cNvPr>
          <p:cNvSpPr txBox="1">
            <a:spLocks noChangeArrowheads="1"/>
          </p:cNvSpPr>
          <p:nvPr/>
        </p:nvSpPr>
        <p:spPr>
          <a:xfrm>
            <a:off x="381000" y="457200"/>
            <a:ext cx="8763000" cy="533400"/>
          </a:xfrm>
          <a:prstGeom prst="rect">
            <a:avLst/>
          </a:prstGeom>
        </p:spPr>
        <p:txBody>
          <a:bodyPr lIns="0" tIns="0" rIns="0" bIns="0" anchor="ctr" anchorCtr="0">
            <a:noAutofit/>
          </a:bodyPr>
          <a:lstStyle>
            <a:lvl1pPr algn="l" defTabSz="457200" rtl="0" eaLnBrk="0" fontAlgn="base" hangingPunct="0">
              <a:spcBef>
                <a:spcPct val="0"/>
              </a:spcBef>
              <a:spcAft>
                <a:spcPct val="0"/>
              </a:spcAft>
              <a:defRPr sz="2000" kern="1200">
                <a:solidFill>
                  <a:schemeClr val="bg1"/>
                </a:solidFill>
                <a:latin typeface="Arial Narrow"/>
                <a:ea typeface="ＭＳ Ｐゴシック" panose="020B0600070205080204" pitchFamily="50"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ja-JP" altLang="en-US" sz="3200" dirty="0">
                <a:latin typeface="HGS明朝E" panose="02020900000000000000" pitchFamily="18" charset="-128"/>
                <a:ea typeface="HGS明朝E" panose="02020900000000000000" pitchFamily="18" charset="-128"/>
              </a:rPr>
              <a:t>ご存知でしたか？</a:t>
            </a:r>
          </a:p>
        </p:txBody>
      </p:sp>
    </p:spTree>
    <p:extLst>
      <p:ext uri="{BB962C8B-B14F-4D97-AF65-F5344CB8AC3E}">
        <p14:creationId xmlns:p14="http://schemas.microsoft.com/office/powerpoint/2010/main" val="323738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457200" y="1371600"/>
            <a:ext cx="8458200" cy="4648200"/>
          </a:xfrm>
        </p:spPr>
        <p:txBody>
          <a:bodyPr>
            <a:normAutofit fontScale="85000" lnSpcReduction="10000"/>
          </a:bodyPr>
          <a:lstStyle/>
          <a:p>
            <a:pPr marL="0" indent="0" algn="ctr">
              <a:buNone/>
            </a:pPr>
            <a:endParaRPr lang="en-US" altLang="ja-JP" sz="2700" dirty="0">
              <a:solidFill>
                <a:srgbClr val="0000FF"/>
              </a:solidFill>
            </a:endParaRPr>
          </a:p>
          <a:p>
            <a:pPr marL="0" indent="0">
              <a:buNone/>
            </a:pPr>
            <a:r>
              <a:rPr lang="ja-JP" altLang="en-US" sz="3200" dirty="0">
                <a:solidFill>
                  <a:srgbClr val="FF3300"/>
                </a:solidFill>
                <a:latin typeface="Century" panose="02040604050505020304" pitchFamily="18" charset="0"/>
                <a:ea typeface="HGS明朝E" panose="02020900000000000000" pitchFamily="18" charset="-128"/>
              </a:rPr>
              <a:t>山田ツネ氏</a:t>
            </a:r>
            <a:r>
              <a:rPr lang="ja-JP" altLang="en-US" sz="3200" dirty="0">
                <a:solidFill>
                  <a:srgbClr val="005DAA"/>
                </a:solidFill>
                <a:latin typeface="HGS明朝E" panose="02020900000000000000" pitchFamily="18" charset="-128"/>
                <a:ea typeface="HGS明朝E" panose="02020900000000000000" pitchFamily="18" charset="-128"/>
              </a:rPr>
              <a:t>は</a:t>
            </a:r>
            <a:r>
              <a:rPr lang="en-US" altLang="ja-JP" sz="3200" dirty="0">
                <a:solidFill>
                  <a:srgbClr val="FF3300"/>
                </a:solidFill>
                <a:latin typeface="Century" panose="02040604050505020304" pitchFamily="18" charset="0"/>
                <a:ea typeface="HGS明朝E" panose="02020900000000000000" pitchFamily="18" charset="-128"/>
              </a:rPr>
              <a:t>1981</a:t>
            </a:r>
            <a:r>
              <a:rPr lang="ja-JP" altLang="en-US" sz="3200" dirty="0">
                <a:solidFill>
                  <a:srgbClr val="FF3300"/>
                </a:solidFill>
                <a:latin typeface="Century" panose="02040604050505020304" pitchFamily="18" charset="0"/>
                <a:ea typeface="HGS明朝E" panose="02020900000000000000" pitchFamily="18" charset="-128"/>
              </a:rPr>
              <a:t>年</a:t>
            </a:r>
            <a:endParaRPr lang="en-US" altLang="ja-JP" sz="3200" dirty="0">
              <a:solidFill>
                <a:srgbClr val="FF3300"/>
              </a:solidFill>
              <a:latin typeface="Century" panose="02040604050505020304" pitchFamily="18" charset="0"/>
              <a:ea typeface="HGS明朝E" panose="02020900000000000000" pitchFamily="18" charset="-128"/>
            </a:endParaRPr>
          </a:p>
          <a:p>
            <a:pPr marL="0" indent="0">
              <a:buNone/>
            </a:pPr>
            <a:r>
              <a:rPr lang="ja-JP" altLang="en-US" sz="3200" dirty="0">
                <a:solidFill>
                  <a:srgbClr val="005DAA"/>
                </a:solidFill>
                <a:latin typeface="HGS明朝E" panose="02020900000000000000" pitchFamily="18" charset="-128"/>
                <a:ea typeface="HGS明朝E" panose="02020900000000000000" pitchFamily="18" charset="-128"/>
              </a:rPr>
              <a:t>ボランティア活動中、南インドで</a:t>
            </a:r>
            <a:endParaRPr lang="en-US" altLang="ja-JP" sz="3200" dirty="0">
              <a:solidFill>
                <a:srgbClr val="005DAA"/>
              </a:solidFill>
              <a:latin typeface="HGS明朝E" panose="02020900000000000000" pitchFamily="18" charset="-128"/>
              <a:ea typeface="HGS明朝E" panose="02020900000000000000" pitchFamily="18" charset="-128"/>
            </a:endParaRPr>
          </a:p>
          <a:p>
            <a:pPr marL="0" indent="0">
              <a:buNone/>
            </a:pPr>
            <a:r>
              <a:rPr lang="ja-JP" altLang="en-US" sz="3200" dirty="0">
                <a:solidFill>
                  <a:srgbClr val="005DAA"/>
                </a:solidFill>
                <a:latin typeface="HGS明朝E" panose="02020900000000000000" pitchFamily="18" charset="-128"/>
                <a:ea typeface="HGS明朝E" panose="02020900000000000000" pitchFamily="18" charset="-128"/>
              </a:rPr>
              <a:t>麻疹ワクチン投与のプロジェクト</a:t>
            </a:r>
            <a:endParaRPr lang="en-US" altLang="ja-JP" sz="3200" dirty="0">
              <a:solidFill>
                <a:srgbClr val="005DAA"/>
              </a:solidFill>
              <a:latin typeface="HGS明朝E" panose="02020900000000000000" pitchFamily="18" charset="-128"/>
              <a:ea typeface="HGS明朝E" panose="02020900000000000000" pitchFamily="18" charset="-128"/>
            </a:endParaRPr>
          </a:p>
          <a:p>
            <a:pPr marL="0" indent="0">
              <a:buNone/>
            </a:pPr>
            <a:endParaRPr lang="ja-JP" altLang="en-US" sz="4100" dirty="0">
              <a:solidFill>
                <a:srgbClr val="005DAA"/>
              </a:solidFill>
              <a:latin typeface="HGS明朝E" panose="02020900000000000000" pitchFamily="18" charset="-128"/>
              <a:ea typeface="HGS明朝E" panose="02020900000000000000" pitchFamily="18" charset="-128"/>
            </a:endParaRPr>
          </a:p>
          <a:p>
            <a:pPr marL="0" indent="0">
              <a:buNone/>
            </a:pPr>
            <a:r>
              <a:rPr lang="ja-JP" altLang="en-US" sz="3200" dirty="0">
                <a:solidFill>
                  <a:srgbClr val="005DAA"/>
                </a:solidFill>
                <a:latin typeface="HGS明朝E" panose="02020900000000000000" pitchFamily="18" charset="-128"/>
                <a:ea typeface="HGS明朝E" panose="02020900000000000000" pitchFamily="18" charset="-128"/>
              </a:rPr>
              <a:t>その最中夜道で</a:t>
            </a:r>
            <a:r>
              <a:rPr lang="ja-JP" altLang="en-US" sz="3200" dirty="0">
                <a:solidFill>
                  <a:srgbClr val="FF3300"/>
                </a:solidFill>
                <a:latin typeface="Century" panose="02040604050505020304" pitchFamily="18" charset="0"/>
                <a:ea typeface="HGS明朝E" panose="02020900000000000000" pitchFamily="18" charset="-128"/>
              </a:rPr>
              <a:t>地面を手と肘で這う子ども</a:t>
            </a:r>
            <a:r>
              <a:rPr lang="ja-JP" altLang="en-US" sz="3200" dirty="0">
                <a:solidFill>
                  <a:srgbClr val="005DAA"/>
                </a:solidFill>
                <a:latin typeface="HGS明朝E" panose="02020900000000000000" pitchFamily="18" charset="-128"/>
                <a:ea typeface="HGS明朝E" panose="02020900000000000000" pitchFamily="18" charset="-128"/>
              </a:rPr>
              <a:t>を目撃</a:t>
            </a:r>
          </a:p>
          <a:p>
            <a:pPr marL="0" indent="0">
              <a:buNone/>
            </a:pPr>
            <a:r>
              <a:rPr lang="ja-JP" altLang="en-US" sz="3200" dirty="0">
                <a:solidFill>
                  <a:srgbClr val="005DAA"/>
                </a:solidFill>
                <a:latin typeface="HGS明朝E" panose="02020900000000000000" pitchFamily="18" charset="-128"/>
                <a:ea typeface="HGS明朝E" panose="02020900000000000000" pitchFamily="18" charset="-128"/>
              </a:rPr>
              <a:t>それは</a:t>
            </a:r>
            <a:r>
              <a:rPr lang="ja-JP" altLang="en-US" sz="3200" dirty="0">
                <a:solidFill>
                  <a:srgbClr val="FF3300"/>
                </a:solidFill>
                <a:latin typeface="Century" panose="02040604050505020304" pitchFamily="18" charset="0"/>
                <a:ea typeface="HGS明朝E" panose="02020900000000000000" pitchFamily="18" charset="-128"/>
              </a:rPr>
              <a:t>ポリオ</a:t>
            </a:r>
            <a:r>
              <a:rPr lang="ja-JP" altLang="en-US" sz="3200" dirty="0">
                <a:solidFill>
                  <a:srgbClr val="005DAA"/>
                </a:solidFill>
                <a:latin typeface="HGS明朝E" panose="02020900000000000000" pitchFamily="18" charset="-128"/>
                <a:ea typeface="HGS明朝E" panose="02020900000000000000" pitchFamily="18" charset="-128"/>
              </a:rPr>
              <a:t>に侵された悲惨な姿</a:t>
            </a:r>
          </a:p>
          <a:p>
            <a:pPr marL="0" indent="0">
              <a:buNone/>
            </a:pPr>
            <a:r>
              <a:rPr lang="ja-JP" altLang="en-US" sz="3200" dirty="0">
                <a:solidFill>
                  <a:srgbClr val="005DAA"/>
                </a:solidFill>
                <a:latin typeface="HGS明朝E" panose="02020900000000000000" pitchFamily="18" charset="-128"/>
                <a:ea typeface="HGS明朝E" panose="02020900000000000000" pitchFamily="18" charset="-128"/>
              </a:rPr>
              <a:t>彼はすぐ次の年に</a:t>
            </a:r>
            <a:r>
              <a:rPr lang="ja-JP" altLang="en-US" sz="3200" dirty="0">
                <a:solidFill>
                  <a:srgbClr val="FF3300"/>
                </a:solidFill>
                <a:latin typeface="Century" panose="02040604050505020304" pitchFamily="18" charset="0"/>
                <a:ea typeface="HGS明朝E" panose="02020900000000000000" pitchFamily="18" charset="-128"/>
              </a:rPr>
              <a:t>ポリオ撲滅活動</a:t>
            </a:r>
            <a:r>
              <a:rPr lang="ja-JP" altLang="en-US" sz="3200" dirty="0">
                <a:solidFill>
                  <a:srgbClr val="005DAA"/>
                </a:solidFill>
                <a:latin typeface="HGS明朝E" panose="02020900000000000000" pitchFamily="18" charset="-128"/>
                <a:ea typeface="HGS明朝E" panose="02020900000000000000" pitchFamily="18" charset="-128"/>
              </a:rPr>
              <a:t>に立ち上がりました</a:t>
            </a:r>
          </a:p>
          <a:p>
            <a:pPr marL="0" indent="0">
              <a:buNone/>
            </a:pPr>
            <a:r>
              <a:rPr lang="ja-JP" altLang="en-US" sz="3200" dirty="0">
                <a:solidFill>
                  <a:srgbClr val="005DAA"/>
                </a:solidFill>
                <a:latin typeface="HGS明朝E" panose="02020900000000000000" pitchFamily="18" charset="-128"/>
                <a:ea typeface="HGS明朝E" panose="02020900000000000000" pitchFamily="18" charset="-128"/>
              </a:rPr>
              <a:t>東京地区の</a:t>
            </a:r>
            <a:r>
              <a:rPr lang="en-US" altLang="ja-JP" sz="3200" dirty="0">
                <a:solidFill>
                  <a:srgbClr val="FF3300"/>
                </a:solidFill>
                <a:latin typeface="Century" panose="02040604050505020304" pitchFamily="18" charset="0"/>
                <a:ea typeface="HGS明朝E" panose="02020900000000000000" pitchFamily="18" charset="-128"/>
              </a:rPr>
              <a:t>100</a:t>
            </a:r>
            <a:r>
              <a:rPr lang="ja-JP" altLang="en-US" sz="3200" dirty="0">
                <a:solidFill>
                  <a:srgbClr val="FF3300"/>
                </a:solidFill>
                <a:latin typeface="Century" panose="02040604050505020304" pitchFamily="18" charset="0"/>
                <a:ea typeface="HGS明朝E" panose="02020900000000000000" pitchFamily="18" charset="-128"/>
              </a:rPr>
              <a:t>以上の</a:t>
            </a:r>
            <a:r>
              <a:rPr lang="en-US" altLang="ja-JP" sz="3200" dirty="0">
                <a:solidFill>
                  <a:srgbClr val="FF3300"/>
                </a:solidFill>
                <a:latin typeface="Century" panose="02040604050505020304" pitchFamily="18" charset="0"/>
                <a:ea typeface="HGS明朝E" panose="02020900000000000000" pitchFamily="18" charset="-128"/>
              </a:rPr>
              <a:t>RC</a:t>
            </a:r>
            <a:r>
              <a:rPr lang="ja-JP" altLang="en-US" sz="3200" dirty="0">
                <a:solidFill>
                  <a:srgbClr val="005DAA"/>
                </a:solidFill>
                <a:latin typeface="HGS明朝E" panose="02020900000000000000" pitchFamily="18" charset="-128"/>
                <a:ea typeface="HGS明朝E" panose="02020900000000000000" pitchFamily="18" charset="-128"/>
              </a:rPr>
              <a:t>がこれに賛同</a:t>
            </a:r>
          </a:p>
        </p:txBody>
      </p:sp>
      <p:sp>
        <p:nvSpPr>
          <p:cNvPr id="5" name="Rectangle 2">
            <a:extLst>
              <a:ext uri="{FF2B5EF4-FFF2-40B4-BE49-F238E27FC236}">
                <a16:creationId xmlns:a16="http://schemas.microsoft.com/office/drawing/2014/main" id="{D4B178A0-3627-43AB-A357-48726047B84A}"/>
              </a:ext>
            </a:extLst>
          </p:cNvPr>
          <p:cNvSpPr txBox="1">
            <a:spLocks noChangeArrowheads="1"/>
          </p:cNvSpPr>
          <p:nvPr/>
        </p:nvSpPr>
        <p:spPr>
          <a:xfrm>
            <a:off x="381000" y="457200"/>
            <a:ext cx="8763000" cy="533400"/>
          </a:xfrm>
          <a:prstGeom prst="rect">
            <a:avLst/>
          </a:prstGeom>
        </p:spPr>
        <p:txBody>
          <a:bodyPr lIns="0" tIns="0" rIns="0" bIns="0" anchor="ctr" anchorCtr="0">
            <a:noAutofit/>
          </a:bodyPr>
          <a:lstStyle>
            <a:lvl1pPr algn="l" defTabSz="457200" rtl="0" eaLnBrk="0" fontAlgn="base" hangingPunct="0">
              <a:spcBef>
                <a:spcPct val="0"/>
              </a:spcBef>
              <a:spcAft>
                <a:spcPct val="0"/>
              </a:spcAft>
              <a:defRPr sz="2000" kern="1200">
                <a:solidFill>
                  <a:schemeClr val="bg1"/>
                </a:solidFill>
                <a:latin typeface="Arial Narrow"/>
                <a:ea typeface="ＭＳ Ｐゴシック" panose="020B0600070205080204" pitchFamily="50"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ja-JP" altLang="en-US" sz="3200" dirty="0">
                <a:latin typeface="HGS明朝E" panose="02020900000000000000" pitchFamily="18" charset="-128"/>
                <a:ea typeface="HGS明朝E" panose="02020900000000000000" pitchFamily="18" charset="-128"/>
              </a:rPr>
              <a:t>南インドでの出来事</a:t>
            </a:r>
          </a:p>
        </p:txBody>
      </p:sp>
    </p:spTree>
    <p:extLst>
      <p:ext uri="{BB962C8B-B14F-4D97-AF65-F5344CB8AC3E}">
        <p14:creationId xmlns:p14="http://schemas.microsoft.com/office/powerpoint/2010/main" val="212221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xfrm>
            <a:off x="228600" y="1447800"/>
            <a:ext cx="8763000" cy="4724400"/>
          </a:xfrm>
        </p:spPr>
        <p:txBody>
          <a:bodyPr>
            <a:normAutofit/>
          </a:bodyPr>
          <a:lstStyle/>
          <a:p>
            <a:pPr marL="0" indent="0">
              <a:lnSpc>
                <a:spcPct val="90000"/>
              </a:lnSpc>
              <a:buNone/>
            </a:pPr>
            <a:r>
              <a:rPr lang="ja-JP" altLang="en-US" sz="2800" dirty="0">
                <a:solidFill>
                  <a:srgbClr val="005DAA"/>
                </a:solidFill>
                <a:latin typeface="HGS明朝E" panose="02020900000000000000" pitchFamily="18" charset="-128"/>
                <a:ea typeface="HGS明朝E" panose="02020900000000000000" pitchFamily="18" charset="-128"/>
              </a:rPr>
              <a:t>ロータリー創立</a:t>
            </a:r>
            <a:r>
              <a:rPr lang="en-US" altLang="ja-JP" sz="2800" dirty="0">
                <a:solidFill>
                  <a:srgbClr val="005DAA"/>
                </a:solidFill>
                <a:latin typeface="Century" panose="02040604050505020304" pitchFamily="18" charset="0"/>
                <a:ea typeface="HGS明朝E" panose="02020900000000000000" pitchFamily="18" charset="-128"/>
              </a:rPr>
              <a:t>100</a:t>
            </a:r>
            <a:r>
              <a:rPr lang="ja-JP" altLang="en-US" sz="2800" dirty="0">
                <a:solidFill>
                  <a:srgbClr val="005DAA"/>
                </a:solidFill>
                <a:latin typeface="HGS明朝E" panose="02020900000000000000" pitchFamily="18" charset="-128"/>
                <a:ea typeface="HGS明朝E" panose="02020900000000000000" pitchFamily="18" charset="-128"/>
              </a:rPr>
              <a:t>周年までに全世界の子どもにポリオワクチンの投与を完了させようという壮大な計画が　　スタート</a:t>
            </a:r>
          </a:p>
          <a:p>
            <a:pPr marL="0" indent="0">
              <a:lnSpc>
                <a:spcPct val="90000"/>
              </a:lnSpc>
              <a:buNone/>
            </a:pPr>
            <a:endParaRPr lang="en-US" altLang="ja-JP" sz="2800" dirty="0">
              <a:solidFill>
                <a:srgbClr val="FF3300"/>
              </a:solidFill>
              <a:latin typeface="Century" panose="02040604050505020304" pitchFamily="18" charset="0"/>
              <a:ea typeface="HGS明朝E" panose="02020900000000000000" pitchFamily="18" charset="-128"/>
            </a:endParaRPr>
          </a:p>
          <a:p>
            <a:pPr marL="0" indent="0">
              <a:lnSpc>
                <a:spcPct val="90000"/>
              </a:lnSpc>
              <a:buNone/>
            </a:pPr>
            <a:r>
              <a:rPr lang="en-US" altLang="ja-JP" sz="2800" dirty="0">
                <a:solidFill>
                  <a:srgbClr val="FF3300"/>
                </a:solidFill>
                <a:latin typeface="Century" panose="02040604050505020304" pitchFamily="18" charset="0"/>
                <a:ea typeface="HGS明朝E" panose="02020900000000000000" pitchFamily="18" charset="-128"/>
              </a:rPr>
              <a:t>1985</a:t>
            </a:r>
            <a:r>
              <a:rPr lang="ja-JP" altLang="en-US" sz="2800" dirty="0">
                <a:solidFill>
                  <a:srgbClr val="FF3300"/>
                </a:solidFill>
                <a:latin typeface="Century" panose="02040604050505020304" pitchFamily="18" charset="0"/>
                <a:ea typeface="HGS明朝E" panose="02020900000000000000" pitchFamily="18" charset="-128"/>
                <a:cs typeface="+mj-cs"/>
              </a:rPr>
              <a:t>年</a:t>
            </a:r>
            <a:r>
              <a:rPr lang="ja-JP" altLang="en-US" sz="2800" dirty="0">
                <a:solidFill>
                  <a:srgbClr val="005DAA"/>
                </a:solidFill>
                <a:latin typeface="HGS明朝E" panose="02020900000000000000" pitchFamily="18" charset="-128"/>
                <a:ea typeface="HGS明朝E" panose="02020900000000000000" pitchFamily="18" charset="-128"/>
              </a:rPr>
              <a:t>この</a:t>
            </a:r>
            <a:r>
              <a:rPr lang="en-US" altLang="ja-JP" sz="2800" dirty="0">
                <a:solidFill>
                  <a:srgbClr val="005DAA"/>
                </a:solidFill>
                <a:latin typeface="Century" panose="02040604050505020304" pitchFamily="18" charset="0"/>
                <a:ea typeface="HGS明朝E" panose="02020900000000000000" pitchFamily="18" charset="-128"/>
              </a:rPr>
              <a:t>20</a:t>
            </a:r>
            <a:r>
              <a:rPr lang="ja-JP" altLang="en-US" sz="2800" dirty="0">
                <a:solidFill>
                  <a:srgbClr val="005DAA"/>
                </a:solidFill>
                <a:latin typeface="HGS明朝E" panose="02020900000000000000" pitchFamily="18" charset="-128"/>
                <a:ea typeface="HGS明朝E" panose="02020900000000000000" pitchFamily="18" charset="-128"/>
              </a:rPr>
              <a:t>年計画が</a:t>
            </a:r>
            <a:r>
              <a:rPr lang="ja-JP" altLang="en-US" sz="2800" dirty="0">
                <a:solidFill>
                  <a:srgbClr val="FF3300"/>
                </a:solidFill>
                <a:latin typeface="Century" panose="02040604050505020304" pitchFamily="18" charset="0"/>
                <a:ea typeface="HGS明朝E" panose="02020900000000000000" pitchFamily="18" charset="-128"/>
                <a:cs typeface="+mj-cs"/>
              </a:rPr>
              <a:t>本当に始まりました</a:t>
            </a:r>
          </a:p>
          <a:p>
            <a:pPr marL="0" indent="0">
              <a:lnSpc>
                <a:spcPct val="90000"/>
              </a:lnSpc>
              <a:buNone/>
            </a:pPr>
            <a:r>
              <a:rPr lang="ja-JP" altLang="en-US" sz="2800" dirty="0">
                <a:solidFill>
                  <a:srgbClr val="005DAA"/>
                </a:solidFill>
                <a:latin typeface="Century" panose="02040604050505020304" pitchFamily="18" charset="0"/>
                <a:ea typeface="HGS明朝E" panose="02020900000000000000" pitchFamily="18" charset="-128"/>
              </a:rPr>
              <a:t>そして</a:t>
            </a:r>
            <a:r>
              <a:rPr lang="ja-JP" altLang="en-US" sz="2800" dirty="0">
                <a:solidFill>
                  <a:srgbClr val="FF3300"/>
                </a:solidFill>
                <a:latin typeface="Century" panose="02040604050505020304" pitchFamily="18" charset="0"/>
                <a:ea typeface="HGS明朝E" panose="02020900000000000000" pitchFamily="18" charset="-128"/>
                <a:cs typeface="+mj-cs"/>
              </a:rPr>
              <a:t>驚嘆すべき実績</a:t>
            </a:r>
            <a:r>
              <a:rPr lang="ja-JP" altLang="en-US" sz="2800" dirty="0">
                <a:solidFill>
                  <a:srgbClr val="005DAA"/>
                </a:solidFill>
                <a:latin typeface="Century" panose="02040604050505020304" pitchFamily="18" charset="0"/>
                <a:ea typeface="HGS明朝E" panose="02020900000000000000" pitchFamily="18" charset="-128"/>
              </a:rPr>
              <a:t>を上げました</a:t>
            </a:r>
          </a:p>
          <a:p>
            <a:pPr marL="0" indent="0">
              <a:lnSpc>
                <a:spcPct val="90000"/>
              </a:lnSpc>
              <a:buNone/>
            </a:pPr>
            <a:r>
              <a:rPr lang="ja-JP" altLang="en-US" sz="2800" dirty="0">
                <a:solidFill>
                  <a:srgbClr val="005DAA"/>
                </a:solidFill>
                <a:latin typeface="Century" panose="02040604050505020304" pitchFamily="18" charset="0"/>
                <a:ea typeface="HGS明朝E" panose="02020900000000000000" pitchFamily="18" charset="-128"/>
              </a:rPr>
              <a:t>地球上のポリオの</a:t>
            </a:r>
            <a:r>
              <a:rPr lang="en-US" altLang="ja-JP" sz="2800" dirty="0">
                <a:solidFill>
                  <a:srgbClr val="FF3300"/>
                </a:solidFill>
                <a:latin typeface="Century" panose="02040604050505020304" pitchFamily="18" charset="0"/>
                <a:ea typeface="HGS明朝E" panose="02020900000000000000" pitchFamily="18" charset="-128"/>
              </a:rPr>
              <a:t>99%</a:t>
            </a:r>
            <a:r>
              <a:rPr lang="ja-JP" altLang="en-US" sz="2800" dirty="0">
                <a:solidFill>
                  <a:srgbClr val="FF3300"/>
                </a:solidFill>
                <a:latin typeface="Century" panose="02040604050505020304" pitchFamily="18" charset="0"/>
                <a:ea typeface="HGS明朝E" panose="02020900000000000000" pitchFamily="18" charset="-128"/>
                <a:cs typeface="+mj-cs"/>
              </a:rPr>
              <a:t>を撲滅</a:t>
            </a:r>
            <a:r>
              <a:rPr lang="ja-JP" altLang="en-US" sz="2800" dirty="0">
                <a:solidFill>
                  <a:srgbClr val="005DAA"/>
                </a:solidFill>
                <a:latin typeface="Century" panose="02040604050505020304" pitchFamily="18" charset="0"/>
                <a:ea typeface="HGS明朝E" panose="02020900000000000000" pitchFamily="18" charset="-128"/>
              </a:rPr>
              <a:t>することが出来たのです</a:t>
            </a:r>
          </a:p>
          <a:p>
            <a:pPr marL="0" indent="0">
              <a:lnSpc>
                <a:spcPct val="90000"/>
              </a:lnSpc>
              <a:buNone/>
            </a:pPr>
            <a:endParaRPr lang="en-US" altLang="ja-JP" sz="2800" dirty="0">
              <a:solidFill>
                <a:srgbClr val="FF3300"/>
              </a:solidFill>
              <a:latin typeface="Century" panose="02040604050505020304" pitchFamily="18" charset="0"/>
              <a:ea typeface="HGS明朝E" panose="02020900000000000000" pitchFamily="18" charset="-128"/>
              <a:cs typeface="+mj-cs"/>
            </a:endParaRPr>
          </a:p>
          <a:p>
            <a:pPr marL="0" indent="0">
              <a:lnSpc>
                <a:spcPct val="90000"/>
              </a:lnSpc>
              <a:buNone/>
            </a:pPr>
            <a:r>
              <a:rPr lang="ja-JP" altLang="en-US" sz="2800" dirty="0">
                <a:solidFill>
                  <a:srgbClr val="FF3300"/>
                </a:solidFill>
                <a:latin typeface="Century" panose="02040604050505020304" pitchFamily="18" charset="0"/>
                <a:ea typeface="HGS明朝E" panose="02020900000000000000" pitchFamily="18" charset="-128"/>
                <a:cs typeface="+mj-cs"/>
              </a:rPr>
              <a:t>残るは</a:t>
            </a:r>
            <a:r>
              <a:rPr lang="en-US" altLang="ja-JP" sz="2800" dirty="0">
                <a:solidFill>
                  <a:srgbClr val="FF3300"/>
                </a:solidFill>
                <a:latin typeface="Century" panose="02040604050505020304" pitchFamily="18" charset="0"/>
                <a:ea typeface="HGS明朝E" panose="02020900000000000000" pitchFamily="18" charset="-128"/>
              </a:rPr>
              <a:t>1%</a:t>
            </a:r>
            <a:r>
              <a:rPr lang="ja-JP" altLang="en-US" sz="2800" dirty="0">
                <a:solidFill>
                  <a:srgbClr val="0000FF"/>
                </a:solidFill>
                <a:latin typeface="Century" panose="02040604050505020304" pitchFamily="18" charset="0"/>
                <a:ea typeface="HGS明朝E" panose="02020900000000000000" pitchFamily="18" charset="-128"/>
              </a:rPr>
              <a:t> </a:t>
            </a:r>
            <a:r>
              <a:rPr lang="ja-JP" altLang="en-US" sz="2800" dirty="0">
                <a:solidFill>
                  <a:srgbClr val="005DAA"/>
                </a:solidFill>
                <a:latin typeface="Century" panose="02040604050505020304" pitchFamily="18" charset="0"/>
                <a:ea typeface="HGS明朝E" panose="02020900000000000000" pitchFamily="18" charset="-128"/>
              </a:rPr>
              <a:t>⇒ しかしこの</a:t>
            </a:r>
            <a:r>
              <a:rPr lang="en-US" altLang="ja-JP" sz="2800" dirty="0">
                <a:solidFill>
                  <a:srgbClr val="005DAA"/>
                </a:solidFill>
                <a:latin typeface="Century" panose="02040604050505020304" pitchFamily="18" charset="0"/>
                <a:ea typeface="HGS明朝E" panose="02020900000000000000" pitchFamily="18" charset="-128"/>
              </a:rPr>
              <a:t>1%</a:t>
            </a:r>
            <a:r>
              <a:rPr lang="ja-JP" altLang="en-US" sz="2800" dirty="0">
                <a:solidFill>
                  <a:srgbClr val="005DAA"/>
                </a:solidFill>
                <a:latin typeface="Century" panose="02040604050505020304" pitchFamily="18" charset="0"/>
                <a:ea typeface="HGS明朝E" panose="02020900000000000000" pitchFamily="18" charset="-128"/>
              </a:rPr>
              <a:t>の撲滅はこれまでの</a:t>
            </a:r>
            <a:r>
              <a:rPr lang="en-US" altLang="ja-JP" sz="2800" dirty="0">
                <a:solidFill>
                  <a:srgbClr val="005DAA"/>
                </a:solidFill>
                <a:latin typeface="Century" panose="02040604050505020304" pitchFamily="18" charset="0"/>
                <a:ea typeface="HGS明朝E" panose="02020900000000000000" pitchFamily="18" charset="-128"/>
              </a:rPr>
              <a:t>99%</a:t>
            </a:r>
            <a:r>
              <a:rPr lang="ja-JP" altLang="en-US" sz="2800" dirty="0">
                <a:solidFill>
                  <a:srgbClr val="005DAA"/>
                </a:solidFill>
                <a:latin typeface="Century" panose="02040604050505020304" pitchFamily="18" charset="0"/>
                <a:ea typeface="HGS明朝E" panose="02020900000000000000" pitchFamily="18" charset="-128"/>
              </a:rPr>
              <a:t>の撲滅に匹敵するほど</a:t>
            </a:r>
            <a:r>
              <a:rPr lang="ja-JP" altLang="en-US" sz="2800" dirty="0">
                <a:solidFill>
                  <a:srgbClr val="FF3300"/>
                </a:solidFill>
                <a:latin typeface="Century" panose="02040604050505020304" pitchFamily="18" charset="0"/>
                <a:ea typeface="HGS明朝E" panose="02020900000000000000" pitchFamily="18" charset="-128"/>
                <a:cs typeface="+mj-cs"/>
              </a:rPr>
              <a:t>困難</a:t>
            </a:r>
          </a:p>
        </p:txBody>
      </p:sp>
      <p:sp>
        <p:nvSpPr>
          <p:cNvPr id="3" name="タイトル 2">
            <a:extLst>
              <a:ext uri="{FF2B5EF4-FFF2-40B4-BE49-F238E27FC236}">
                <a16:creationId xmlns:a16="http://schemas.microsoft.com/office/drawing/2014/main" id="{5D6CA939-743E-44EA-ACE9-07C34A2FDA3F}"/>
              </a:ext>
            </a:extLst>
          </p:cNvPr>
          <p:cNvSpPr>
            <a:spLocks noGrp="1"/>
          </p:cNvSpPr>
          <p:nvPr>
            <p:ph type="title"/>
          </p:nvPr>
        </p:nvSpPr>
        <p:spPr>
          <a:xfrm>
            <a:off x="381000" y="457200"/>
            <a:ext cx="6781800" cy="533400"/>
          </a:xfrm>
        </p:spPr>
        <p:txBody>
          <a:bodyPr/>
          <a:lstStyle/>
          <a:p>
            <a:r>
              <a:rPr lang="ja-JP" altLang="en-US" sz="3200" dirty="0">
                <a:latin typeface="HGS明朝E" panose="02020900000000000000" pitchFamily="18" charset="-128"/>
                <a:ea typeface="HGS明朝E" panose="02020900000000000000" pitchFamily="18" charset="-128"/>
              </a:rPr>
              <a:t>山田ツネ氏に触発され</a:t>
            </a:r>
            <a:r>
              <a:rPr lang="en-US" altLang="ja-JP" sz="3200" dirty="0">
                <a:latin typeface="HGS明朝E" panose="02020900000000000000" pitchFamily="18" charset="-128"/>
                <a:ea typeface="HGS明朝E" panose="02020900000000000000" pitchFamily="18" charset="-128"/>
              </a:rPr>
              <a:t>RI </a:t>
            </a:r>
            <a:r>
              <a:rPr lang="ja-JP" altLang="en-US" sz="3200" dirty="0">
                <a:latin typeface="HGS明朝E" panose="02020900000000000000" pitchFamily="18" charset="-128"/>
                <a:ea typeface="HGS明朝E" panose="02020900000000000000" pitchFamily="18" charset="-128"/>
              </a:rPr>
              <a:t>始動</a:t>
            </a:r>
          </a:p>
        </p:txBody>
      </p:sp>
    </p:spTree>
    <p:extLst>
      <p:ext uri="{BB962C8B-B14F-4D97-AF65-F5344CB8AC3E}">
        <p14:creationId xmlns:p14="http://schemas.microsoft.com/office/powerpoint/2010/main" val="40561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81000" y="1394619"/>
            <a:ext cx="8458200" cy="990600"/>
          </a:xfrm>
          <a:noFill/>
        </p:spPr>
        <p:txBody>
          <a:bodyPr>
            <a:noAutofit/>
          </a:bodyPr>
          <a:lstStyle/>
          <a:p>
            <a:r>
              <a:rPr lang="en-US" altLang="ja-JP" sz="4400" dirty="0">
                <a:solidFill>
                  <a:srgbClr val="FF3300"/>
                </a:solidFill>
                <a:latin typeface="Century" panose="02040604050505020304" pitchFamily="18" charset="0"/>
                <a:ea typeface="HGS明朝E" panose="02020900000000000000" pitchFamily="18" charset="-128"/>
              </a:rPr>
              <a:t>1985</a:t>
            </a:r>
            <a:r>
              <a:rPr lang="ja-JP" altLang="en-US" sz="4400" dirty="0">
                <a:solidFill>
                  <a:srgbClr val="FF3300"/>
                </a:solidFill>
                <a:latin typeface="Century" panose="02040604050505020304" pitchFamily="18" charset="0"/>
                <a:ea typeface="HGS明朝E" panose="02020900000000000000" pitchFamily="18" charset="-128"/>
              </a:rPr>
              <a:t>年</a:t>
            </a:r>
            <a:r>
              <a:rPr lang="ja-JP" altLang="en-US" sz="4800" dirty="0">
                <a:solidFill>
                  <a:srgbClr val="005DAA"/>
                </a:solidFill>
                <a:latin typeface="Century" panose="02040604050505020304" pitchFamily="18" charset="0"/>
                <a:ea typeface="HGS明朝E" panose="02020900000000000000" pitchFamily="18" charset="-128"/>
                <a:cs typeface="+mn-cs"/>
              </a:rPr>
              <a:t>ロータリー創始</a:t>
            </a:r>
            <a:r>
              <a:rPr lang="en-US" altLang="ja-JP" sz="4800" dirty="0">
                <a:solidFill>
                  <a:srgbClr val="005DAA"/>
                </a:solidFill>
                <a:latin typeface="Century" panose="02040604050505020304" pitchFamily="18" charset="0"/>
                <a:ea typeface="HGS明朝E" panose="02020900000000000000" pitchFamily="18" charset="-128"/>
                <a:cs typeface="+mn-cs"/>
              </a:rPr>
              <a:t>80</a:t>
            </a:r>
            <a:r>
              <a:rPr lang="ja-JP" altLang="en-US" sz="4800" dirty="0">
                <a:solidFill>
                  <a:srgbClr val="005DAA"/>
                </a:solidFill>
                <a:latin typeface="Century" panose="02040604050505020304" pitchFamily="18" charset="0"/>
                <a:ea typeface="HGS明朝E" panose="02020900000000000000" pitchFamily="18" charset="-128"/>
                <a:cs typeface="+mn-cs"/>
              </a:rPr>
              <a:t>周年</a:t>
            </a:r>
          </a:p>
        </p:txBody>
      </p:sp>
      <p:sp>
        <p:nvSpPr>
          <p:cNvPr id="185347" name="Rectangle 3"/>
          <p:cNvSpPr>
            <a:spLocks noGrp="1" noChangeArrowheads="1"/>
          </p:cNvSpPr>
          <p:nvPr>
            <p:ph idx="1"/>
          </p:nvPr>
        </p:nvSpPr>
        <p:spPr>
          <a:xfrm>
            <a:off x="457200" y="2789238"/>
            <a:ext cx="8229600" cy="3078162"/>
          </a:xfrm>
        </p:spPr>
        <p:txBody>
          <a:bodyPr>
            <a:noAutofit/>
          </a:bodyPr>
          <a:lstStyle/>
          <a:p>
            <a:pPr algn="ctr">
              <a:lnSpc>
                <a:spcPct val="90000"/>
              </a:lnSpc>
              <a:buFontTx/>
              <a:buNone/>
            </a:pPr>
            <a:r>
              <a:rPr lang="ja-JP" altLang="en-US" sz="3200" dirty="0">
                <a:solidFill>
                  <a:srgbClr val="005DAA"/>
                </a:solidFill>
                <a:latin typeface="Century" panose="02040604050505020304" pitchFamily="18" charset="0"/>
                <a:ea typeface="HGS明朝E" panose="02020900000000000000" pitchFamily="18" charset="-128"/>
                <a:cs typeface="+mn-cs"/>
              </a:rPr>
              <a:t>ユニセフの予防接種普及事業に呼応</a:t>
            </a:r>
          </a:p>
          <a:p>
            <a:pPr algn="ctr">
              <a:lnSpc>
                <a:spcPct val="90000"/>
              </a:lnSpc>
              <a:buFontTx/>
              <a:buNone/>
            </a:pPr>
            <a:endParaRPr lang="ja-JP" altLang="en-US" sz="3200" dirty="0">
              <a:solidFill>
                <a:srgbClr val="005DAA"/>
              </a:solidFill>
              <a:latin typeface="Century" panose="02040604050505020304" pitchFamily="18" charset="0"/>
              <a:ea typeface="HGS明朝E" panose="02020900000000000000" pitchFamily="18" charset="-128"/>
              <a:cs typeface="+mn-cs"/>
            </a:endParaRPr>
          </a:p>
          <a:p>
            <a:pPr algn="ctr">
              <a:lnSpc>
                <a:spcPct val="90000"/>
              </a:lnSpc>
              <a:buFontTx/>
              <a:buNone/>
            </a:pPr>
            <a:r>
              <a:rPr lang="en-US" altLang="ja-JP" sz="3200" dirty="0">
                <a:solidFill>
                  <a:srgbClr val="005DAA"/>
                </a:solidFill>
                <a:latin typeface="Century" panose="02040604050505020304" pitchFamily="18" charset="0"/>
                <a:ea typeface="HGS明朝E" panose="02020900000000000000" pitchFamily="18" charset="-128"/>
                <a:cs typeface="+mn-cs"/>
              </a:rPr>
              <a:t>RI</a:t>
            </a:r>
            <a:r>
              <a:rPr lang="ja-JP" altLang="en-US" sz="3200" dirty="0">
                <a:solidFill>
                  <a:srgbClr val="005DAA"/>
                </a:solidFill>
                <a:latin typeface="Century" panose="02040604050505020304" pitchFamily="18" charset="0"/>
                <a:ea typeface="HGS明朝E" panose="02020900000000000000" pitchFamily="18" charset="-128"/>
                <a:cs typeface="+mn-cs"/>
              </a:rPr>
              <a:t>：</a:t>
            </a:r>
            <a:r>
              <a:rPr lang="ja-JP" altLang="en-US" sz="3200" u="sng" dirty="0">
                <a:solidFill>
                  <a:srgbClr val="FF3300"/>
                </a:solidFill>
                <a:latin typeface="Century" panose="02040604050505020304" pitchFamily="18" charset="0"/>
                <a:ea typeface="HGS明朝E" panose="02020900000000000000" pitchFamily="18" charset="-128"/>
              </a:rPr>
              <a:t>ポリオ・プラス計画</a:t>
            </a:r>
            <a:r>
              <a:rPr lang="ja-JP" altLang="en-US" sz="3200" dirty="0">
                <a:solidFill>
                  <a:srgbClr val="005DAA"/>
                </a:solidFill>
                <a:latin typeface="Century" panose="02040604050505020304" pitchFamily="18" charset="0"/>
                <a:ea typeface="HGS明朝E" panose="02020900000000000000" pitchFamily="18" charset="-128"/>
                <a:cs typeface="+mn-cs"/>
              </a:rPr>
              <a:t>発表</a:t>
            </a:r>
          </a:p>
          <a:p>
            <a:pPr algn="ctr">
              <a:lnSpc>
                <a:spcPct val="90000"/>
              </a:lnSpc>
              <a:buFontTx/>
              <a:buNone/>
            </a:pPr>
            <a:r>
              <a:rPr lang="en-US" altLang="ja-JP" sz="3200" b="1" dirty="0">
                <a:solidFill>
                  <a:srgbClr val="005DAA"/>
                </a:solidFill>
                <a:latin typeface="Century" panose="02040604050505020304" pitchFamily="18" charset="0"/>
              </a:rPr>
              <a:t>2005</a:t>
            </a:r>
            <a:r>
              <a:rPr lang="ja-JP" altLang="en-US" sz="3200" dirty="0">
                <a:solidFill>
                  <a:srgbClr val="005DAA"/>
                </a:solidFill>
                <a:latin typeface="Century" panose="02040604050505020304" pitchFamily="18" charset="0"/>
                <a:ea typeface="HGS明朝E" panose="02020900000000000000" pitchFamily="18" charset="-128"/>
                <a:cs typeface="+mn-cs"/>
              </a:rPr>
              <a:t>年までに</a:t>
            </a:r>
            <a:r>
              <a:rPr lang="ja-JP" altLang="en-US" sz="3200" dirty="0">
                <a:solidFill>
                  <a:srgbClr val="FF3300"/>
                </a:solidFill>
                <a:latin typeface="Century" panose="02040604050505020304" pitchFamily="18" charset="0"/>
                <a:ea typeface="HGS明朝E" panose="02020900000000000000" pitchFamily="18" charset="-128"/>
              </a:rPr>
              <a:t>全世界の子ども達に</a:t>
            </a:r>
          </a:p>
          <a:p>
            <a:pPr algn="ctr">
              <a:lnSpc>
                <a:spcPct val="90000"/>
              </a:lnSpc>
              <a:buFontTx/>
              <a:buNone/>
            </a:pPr>
            <a:r>
              <a:rPr lang="ja-JP" altLang="en-US" sz="3200" dirty="0">
                <a:solidFill>
                  <a:srgbClr val="FF3300"/>
                </a:solidFill>
                <a:latin typeface="Century" panose="02040604050505020304" pitchFamily="18" charset="0"/>
                <a:ea typeface="HGS明朝E" panose="02020900000000000000" pitchFamily="18" charset="-128"/>
              </a:rPr>
              <a:t>ポリオ・ワクチンを</a:t>
            </a:r>
            <a:r>
              <a:rPr lang="ja-JP" altLang="en-US" sz="3200" dirty="0">
                <a:solidFill>
                  <a:srgbClr val="005DAA"/>
                </a:solidFill>
                <a:latin typeface="Century" panose="02040604050505020304" pitchFamily="18" charset="0"/>
                <a:ea typeface="HGS明朝E" panose="02020900000000000000" pitchFamily="18" charset="-128"/>
                <a:cs typeface="+mn-cs"/>
              </a:rPr>
              <a:t>接種しよう</a:t>
            </a:r>
            <a:r>
              <a:rPr lang="en-US" altLang="ja-JP" sz="3200" b="1" dirty="0">
                <a:solidFill>
                  <a:srgbClr val="0000FF"/>
                </a:solidFill>
              </a:rPr>
              <a:t>!!</a:t>
            </a:r>
          </a:p>
        </p:txBody>
      </p:sp>
      <p:sp>
        <p:nvSpPr>
          <p:cNvPr id="5" name="Rectangle 2">
            <a:extLst>
              <a:ext uri="{FF2B5EF4-FFF2-40B4-BE49-F238E27FC236}">
                <a16:creationId xmlns:a16="http://schemas.microsoft.com/office/drawing/2014/main" id="{D4B178A0-3627-43AB-A357-48726047B84A}"/>
              </a:ext>
            </a:extLst>
          </p:cNvPr>
          <p:cNvSpPr txBox="1">
            <a:spLocks noChangeArrowheads="1"/>
          </p:cNvSpPr>
          <p:nvPr/>
        </p:nvSpPr>
        <p:spPr>
          <a:xfrm>
            <a:off x="381000" y="457200"/>
            <a:ext cx="8763000" cy="533400"/>
          </a:xfrm>
          <a:prstGeom prst="rect">
            <a:avLst/>
          </a:prstGeom>
        </p:spPr>
        <p:txBody>
          <a:bodyPr lIns="0" tIns="0" rIns="0" bIns="0" anchor="ctr" anchorCtr="0">
            <a:noAutofit/>
          </a:bodyPr>
          <a:lstStyle>
            <a:lvl1pPr algn="l" defTabSz="457200" rtl="0" eaLnBrk="0" fontAlgn="base" hangingPunct="0">
              <a:spcBef>
                <a:spcPct val="0"/>
              </a:spcBef>
              <a:spcAft>
                <a:spcPct val="0"/>
              </a:spcAft>
              <a:defRPr sz="2000" kern="1200">
                <a:solidFill>
                  <a:schemeClr val="bg1"/>
                </a:solidFill>
                <a:latin typeface="Arial Narrow"/>
                <a:ea typeface="ＭＳ Ｐゴシック" panose="020B0600070205080204" pitchFamily="50"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ja-JP" altLang="en-US" sz="3200" dirty="0">
                <a:latin typeface="HGS明朝E" panose="02020900000000000000" pitchFamily="18" charset="-128"/>
                <a:ea typeface="HGS明朝E" panose="02020900000000000000" pitchFamily="18" charset="-128"/>
              </a:rPr>
              <a:t>ご存知でしたか？</a:t>
            </a:r>
          </a:p>
        </p:txBody>
      </p:sp>
    </p:spTree>
    <p:extLst>
      <p:ext uri="{BB962C8B-B14F-4D97-AF65-F5344CB8AC3E}">
        <p14:creationId xmlns:p14="http://schemas.microsoft.com/office/powerpoint/2010/main" val="2217692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Global Polio Eradication Initiative Logo">
            <a:hlinkClick r:id="rId3" tgtFrame="&quot;_blank&quot;"/>
          </p:cNvPr>
          <p:cNvPicPr>
            <a:picLocks noGrp="1"/>
          </p:cNvPicPr>
          <p:nvPr>
            <p:ph idx="1"/>
          </p:nvPr>
        </p:nvPicPr>
        <p:blipFill>
          <a:blip r:embed="rId4" cstate="print"/>
          <a:stretch>
            <a:fillRect/>
          </a:stretch>
        </p:blipFill>
        <p:spPr bwMode="auto">
          <a:xfrm>
            <a:off x="3500437" y="3276600"/>
            <a:ext cx="2143125" cy="676275"/>
          </a:xfrm>
          <a:prstGeom prst="rect">
            <a:avLst/>
          </a:prstGeom>
          <a:noFill/>
          <a:ln w="9525">
            <a:noFill/>
            <a:miter lim="800000"/>
            <a:headEnd/>
            <a:tailEnd/>
          </a:ln>
        </p:spPr>
      </p:pic>
      <p:sp>
        <p:nvSpPr>
          <p:cNvPr id="5" name="正方形/長方形 4"/>
          <p:cNvSpPr/>
          <p:nvPr/>
        </p:nvSpPr>
        <p:spPr>
          <a:xfrm>
            <a:off x="914399" y="4419600"/>
            <a:ext cx="7315200" cy="830997"/>
          </a:xfrm>
          <a:prstGeom prst="rect">
            <a:avLst/>
          </a:prstGeom>
        </p:spPr>
        <p:txBody>
          <a:bodyPr wrap="square">
            <a:spAutoFit/>
          </a:bodyPr>
          <a:lstStyle/>
          <a:p>
            <a:pPr algn="ctr" defTabSz="685800" eaLnBrk="1" fontAlgn="auto" hangingPunct="1">
              <a:spcBef>
                <a:spcPts val="0"/>
              </a:spcBef>
              <a:spcAft>
                <a:spcPts val="0"/>
              </a:spcAft>
            </a:pPr>
            <a:r>
              <a:rPr lang="ja-JP" altLang="ja-JP" sz="4800" dirty="0">
                <a:solidFill>
                  <a:srgbClr val="005DAA"/>
                </a:solidFill>
                <a:latin typeface="Century" panose="02040604050505020304" pitchFamily="18" charset="0"/>
                <a:ea typeface="HGS明朝E" panose="02020900000000000000" pitchFamily="18" charset="-128"/>
              </a:rPr>
              <a:t>世界ポリオ撲滅推進計画</a:t>
            </a:r>
            <a:endParaRPr lang="ja-JP" altLang="en-US" sz="4800" dirty="0">
              <a:solidFill>
                <a:srgbClr val="005DAA"/>
              </a:solidFill>
              <a:latin typeface="Century" panose="02040604050505020304" pitchFamily="18" charset="0"/>
              <a:ea typeface="HGS明朝E" panose="02020900000000000000" pitchFamily="18" charset="-128"/>
            </a:endParaRPr>
          </a:p>
        </p:txBody>
      </p:sp>
      <p:sp>
        <p:nvSpPr>
          <p:cNvPr id="6" name="正方形/長方形 5"/>
          <p:cNvSpPr/>
          <p:nvPr/>
        </p:nvSpPr>
        <p:spPr>
          <a:xfrm>
            <a:off x="990600" y="1234360"/>
            <a:ext cx="6932730" cy="211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altLang="ja-JP" sz="7200" dirty="0">
                <a:solidFill>
                  <a:srgbClr val="FF3300"/>
                </a:solidFill>
                <a:latin typeface="Century" panose="02040604050505020304" pitchFamily="18" charset="0"/>
                <a:ea typeface="HGS明朝E" panose="02020900000000000000" pitchFamily="18" charset="-128"/>
              </a:rPr>
              <a:t>1988</a:t>
            </a:r>
            <a:r>
              <a:rPr lang="ja-JP" altLang="en-US" sz="7200" dirty="0">
                <a:solidFill>
                  <a:srgbClr val="FF3300"/>
                </a:solidFill>
                <a:latin typeface="Century" panose="02040604050505020304" pitchFamily="18" charset="0"/>
                <a:ea typeface="HGS明朝E" panose="02020900000000000000" pitchFamily="18" charset="-128"/>
              </a:rPr>
              <a:t>～</a:t>
            </a:r>
            <a:r>
              <a:rPr lang="en-US" altLang="ja-JP" sz="7200" dirty="0">
                <a:solidFill>
                  <a:srgbClr val="FF3300"/>
                </a:solidFill>
                <a:latin typeface="Century" panose="02040604050505020304" pitchFamily="18" charset="0"/>
                <a:ea typeface="HGS明朝E" panose="02020900000000000000" pitchFamily="18" charset="-128"/>
              </a:rPr>
              <a:t>G P E I</a:t>
            </a:r>
            <a:endParaRPr lang="ja-JP" altLang="en-US" sz="7200" dirty="0">
              <a:solidFill>
                <a:srgbClr val="FF3300"/>
              </a:solidFill>
              <a:latin typeface="Century" panose="02040604050505020304" pitchFamily="18" charset="0"/>
              <a:ea typeface="HGS明朝E" panose="02020900000000000000" pitchFamily="18" charset="-128"/>
            </a:endParaRPr>
          </a:p>
        </p:txBody>
      </p:sp>
    </p:spTree>
    <p:extLst>
      <p:ext uri="{BB962C8B-B14F-4D97-AF65-F5344CB8AC3E}">
        <p14:creationId xmlns:p14="http://schemas.microsoft.com/office/powerpoint/2010/main" val="235036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Partners-6"/>
          <p:cNvPicPr>
            <a:picLocks noChangeAspect="1" noChangeArrowheads="1"/>
          </p:cNvPicPr>
          <p:nvPr/>
        </p:nvPicPr>
        <p:blipFill>
          <a:blip r:embed="rId3" cstate="print"/>
          <a:srcRect/>
          <a:stretch>
            <a:fillRect/>
          </a:stretch>
        </p:blipFill>
        <p:spPr bwMode="auto">
          <a:xfrm>
            <a:off x="1143000" y="857250"/>
            <a:ext cx="6858000" cy="5143500"/>
          </a:xfrm>
          <a:prstGeom prst="rect">
            <a:avLst/>
          </a:prstGeom>
          <a:noFill/>
        </p:spPr>
      </p:pic>
      <p:sp>
        <p:nvSpPr>
          <p:cNvPr id="105475" name="Text Box 3"/>
          <p:cNvSpPr txBox="1">
            <a:spLocks noChangeArrowheads="1"/>
          </p:cNvSpPr>
          <p:nvPr/>
        </p:nvSpPr>
        <p:spPr bwMode="auto">
          <a:xfrm>
            <a:off x="1485900" y="2857501"/>
            <a:ext cx="6286500" cy="1754326"/>
          </a:xfrm>
          <a:prstGeom prst="rect">
            <a:avLst/>
          </a:prstGeom>
          <a:solidFill>
            <a:schemeClr val="bg1"/>
          </a:solidFill>
          <a:ln w="9525">
            <a:noFill/>
            <a:miter lim="800000"/>
            <a:headEnd/>
            <a:tailEnd/>
          </a:ln>
          <a:effectLst/>
        </p:spPr>
        <p:txBody>
          <a:bodyPr>
            <a:spAutoFit/>
          </a:bodyPr>
          <a:lstStyle/>
          <a:p>
            <a:pPr algn="ctr" defTabSz="685800" eaLnBrk="1" fontAlgn="auto" hangingPunct="1">
              <a:spcBef>
                <a:spcPct val="50000"/>
              </a:spcBef>
              <a:spcAft>
                <a:spcPts val="0"/>
              </a:spcAft>
            </a:pPr>
            <a:endParaRPr lang="en-US" altLang="ja-JP" sz="900" dirty="0">
              <a:solidFill>
                <a:srgbClr val="0060C0"/>
              </a:solidFill>
              <a:latin typeface="游ゴシック" panose="020F0502020204030204"/>
              <a:ea typeface="游ゴシック" panose="020B0400000000000000" pitchFamily="50" charset="-128"/>
            </a:endParaRPr>
          </a:p>
          <a:p>
            <a:pPr algn="ctr" defTabSz="685800" eaLnBrk="1" fontAlgn="auto" hangingPunct="1">
              <a:spcBef>
                <a:spcPct val="50000"/>
              </a:spcBef>
              <a:spcAft>
                <a:spcPts val="0"/>
              </a:spcAft>
            </a:pPr>
            <a:r>
              <a:rPr lang="ja-JP" altLang="en-US" sz="4800" dirty="0">
                <a:solidFill>
                  <a:srgbClr val="005DAA"/>
                </a:solidFill>
                <a:latin typeface="Century" panose="02040604050505020304" pitchFamily="18" charset="0"/>
                <a:ea typeface="HGS明朝E" panose="02020900000000000000" pitchFamily="18" charset="-128"/>
              </a:rPr>
              <a:t>世界各国の政府</a:t>
            </a:r>
          </a:p>
          <a:p>
            <a:pPr defTabSz="685800" eaLnBrk="1" fontAlgn="auto" hangingPunct="1">
              <a:spcBef>
                <a:spcPct val="50000"/>
              </a:spcBef>
              <a:spcAft>
                <a:spcPts val="0"/>
              </a:spcAft>
            </a:pPr>
            <a:endParaRPr lang="ja-JP" altLang="en-US" sz="900" dirty="0">
              <a:solidFill>
                <a:srgbClr val="0060C0"/>
              </a:solidFill>
              <a:latin typeface="游ゴシック" panose="020F0502020204030204"/>
              <a:ea typeface="游ゴシック" panose="020B0400000000000000" pitchFamily="50" charset="-128"/>
            </a:endParaRPr>
          </a:p>
          <a:p>
            <a:pPr defTabSz="685800" eaLnBrk="1" fontAlgn="auto" hangingPunct="1">
              <a:spcBef>
                <a:spcPct val="50000"/>
              </a:spcBef>
              <a:spcAft>
                <a:spcPts val="0"/>
              </a:spcAft>
            </a:pPr>
            <a:endParaRPr lang="en-US" altLang="ja-JP" sz="900" dirty="0">
              <a:solidFill>
                <a:srgbClr val="0060C0"/>
              </a:solidFill>
              <a:latin typeface="游ゴシック" panose="020F0502020204030204"/>
              <a:ea typeface="游ゴシック" panose="020B0400000000000000" pitchFamily="50" charset="-128"/>
            </a:endParaRPr>
          </a:p>
        </p:txBody>
      </p:sp>
      <p:sp>
        <p:nvSpPr>
          <p:cNvPr id="105476" name="Text Box 4"/>
          <p:cNvSpPr txBox="1">
            <a:spLocks noChangeArrowheads="1"/>
          </p:cNvSpPr>
          <p:nvPr/>
        </p:nvSpPr>
        <p:spPr bwMode="auto">
          <a:xfrm>
            <a:off x="4057650" y="5372101"/>
            <a:ext cx="3600450" cy="300082"/>
          </a:xfrm>
          <a:prstGeom prst="rect">
            <a:avLst/>
          </a:prstGeom>
          <a:noFill/>
          <a:ln w="9525">
            <a:noFill/>
            <a:miter lim="800000"/>
            <a:headEnd/>
            <a:tailEnd/>
          </a:ln>
          <a:effectLst/>
        </p:spPr>
        <p:txBody>
          <a:bodyPr>
            <a:spAutoFit/>
          </a:bodyPr>
          <a:lstStyle/>
          <a:p>
            <a:pPr defTabSz="685800" eaLnBrk="1" fontAlgn="auto" hangingPunct="1">
              <a:spcBef>
                <a:spcPct val="50000"/>
              </a:spcBef>
              <a:spcAft>
                <a:spcPts val="0"/>
              </a:spcAft>
            </a:pPr>
            <a:r>
              <a:rPr lang="ja-JP" altLang="en-US" sz="1350" b="1">
                <a:solidFill>
                  <a:srgbClr val="B3110D"/>
                </a:solidFill>
                <a:latin typeface="游ゴシック" panose="020F0502020204030204"/>
                <a:ea typeface="游ゴシック" panose="020B0400000000000000" pitchFamily="50" charset="-128"/>
              </a:rPr>
              <a:t>ビル・アンド・メリンダ・ゲイツ財団</a:t>
            </a:r>
          </a:p>
        </p:txBody>
      </p:sp>
    </p:spTree>
    <p:extLst>
      <p:ext uri="{BB962C8B-B14F-4D97-AF65-F5344CB8AC3E}">
        <p14:creationId xmlns:p14="http://schemas.microsoft.com/office/powerpoint/2010/main" val="17570372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地図 が含まれている画像&#10;&#10;非常に高い精度で生成された説明">
            <a:extLst>
              <a:ext uri="{FF2B5EF4-FFF2-40B4-BE49-F238E27FC236}">
                <a16:creationId xmlns:a16="http://schemas.microsoft.com/office/drawing/2014/main" id="{7EAF47F9-6AA3-47ED-B227-566881A4F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85" y="457200"/>
            <a:ext cx="8839015" cy="5943600"/>
          </a:xfrm>
          <a:prstGeom prst="rect">
            <a:avLst/>
          </a:prstGeom>
        </p:spPr>
      </p:pic>
      <p:sp>
        <p:nvSpPr>
          <p:cNvPr id="10" name="TextBox 9"/>
          <p:cNvSpPr txBox="1"/>
          <p:nvPr/>
        </p:nvSpPr>
        <p:spPr>
          <a:xfrm>
            <a:off x="5255843" y="4648200"/>
            <a:ext cx="2971583" cy="1015663"/>
          </a:xfrm>
          <a:prstGeom prst="rect">
            <a:avLst/>
          </a:prstGeom>
          <a:noFill/>
        </p:spPr>
        <p:txBody>
          <a:bodyPr wrap="none">
            <a:spAutoFit/>
          </a:bodyPr>
          <a:lstStyle/>
          <a:p>
            <a:pPr>
              <a:defRPr/>
            </a:pPr>
            <a:r>
              <a:rPr lang="en-US" sz="1500" dirty="0">
                <a:solidFill>
                  <a:srgbClr val="FF0000"/>
                </a:solidFill>
                <a:cs typeface="Arial" pitchFamily="34" charset="0"/>
              </a:rPr>
              <a:t>2011:</a:t>
            </a:r>
          </a:p>
          <a:p>
            <a:pPr marL="214313" indent="-214313">
              <a:buFont typeface="Arial" pitchFamily="34" charset="0"/>
              <a:buChar char="•"/>
              <a:defRPr/>
            </a:pPr>
            <a:r>
              <a:rPr lang="en-US" sz="1500" dirty="0">
                <a:solidFill>
                  <a:srgbClr val="FF0000"/>
                </a:solidFill>
                <a:cs typeface="Arial" pitchFamily="34" charset="0"/>
              </a:rPr>
              <a:t>650 cases</a:t>
            </a:r>
          </a:p>
          <a:p>
            <a:pPr marL="214313" indent="-214313">
              <a:buFont typeface="Arial" pitchFamily="34" charset="0"/>
              <a:buChar char="•"/>
              <a:defRPr/>
            </a:pPr>
            <a:r>
              <a:rPr lang="en-US" sz="1500" dirty="0">
                <a:solidFill>
                  <a:srgbClr val="FF0000"/>
                </a:solidFill>
                <a:cs typeface="Arial" pitchFamily="34" charset="0"/>
              </a:rPr>
              <a:t>3 endemic countries: </a:t>
            </a:r>
            <a:br>
              <a:rPr lang="en-US" sz="1500" dirty="0">
                <a:solidFill>
                  <a:srgbClr val="FF0000"/>
                </a:solidFill>
                <a:cs typeface="Arial" pitchFamily="34" charset="0"/>
              </a:rPr>
            </a:br>
            <a:r>
              <a:rPr lang="en-US" sz="1500" dirty="0">
                <a:solidFill>
                  <a:srgbClr val="FF0000"/>
                </a:solidFill>
                <a:cs typeface="Arial" pitchFamily="34" charset="0"/>
              </a:rPr>
              <a:t>Pakistan, Afghanistan, Nigeria</a:t>
            </a:r>
          </a:p>
        </p:txBody>
      </p:sp>
      <p:sp>
        <p:nvSpPr>
          <p:cNvPr id="9" name="TextBox 8"/>
          <p:cNvSpPr txBox="1"/>
          <p:nvPr/>
        </p:nvSpPr>
        <p:spPr>
          <a:xfrm>
            <a:off x="927460" y="4763616"/>
            <a:ext cx="1654940" cy="784830"/>
          </a:xfrm>
          <a:prstGeom prst="rect">
            <a:avLst/>
          </a:prstGeom>
          <a:noFill/>
        </p:spPr>
        <p:txBody>
          <a:bodyPr wrap="none">
            <a:spAutoFit/>
          </a:bodyPr>
          <a:lstStyle/>
          <a:p>
            <a:pPr>
              <a:defRPr/>
            </a:pPr>
            <a:r>
              <a:rPr lang="en-US" sz="1500" dirty="0">
                <a:solidFill>
                  <a:srgbClr val="FF0000"/>
                </a:solidFill>
                <a:cs typeface="Arial" pitchFamily="34" charset="0"/>
              </a:rPr>
              <a:t>1985:</a:t>
            </a:r>
          </a:p>
          <a:p>
            <a:pPr marL="214313" indent="-214313">
              <a:buFont typeface="Arial" pitchFamily="34" charset="0"/>
              <a:buChar char="•"/>
              <a:defRPr/>
            </a:pPr>
            <a:r>
              <a:rPr lang="en-US" sz="1500" dirty="0">
                <a:solidFill>
                  <a:srgbClr val="FF0000"/>
                </a:solidFill>
                <a:cs typeface="Arial" pitchFamily="34" charset="0"/>
              </a:rPr>
              <a:t>350,000 cases</a:t>
            </a:r>
          </a:p>
          <a:p>
            <a:pPr marL="214313" indent="-214313">
              <a:buFont typeface="Arial" pitchFamily="34" charset="0"/>
              <a:buChar char="•"/>
              <a:defRPr/>
            </a:pPr>
            <a:r>
              <a:rPr lang="en-US" sz="1500" dirty="0">
                <a:solidFill>
                  <a:srgbClr val="FF0000"/>
                </a:solidFill>
                <a:cs typeface="Arial" pitchFamily="34" charset="0"/>
              </a:rPr>
              <a:t>125 countries</a:t>
            </a:r>
          </a:p>
        </p:txBody>
      </p:sp>
    </p:spTree>
    <p:extLst>
      <p:ext uri="{BB962C8B-B14F-4D97-AF65-F5344CB8AC3E}">
        <p14:creationId xmlns:p14="http://schemas.microsoft.com/office/powerpoint/2010/main" val="16849615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r>
              <a:rPr lang="ja-JP" altLang="en-US" sz="3200" dirty="0">
                <a:latin typeface="HGS明朝E" panose="02020900000000000000" pitchFamily="18" charset="-128"/>
                <a:ea typeface="HGS明朝E" panose="02020900000000000000" pitchFamily="18" charset="-128"/>
                <a:cs typeface="+mn-cs"/>
              </a:rPr>
              <a:t>驚くべき成果</a:t>
            </a:r>
            <a:r>
              <a:rPr lang="en-US" altLang="ja-JP" sz="3200" dirty="0">
                <a:latin typeface="HGS明朝E" panose="02020900000000000000" pitchFamily="18" charset="-128"/>
                <a:ea typeface="HGS明朝E" panose="02020900000000000000" pitchFamily="18" charset="-128"/>
                <a:cs typeface="+mn-cs"/>
              </a:rPr>
              <a:t>!!</a:t>
            </a:r>
          </a:p>
        </p:txBody>
      </p:sp>
      <p:sp>
        <p:nvSpPr>
          <p:cNvPr id="58371" name="Rectangle 3"/>
          <p:cNvSpPr>
            <a:spLocks noGrp="1" noChangeArrowheads="1"/>
          </p:cNvSpPr>
          <p:nvPr>
            <p:ph idx="1"/>
          </p:nvPr>
        </p:nvSpPr>
        <p:spPr>
          <a:xfrm>
            <a:off x="628650" y="2057400"/>
            <a:ext cx="7886700" cy="3508375"/>
          </a:xfrm>
        </p:spPr>
        <p:txBody>
          <a:bodyPr>
            <a:normAutofit/>
          </a:bodyPr>
          <a:lstStyle/>
          <a:p>
            <a:pPr algn="ctr">
              <a:lnSpc>
                <a:spcPct val="90000"/>
              </a:lnSpc>
              <a:buFontTx/>
              <a:buNone/>
            </a:pPr>
            <a:r>
              <a:rPr lang="ja-JP" altLang="en-US" sz="4000" dirty="0">
                <a:solidFill>
                  <a:srgbClr val="005DAA"/>
                </a:solidFill>
                <a:latin typeface="HGS明朝E" panose="02020900000000000000" pitchFamily="18" charset="-128"/>
                <a:ea typeface="HGS明朝E" panose="02020900000000000000" pitchFamily="18" charset="-128"/>
              </a:rPr>
              <a:t>しかし　ポリオ撲滅の闘いは</a:t>
            </a:r>
          </a:p>
          <a:p>
            <a:pPr algn="ctr">
              <a:lnSpc>
                <a:spcPct val="90000"/>
              </a:lnSpc>
              <a:buFontTx/>
              <a:buNone/>
            </a:pPr>
            <a:r>
              <a:rPr lang="ja-JP" altLang="en-US" sz="4000" dirty="0">
                <a:solidFill>
                  <a:srgbClr val="005DAA"/>
                </a:solidFill>
                <a:latin typeface="HGS明朝E" panose="02020900000000000000" pitchFamily="18" charset="-128"/>
                <a:ea typeface="HGS明朝E" panose="02020900000000000000" pitchFamily="18" charset="-128"/>
              </a:rPr>
              <a:t>まだ終わっていない</a:t>
            </a:r>
          </a:p>
          <a:p>
            <a:pPr algn="ctr">
              <a:lnSpc>
                <a:spcPct val="90000"/>
              </a:lnSpc>
              <a:buFontTx/>
              <a:buNone/>
            </a:pPr>
            <a:r>
              <a:rPr lang="ja-JP" altLang="en-US" sz="4000" dirty="0">
                <a:solidFill>
                  <a:srgbClr val="FF3300"/>
                </a:solidFill>
                <a:latin typeface="Century" panose="02040604050505020304" pitchFamily="18" charset="0"/>
                <a:ea typeface="HGS明朝E" panose="02020900000000000000" pitchFamily="18" charset="-128"/>
              </a:rPr>
              <a:t>↓</a:t>
            </a:r>
          </a:p>
          <a:p>
            <a:pPr algn="ctr">
              <a:lnSpc>
                <a:spcPct val="90000"/>
              </a:lnSpc>
              <a:buFontTx/>
              <a:buNone/>
            </a:pPr>
            <a:r>
              <a:rPr lang="ja-JP" altLang="en-US" sz="4000" dirty="0">
                <a:solidFill>
                  <a:srgbClr val="FF3300"/>
                </a:solidFill>
                <a:latin typeface="Century" panose="02040604050505020304" pitchFamily="18" charset="0"/>
                <a:ea typeface="HGS明朝E" panose="02020900000000000000" pitchFamily="18" charset="-128"/>
              </a:rPr>
              <a:t>　根絶しないと後戻り</a:t>
            </a:r>
          </a:p>
          <a:p>
            <a:pPr algn="ctr">
              <a:lnSpc>
                <a:spcPct val="90000"/>
              </a:lnSpc>
              <a:buFontTx/>
              <a:buNone/>
            </a:pPr>
            <a:r>
              <a:rPr lang="ja-JP" altLang="en-US" sz="4000" dirty="0">
                <a:solidFill>
                  <a:srgbClr val="005DAA"/>
                </a:solidFill>
                <a:latin typeface="HGS明朝E" panose="02020900000000000000" pitchFamily="18" charset="-128"/>
                <a:ea typeface="HGS明朝E" panose="02020900000000000000" pitchFamily="18" charset="-128"/>
              </a:rPr>
              <a:t>相手は</a:t>
            </a:r>
            <a:r>
              <a:rPr lang="ja-JP" altLang="en-US" sz="4000" dirty="0">
                <a:solidFill>
                  <a:srgbClr val="FF3300"/>
                </a:solidFill>
                <a:latin typeface="Century" panose="02040604050505020304" pitchFamily="18" charset="0"/>
                <a:ea typeface="HGS明朝E" panose="02020900000000000000" pitchFamily="18" charset="-128"/>
              </a:rPr>
              <a:t>ウィルス</a:t>
            </a:r>
          </a:p>
        </p:txBody>
      </p:sp>
    </p:spTree>
    <p:extLst>
      <p:ext uri="{BB962C8B-B14F-4D97-AF65-F5344CB8AC3E}">
        <p14:creationId xmlns:p14="http://schemas.microsoft.com/office/powerpoint/2010/main" val="3001938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628650" y="1825625"/>
            <a:ext cx="7886700" cy="3660775"/>
          </a:xfrm>
          <a:solidFill>
            <a:schemeClr val="bg1"/>
          </a:solidFill>
        </p:spPr>
        <p:txBody>
          <a:bodyPr/>
          <a:lstStyle/>
          <a:p>
            <a:r>
              <a:rPr lang="ja-JP" altLang="en-US" sz="3600" dirty="0">
                <a:solidFill>
                  <a:srgbClr val="FF3300"/>
                </a:solidFill>
                <a:latin typeface="HGS明朝E" panose="02020900000000000000" pitchFamily="18" charset="-128"/>
                <a:ea typeface="HGS明朝E" panose="02020900000000000000" pitchFamily="18" charset="-128"/>
              </a:rPr>
              <a:t>武力紛争</a:t>
            </a:r>
          </a:p>
          <a:p>
            <a:r>
              <a:rPr lang="ja-JP" altLang="en-US" sz="3600" dirty="0">
                <a:solidFill>
                  <a:srgbClr val="FF3300"/>
                </a:solidFill>
                <a:latin typeface="HGS明朝E" panose="02020900000000000000" pitchFamily="18" charset="-128"/>
                <a:ea typeface="HGS明朝E" panose="02020900000000000000" pitchFamily="18" charset="-128"/>
              </a:rPr>
              <a:t>地理的孤立</a:t>
            </a:r>
          </a:p>
          <a:p>
            <a:r>
              <a:rPr lang="ja-JP" altLang="en-US" sz="3600" dirty="0">
                <a:solidFill>
                  <a:srgbClr val="FF3300"/>
                </a:solidFill>
                <a:latin typeface="HGS明朝E" panose="02020900000000000000" pitchFamily="18" charset="-128"/>
                <a:ea typeface="HGS明朝E" panose="02020900000000000000" pitchFamily="18" charset="-128"/>
              </a:rPr>
              <a:t>乏しいインフラ</a:t>
            </a:r>
          </a:p>
          <a:p>
            <a:r>
              <a:rPr lang="ja-JP" altLang="en-US" sz="3600" dirty="0">
                <a:solidFill>
                  <a:srgbClr val="FF3300"/>
                </a:solidFill>
                <a:latin typeface="HGS明朝E" panose="02020900000000000000" pitchFamily="18" charset="-128"/>
                <a:ea typeface="HGS明朝E" panose="02020900000000000000" pitchFamily="18" charset="-128"/>
              </a:rPr>
              <a:t>文化的、宗教的障壁</a:t>
            </a:r>
            <a:r>
              <a:rPr lang="en-US" altLang="ja-JP" sz="3200" dirty="0">
                <a:solidFill>
                  <a:srgbClr val="005DAA"/>
                </a:solidFill>
                <a:latin typeface="HGS明朝E" panose="02020900000000000000" pitchFamily="18" charset="-128"/>
                <a:ea typeface="HGS明朝E" panose="02020900000000000000" pitchFamily="18" charset="-128"/>
              </a:rPr>
              <a:t>(</a:t>
            </a:r>
            <a:r>
              <a:rPr lang="ja-JP" altLang="en-US" sz="3200" dirty="0">
                <a:solidFill>
                  <a:srgbClr val="005DAA"/>
                </a:solidFill>
                <a:latin typeface="HGS明朝E" panose="02020900000000000000" pitchFamily="18" charset="-128"/>
                <a:ea typeface="HGS明朝E" panose="02020900000000000000" pitchFamily="18" charset="-128"/>
              </a:rPr>
              <a:t>誤解</a:t>
            </a:r>
            <a:r>
              <a:rPr lang="en-US" altLang="ja-JP" sz="3200" dirty="0">
                <a:solidFill>
                  <a:srgbClr val="005DAA"/>
                </a:solidFill>
                <a:latin typeface="HGS明朝E" panose="02020900000000000000" pitchFamily="18" charset="-128"/>
                <a:ea typeface="HGS明朝E" panose="02020900000000000000" pitchFamily="18" charset="-128"/>
              </a:rPr>
              <a:t>)</a:t>
            </a:r>
            <a:endParaRPr lang="ja-JP" altLang="en-US" sz="3200" dirty="0">
              <a:solidFill>
                <a:srgbClr val="005DAA"/>
              </a:solidFill>
              <a:latin typeface="HGS明朝E" panose="02020900000000000000" pitchFamily="18" charset="-128"/>
              <a:ea typeface="HGS明朝E" panose="02020900000000000000" pitchFamily="18" charset="-128"/>
            </a:endParaRPr>
          </a:p>
          <a:p>
            <a:r>
              <a:rPr lang="ja-JP" altLang="en-US" sz="3600" dirty="0">
                <a:solidFill>
                  <a:srgbClr val="FF3300"/>
                </a:solidFill>
                <a:latin typeface="HGS明朝E" panose="02020900000000000000" pitchFamily="18" charset="-128"/>
                <a:ea typeface="HGS明朝E" panose="02020900000000000000" pitchFamily="18" charset="-128"/>
              </a:rPr>
              <a:t>撲滅活動員の疲弊</a:t>
            </a:r>
          </a:p>
        </p:txBody>
      </p:sp>
      <p:sp>
        <p:nvSpPr>
          <p:cNvPr id="4" name="テキスト ボックス 3">
            <a:extLst>
              <a:ext uri="{FF2B5EF4-FFF2-40B4-BE49-F238E27FC236}">
                <a16:creationId xmlns:a16="http://schemas.microsoft.com/office/drawing/2014/main" id="{2FBF36C8-9753-4153-9F3A-04B4750EA582}"/>
              </a:ext>
            </a:extLst>
          </p:cNvPr>
          <p:cNvSpPr txBox="1"/>
          <p:nvPr/>
        </p:nvSpPr>
        <p:spPr>
          <a:xfrm>
            <a:off x="381000" y="457200"/>
            <a:ext cx="8134350" cy="523220"/>
          </a:xfrm>
          <a:prstGeom prst="rect">
            <a:avLst/>
          </a:prstGeom>
          <a:noFill/>
        </p:spPr>
        <p:txBody>
          <a:bodyPr wrap="square" rtlCol="0">
            <a:spAutoFit/>
          </a:bodyPr>
          <a:lstStyle/>
          <a:p>
            <a:r>
              <a:rPr lang="ja-JP" altLang="en-US" sz="2800" dirty="0">
                <a:solidFill>
                  <a:schemeClr val="bg1"/>
                </a:solidFill>
                <a:latin typeface="HGS明朝E" panose="02020900000000000000" pitchFamily="18" charset="-128"/>
                <a:ea typeface="HGS明朝E" panose="02020900000000000000" pitchFamily="18" charset="-128"/>
              </a:rPr>
              <a:t>残る</a:t>
            </a:r>
            <a:r>
              <a:rPr lang="ja-JP" altLang="en-US" sz="2800" dirty="0">
                <a:solidFill>
                  <a:srgbClr val="FF33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最後の</a:t>
            </a:r>
            <a:r>
              <a:rPr lang="en-US" altLang="ja-JP" sz="2800" dirty="0">
                <a:solidFill>
                  <a:srgbClr val="FF3300"/>
                </a:solidFill>
                <a:effectLst>
                  <a:outerShdw blurRad="38100" dist="38100" dir="2700000" algn="tl">
                    <a:srgbClr val="000000">
                      <a:alpha val="43137"/>
                    </a:srgbClr>
                  </a:outerShdw>
                </a:effectLst>
                <a:latin typeface="Century" panose="02040604050505020304" pitchFamily="18" charset="0"/>
                <a:ea typeface="HGS明朝E" panose="02020900000000000000" pitchFamily="18" charset="-128"/>
              </a:rPr>
              <a:t>1%</a:t>
            </a:r>
            <a:r>
              <a:rPr lang="ja-JP" altLang="en-US" sz="2800" dirty="0">
                <a:solidFill>
                  <a:schemeClr val="bg1"/>
                </a:solidFill>
                <a:latin typeface="HGS明朝E" panose="02020900000000000000" pitchFamily="18" charset="-128"/>
                <a:ea typeface="HGS明朝E" panose="02020900000000000000" pitchFamily="18" charset="-128"/>
              </a:rPr>
              <a:t>⇒膨大なコスト</a:t>
            </a:r>
            <a:endParaRPr kumimoji="1" lang="ja-JP" altLang="en-US" sz="2800" dirty="0">
              <a:solidFill>
                <a:schemeClr val="bg1"/>
              </a:solidFill>
            </a:endParaRPr>
          </a:p>
        </p:txBody>
      </p:sp>
    </p:spTree>
    <p:extLst>
      <p:ext uri="{BB962C8B-B14F-4D97-AF65-F5344CB8AC3E}">
        <p14:creationId xmlns:p14="http://schemas.microsoft.com/office/powerpoint/2010/main" val="108850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603D66E-590B-4DB8-8A2E-23C69EF3ED34}"/>
              </a:ext>
            </a:extLst>
          </p:cNvPr>
          <p:cNvSpPr>
            <a:spLocks noGrp="1" noChangeArrowheads="1"/>
          </p:cNvSpPr>
          <p:nvPr>
            <p:ph type="title" idx="4294967295"/>
          </p:nvPr>
        </p:nvSpPr>
        <p:spPr bwMode="auto">
          <a:xfrm>
            <a:off x="190500" y="685800"/>
            <a:ext cx="87630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5400" b="1">
                <a:solidFill>
                  <a:srgbClr val="005DAA"/>
                </a:solidFill>
                <a:latin typeface="HGP明朝E" panose="02020900000000000000" pitchFamily="18" charset="-128"/>
                <a:ea typeface="HGP明朝E" panose="02020900000000000000" pitchFamily="18" charset="-128"/>
              </a:rPr>
              <a:t>ロータリーの</a:t>
            </a:r>
            <a:r>
              <a:rPr lang="ja-JP" altLang="en-US" sz="5400" b="1" u="sng">
                <a:solidFill>
                  <a:srgbClr val="FF0000"/>
                </a:solidFill>
                <a:latin typeface="HGP明朝E" panose="02020900000000000000" pitchFamily="18" charset="-128"/>
                <a:ea typeface="HGP明朝E" panose="02020900000000000000" pitchFamily="18" charset="-128"/>
              </a:rPr>
              <a:t>約束</a:t>
            </a:r>
          </a:p>
        </p:txBody>
      </p:sp>
      <p:sp>
        <p:nvSpPr>
          <p:cNvPr id="171011" name="Rectangle 3">
            <a:extLst>
              <a:ext uri="{FF2B5EF4-FFF2-40B4-BE49-F238E27FC236}">
                <a16:creationId xmlns:a16="http://schemas.microsoft.com/office/drawing/2014/main" id="{BB392F51-3375-4BFC-A0C2-F16CAB24BD59}"/>
              </a:ext>
            </a:extLst>
          </p:cNvPr>
          <p:cNvSpPr>
            <a:spLocks noGrp="1" noChangeArrowheads="1"/>
          </p:cNvSpPr>
          <p:nvPr>
            <p:ph idx="4294967295"/>
          </p:nvPr>
        </p:nvSpPr>
        <p:spPr>
          <a:xfrm>
            <a:off x="457200" y="2438400"/>
            <a:ext cx="8229600" cy="2819400"/>
          </a:xfrm>
          <a:prstGeom prst="rect">
            <a:avLst/>
          </a:prstGeom>
        </p:spPr>
        <p:txBody>
          <a:bodyPr>
            <a:normAutofit/>
          </a:bodyPr>
          <a:lstStyle/>
          <a:p>
            <a:pPr marL="0" indent="0" algn="ctr">
              <a:lnSpc>
                <a:spcPct val="90000"/>
              </a:lnSpc>
              <a:buFont typeface="Arial" panose="020B0604020202020204" pitchFamily="34" charset="0"/>
              <a:buNone/>
              <a:defRPr/>
            </a:pPr>
            <a:r>
              <a:rPr lang="ja-JP" altLang="en-US" sz="7200" b="1" dirty="0">
                <a:solidFill>
                  <a:srgbClr val="FF0000"/>
                </a:solidFill>
                <a:effectLst>
                  <a:outerShdw blurRad="38100" dist="38100" dir="2700000" algn="tl">
                    <a:srgbClr val="C0C0C0"/>
                  </a:outerShdw>
                </a:effectLst>
                <a:latin typeface="HGS明朝E" panose="02020900000000000000" pitchFamily="18" charset="-128"/>
                <a:ea typeface="HGS明朝E" panose="02020900000000000000" pitchFamily="18" charset="-128"/>
              </a:rPr>
              <a:t>ポリオの根絶</a:t>
            </a:r>
            <a:r>
              <a:rPr lang="ja-JP" altLang="en-US" dirty="0">
                <a:latin typeface="HGS明朝E" panose="02020900000000000000" pitchFamily="18" charset="-128"/>
                <a:ea typeface="HGS明朝E" panose="02020900000000000000" pitchFamily="18" charset="-128"/>
              </a:rPr>
              <a:t>　</a:t>
            </a:r>
          </a:p>
          <a:p>
            <a:pPr marL="0" indent="0" algn="ctr">
              <a:lnSpc>
                <a:spcPct val="90000"/>
              </a:lnSpc>
              <a:buFont typeface="Arial" panose="020B0604020202020204" pitchFamily="34" charset="0"/>
              <a:buNone/>
              <a:defRPr/>
            </a:pPr>
            <a:r>
              <a:rPr lang="ja-JP" altLang="en-US" sz="4000" dirty="0">
                <a:solidFill>
                  <a:srgbClr val="005DAA"/>
                </a:solidFill>
                <a:latin typeface="HGS明朝E" panose="02020900000000000000" pitchFamily="18" charset="-128"/>
                <a:ea typeface="HGS明朝E" panose="02020900000000000000" pitchFamily="18" charset="-128"/>
              </a:rPr>
              <a:t>それは世界中の子ども達への</a:t>
            </a:r>
          </a:p>
          <a:p>
            <a:pPr marL="0" indent="0" algn="ctr">
              <a:lnSpc>
                <a:spcPct val="90000"/>
              </a:lnSpc>
              <a:buFont typeface="Arial" panose="020B0604020202020204" pitchFamily="34" charset="0"/>
              <a:buNone/>
              <a:defRPr/>
            </a:pPr>
            <a:r>
              <a:rPr lang="ja-JP" altLang="en-US" sz="5400" dirty="0">
                <a:solidFill>
                  <a:srgbClr val="005DAA"/>
                </a:solidFill>
                <a:latin typeface="HGS明朝E" panose="02020900000000000000" pitchFamily="18" charset="-128"/>
                <a:ea typeface="HGS明朝E" panose="02020900000000000000" pitchFamily="18" charset="-128"/>
              </a:rPr>
              <a:t>ロータリーの</a:t>
            </a:r>
            <a:r>
              <a:rPr lang="ja-JP" altLang="en-US" sz="5400" b="1" dirty="0">
                <a:solidFill>
                  <a:srgbClr val="FF0000"/>
                </a:solidFill>
                <a:effectLst>
                  <a:outerShdw blurRad="38100" dist="38100" dir="2700000" algn="tl">
                    <a:srgbClr val="C0C0C0"/>
                  </a:outerShdw>
                </a:effectLst>
                <a:latin typeface="HGS明朝E" panose="02020900000000000000" pitchFamily="18" charset="-128"/>
                <a:ea typeface="HGS明朝E" panose="02020900000000000000" pitchFamily="18" charset="-128"/>
              </a:rPr>
              <a:t>約束</a:t>
            </a:r>
          </a:p>
          <a:p>
            <a:pPr algn="ctr">
              <a:lnSpc>
                <a:spcPct val="90000"/>
              </a:lnSpc>
              <a:defRPr/>
            </a:pPr>
            <a:endParaRPr lang="en-US" altLang="ja-JP" dirty="0">
              <a:latin typeface="HGS明朝E" panose="02020900000000000000" pitchFamily="18" charset="-128"/>
              <a:ea typeface="HGS明朝E" panose="02020900000000000000" pitchFamily="18"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127000" y="1600200"/>
            <a:ext cx="8991600" cy="4495800"/>
          </a:xfrm>
          <a:solidFill>
            <a:schemeClr val="bg1"/>
          </a:solidFill>
        </p:spPr>
        <p:txBody>
          <a:bodyPr/>
          <a:lstStyle/>
          <a:p>
            <a:r>
              <a:rPr lang="en-US" altLang="ja-JP" sz="2800" dirty="0">
                <a:solidFill>
                  <a:srgbClr val="FF3300"/>
                </a:solidFill>
                <a:latin typeface="Century" panose="02040604050505020304" pitchFamily="18" charset="0"/>
                <a:ea typeface="HGS明朝E" panose="02020900000000000000" pitchFamily="18" charset="-128"/>
              </a:rPr>
              <a:t>60</a:t>
            </a:r>
            <a:r>
              <a:rPr lang="ja-JP" altLang="en-US" sz="2800" dirty="0">
                <a:solidFill>
                  <a:srgbClr val="FF3300"/>
                </a:solidFill>
                <a:latin typeface="Century" panose="02040604050505020304" pitchFamily="18" charset="0"/>
                <a:ea typeface="HGS明朝E" panose="02020900000000000000" pitchFamily="18" charset="-128"/>
              </a:rPr>
              <a:t> </a:t>
            </a:r>
            <a:r>
              <a:rPr lang="ja-JP" altLang="en-US" sz="2800" dirty="0">
                <a:solidFill>
                  <a:srgbClr val="FF3300"/>
                </a:solidFill>
                <a:latin typeface="HGS明朝E" panose="02020900000000000000" pitchFamily="18" charset="-128"/>
                <a:ea typeface="HGS明朝E" panose="02020900000000000000" pitchFamily="18" charset="-128"/>
              </a:rPr>
              <a:t>ドル　</a:t>
            </a:r>
            <a:r>
              <a:rPr lang="ja-JP" altLang="en-US" sz="2800" dirty="0">
                <a:solidFill>
                  <a:srgbClr val="005DAA"/>
                </a:solidFill>
                <a:latin typeface="HGS明朝E" panose="02020900000000000000" pitchFamily="18" charset="-128"/>
                <a:ea typeface="HGS明朝E" panose="02020900000000000000" pitchFamily="18" charset="-128"/>
              </a:rPr>
              <a:t>ポリオ生ワクチン</a:t>
            </a:r>
            <a:r>
              <a:rPr lang="ja-JP" altLang="en-US" sz="2800" dirty="0">
                <a:solidFill>
                  <a:srgbClr val="FF3300"/>
                </a:solidFill>
                <a:latin typeface="HGS明朝E" panose="02020900000000000000" pitchFamily="18" charset="-128"/>
                <a:ea typeface="HGS明朝E" panose="02020900000000000000" pitchFamily="18" charset="-128"/>
              </a:rPr>
              <a:t>　　　　　</a:t>
            </a:r>
            <a:r>
              <a:rPr lang="en-US" altLang="ja-JP" sz="2800" dirty="0">
                <a:solidFill>
                  <a:srgbClr val="FF3300"/>
                </a:solidFill>
                <a:latin typeface="HGS明朝E" panose="02020900000000000000" pitchFamily="18" charset="-128"/>
                <a:ea typeface="HGS明朝E" panose="02020900000000000000" pitchFamily="18" charset="-128"/>
              </a:rPr>
              <a:t>100</a:t>
            </a:r>
            <a:r>
              <a:rPr lang="ja-JP" altLang="en-US" sz="2800" dirty="0">
                <a:solidFill>
                  <a:srgbClr val="FF3300"/>
                </a:solidFill>
                <a:latin typeface="HGS明朝E" panose="02020900000000000000" pitchFamily="18" charset="-128"/>
                <a:ea typeface="HGS明朝E" panose="02020900000000000000" pitchFamily="18" charset="-128"/>
              </a:rPr>
              <a:t>人分</a:t>
            </a:r>
            <a:endParaRPr lang="en-US" altLang="ja-JP" sz="2800" dirty="0">
              <a:solidFill>
                <a:srgbClr val="FF3300"/>
              </a:solidFill>
              <a:latin typeface="HGS明朝E" panose="02020900000000000000" pitchFamily="18" charset="-128"/>
              <a:ea typeface="HGS明朝E" panose="02020900000000000000" pitchFamily="18" charset="-128"/>
            </a:endParaRPr>
          </a:p>
          <a:p>
            <a:endParaRPr lang="ja-JP" altLang="en-US" sz="1200" dirty="0">
              <a:solidFill>
                <a:srgbClr val="FF3300"/>
              </a:solidFill>
              <a:latin typeface="HGS明朝E" panose="02020900000000000000" pitchFamily="18" charset="-128"/>
              <a:ea typeface="HGS明朝E" panose="02020900000000000000" pitchFamily="18" charset="-128"/>
            </a:endParaRPr>
          </a:p>
          <a:p>
            <a:r>
              <a:rPr lang="en-US" altLang="ja-JP" sz="2800" dirty="0">
                <a:solidFill>
                  <a:srgbClr val="FF3300"/>
                </a:solidFill>
                <a:latin typeface="Century" panose="02040604050505020304" pitchFamily="18" charset="0"/>
                <a:ea typeface="HGS明朝E" panose="02020900000000000000" pitchFamily="18" charset="-128"/>
              </a:rPr>
              <a:t>100</a:t>
            </a:r>
            <a:r>
              <a:rPr lang="ja-JP" altLang="en-US" sz="2800" dirty="0">
                <a:solidFill>
                  <a:srgbClr val="FF3300"/>
                </a:solidFill>
                <a:latin typeface="HGS明朝E" panose="02020900000000000000" pitchFamily="18" charset="-128"/>
                <a:ea typeface="HGS明朝E" panose="02020900000000000000" pitchFamily="18" charset="-128"/>
              </a:rPr>
              <a:t>ドル　</a:t>
            </a:r>
            <a:r>
              <a:rPr lang="ja-JP" altLang="en-US" sz="2800" dirty="0">
                <a:solidFill>
                  <a:srgbClr val="005DAA"/>
                </a:solidFill>
                <a:latin typeface="HGS明朝E" panose="02020900000000000000" pitchFamily="18" charset="-128"/>
                <a:ea typeface="HGS明朝E" panose="02020900000000000000" pitchFamily="18" charset="-128"/>
              </a:rPr>
              <a:t>予防接種推進用ポスター</a:t>
            </a:r>
            <a:r>
              <a:rPr lang="ja-JP" altLang="en-US" sz="2800" dirty="0">
                <a:solidFill>
                  <a:srgbClr val="FF3300"/>
                </a:solidFill>
                <a:latin typeface="HGS明朝E" panose="02020900000000000000" pitchFamily="18" charset="-128"/>
                <a:ea typeface="HGS明朝E" panose="02020900000000000000" pitchFamily="18" charset="-128"/>
              </a:rPr>
              <a:t>　　</a:t>
            </a:r>
            <a:r>
              <a:rPr lang="en-US" altLang="ja-JP" sz="2800" dirty="0">
                <a:solidFill>
                  <a:srgbClr val="FF3300"/>
                </a:solidFill>
                <a:latin typeface="HGS明朝E" panose="02020900000000000000" pitchFamily="18" charset="-128"/>
                <a:ea typeface="HGS明朝E" panose="02020900000000000000" pitchFamily="18" charset="-128"/>
              </a:rPr>
              <a:t>200</a:t>
            </a:r>
            <a:r>
              <a:rPr lang="ja-JP" altLang="en-US" sz="2800" dirty="0">
                <a:solidFill>
                  <a:srgbClr val="FF3300"/>
                </a:solidFill>
                <a:latin typeface="HGS明朝E" panose="02020900000000000000" pitchFamily="18" charset="-128"/>
                <a:ea typeface="HGS明朝E" panose="02020900000000000000" pitchFamily="18" charset="-128"/>
              </a:rPr>
              <a:t>枚</a:t>
            </a:r>
            <a:endParaRPr lang="en-US" altLang="ja-JP" sz="2800" dirty="0">
              <a:solidFill>
                <a:srgbClr val="FF3300"/>
              </a:solidFill>
              <a:latin typeface="HGS明朝E" panose="02020900000000000000" pitchFamily="18" charset="-128"/>
              <a:ea typeface="HGS明朝E" panose="02020900000000000000" pitchFamily="18" charset="-128"/>
            </a:endParaRPr>
          </a:p>
          <a:p>
            <a:endParaRPr lang="ja-JP" altLang="en-US" sz="1200" dirty="0">
              <a:solidFill>
                <a:srgbClr val="FF3300"/>
              </a:solidFill>
              <a:latin typeface="HGS明朝E" panose="02020900000000000000" pitchFamily="18" charset="-128"/>
              <a:ea typeface="HGS明朝E" panose="02020900000000000000" pitchFamily="18" charset="-128"/>
            </a:endParaRPr>
          </a:p>
          <a:p>
            <a:r>
              <a:rPr lang="en-US" altLang="ja-JP" sz="2800" dirty="0">
                <a:solidFill>
                  <a:srgbClr val="FF3300"/>
                </a:solidFill>
                <a:latin typeface="Century" panose="02040604050505020304" pitchFamily="18" charset="0"/>
                <a:ea typeface="HGS明朝E" panose="02020900000000000000" pitchFamily="18" charset="-128"/>
              </a:rPr>
              <a:t>250</a:t>
            </a:r>
            <a:r>
              <a:rPr lang="ja-JP" altLang="en-US" sz="2800" dirty="0">
                <a:solidFill>
                  <a:srgbClr val="FF3300"/>
                </a:solidFill>
                <a:latin typeface="HGS明朝E" panose="02020900000000000000" pitchFamily="18" charset="-128"/>
                <a:ea typeface="HGS明朝E" panose="02020900000000000000" pitchFamily="18" charset="-128"/>
              </a:rPr>
              <a:t>ドル　</a:t>
            </a:r>
            <a:r>
              <a:rPr lang="ja-JP" altLang="en-US" sz="2800" dirty="0">
                <a:solidFill>
                  <a:srgbClr val="005DAA"/>
                </a:solidFill>
                <a:latin typeface="HGS明朝E" panose="02020900000000000000" pitchFamily="18" charset="-128"/>
                <a:ea typeface="HGS明朝E" panose="02020900000000000000" pitchFamily="18" charset="-128"/>
              </a:rPr>
              <a:t>保健員、ボランティア、ワクチン投与者</a:t>
            </a:r>
            <a:endParaRPr lang="en-US" altLang="ja-JP" sz="2800" dirty="0">
              <a:solidFill>
                <a:srgbClr val="005DAA"/>
              </a:solidFill>
              <a:latin typeface="HGS明朝E" panose="02020900000000000000" pitchFamily="18" charset="-128"/>
              <a:ea typeface="HGS明朝E" panose="02020900000000000000" pitchFamily="18" charset="-128"/>
            </a:endParaRPr>
          </a:p>
          <a:p>
            <a:pPr marL="1976438" indent="0">
              <a:buNone/>
            </a:pPr>
            <a:r>
              <a:rPr lang="ja-JP" altLang="en-US" sz="2800" dirty="0">
                <a:solidFill>
                  <a:srgbClr val="005DAA"/>
                </a:solidFill>
                <a:latin typeface="HGS明朝E" panose="02020900000000000000" pitchFamily="18" charset="-128"/>
                <a:ea typeface="HGS明朝E" panose="02020900000000000000" pitchFamily="18" charset="-128"/>
              </a:rPr>
              <a:t> を鑑別するためのエプロン</a:t>
            </a:r>
            <a:r>
              <a:rPr lang="ja-JP" altLang="en-US" sz="2800" dirty="0">
                <a:solidFill>
                  <a:srgbClr val="FF3300"/>
                </a:solidFill>
                <a:latin typeface="HGS明朝E" panose="02020900000000000000" pitchFamily="18" charset="-128"/>
                <a:ea typeface="HGS明朝E" panose="02020900000000000000" pitchFamily="18" charset="-128"/>
              </a:rPr>
              <a:t>　</a:t>
            </a:r>
            <a:r>
              <a:rPr lang="en-US" altLang="ja-JP" sz="2800" dirty="0">
                <a:solidFill>
                  <a:srgbClr val="FF3300"/>
                </a:solidFill>
                <a:latin typeface="Century" panose="02040604050505020304" pitchFamily="18" charset="0"/>
                <a:ea typeface="HGS明朝E" panose="02020900000000000000" pitchFamily="18" charset="-128"/>
              </a:rPr>
              <a:t>500</a:t>
            </a:r>
            <a:r>
              <a:rPr lang="ja-JP" altLang="en-US" sz="2800" dirty="0">
                <a:solidFill>
                  <a:srgbClr val="FF3300"/>
                </a:solidFill>
                <a:latin typeface="HGS明朝E" panose="02020900000000000000" pitchFamily="18" charset="-128"/>
                <a:ea typeface="HGS明朝E" panose="02020900000000000000" pitchFamily="18" charset="-128"/>
              </a:rPr>
              <a:t>枚</a:t>
            </a:r>
            <a:endParaRPr lang="en-US" altLang="ja-JP" sz="2800" dirty="0">
              <a:solidFill>
                <a:srgbClr val="FF3300"/>
              </a:solidFill>
              <a:latin typeface="HGS明朝E" panose="02020900000000000000" pitchFamily="18" charset="-128"/>
              <a:ea typeface="HGS明朝E" panose="02020900000000000000" pitchFamily="18" charset="-128"/>
            </a:endParaRPr>
          </a:p>
          <a:p>
            <a:pPr marL="1976438" indent="0">
              <a:buNone/>
            </a:pPr>
            <a:endParaRPr lang="ja-JP" altLang="en-US" sz="1200" dirty="0">
              <a:solidFill>
                <a:srgbClr val="FF3300"/>
              </a:solidFill>
              <a:latin typeface="HGS明朝E" panose="02020900000000000000" pitchFamily="18" charset="-128"/>
              <a:ea typeface="HGS明朝E" panose="02020900000000000000" pitchFamily="18" charset="-128"/>
            </a:endParaRPr>
          </a:p>
          <a:p>
            <a:r>
              <a:rPr lang="en-US" altLang="ja-JP" sz="2800" dirty="0">
                <a:solidFill>
                  <a:srgbClr val="FF3300"/>
                </a:solidFill>
                <a:latin typeface="Century" panose="02040604050505020304" pitchFamily="18" charset="0"/>
                <a:ea typeface="HGS明朝E" panose="02020900000000000000" pitchFamily="18" charset="-128"/>
              </a:rPr>
              <a:t>500</a:t>
            </a:r>
            <a:r>
              <a:rPr lang="ja-JP" altLang="en-US" sz="2800" dirty="0">
                <a:solidFill>
                  <a:srgbClr val="FF3300"/>
                </a:solidFill>
                <a:latin typeface="Century" panose="02040604050505020304" pitchFamily="18" charset="0"/>
                <a:ea typeface="HGS明朝E" panose="02020900000000000000" pitchFamily="18" charset="-128"/>
              </a:rPr>
              <a:t>ド</a:t>
            </a:r>
            <a:r>
              <a:rPr lang="ja-JP" altLang="en-US" sz="2800" dirty="0">
                <a:solidFill>
                  <a:srgbClr val="FF3300"/>
                </a:solidFill>
                <a:latin typeface="HGS明朝E" panose="02020900000000000000" pitchFamily="18" charset="-128"/>
                <a:ea typeface="HGS明朝E" panose="02020900000000000000" pitchFamily="18" charset="-128"/>
              </a:rPr>
              <a:t>ル　</a:t>
            </a:r>
            <a:r>
              <a:rPr lang="ja-JP" altLang="en-US" sz="2800" dirty="0">
                <a:solidFill>
                  <a:srgbClr val="005DAA"/>
                </a:solidFill>
                <a:latin typeface="HGS明朝E" panose="02020900000000000000" pitchFamily="18" charset="-128"/>
                <a:ea typeface="HGS明朝E" panose="02020900000000000000" pitchFamily="18" charset="-128"/>
              </a:rPr>
              <a:t>接種済みの子供の指に塗るインク</a:t>
            </a:r>
            <a:endParaRPr lang="en-US" altLang="ja-JP" sz="2800" dirty="0">
              <a:solidFill>
                <a:srgbClr val="005DAA"/>
              </a:solidFill>
              <a:latin typeface="HGS明朝E" panose="02020900000000000000" pitchFamily="18" charset="-128"/>
              <a:ea typeface="HGS明朝E" panose="02020900000000000000" pitchFamily="18" charset="-128"/>
            </a:endParaRPr>
          </a:p>
          <a:p>
            <a:pPr marL="5106988" indent="0">
              <a:buNone/>
            </a:pPr>
            <a:r>
              <a:rPr lang="ja-JP" altLang="en-US" sz="2800" dirty="0">
                <a:solidFill>
                  <a:srgbClr val="005DAA"/>
                </a:solidFill>
                <a:latin typeface="HGS明朝E" panose="02020900000000000000" pitchFamily="18" charset="-128"/>
                <a:ea typeface="HGS明朝E" panose="02020900000000000000" pitchFamily="18" charset="-128"/>
              </a:rPr>
              <a:t>　　　　</a:t>
            </a:r>
            <a:r>
              <a:rPr lang="en-US" altLang="ja-JP" sz="2800" dirty="0">
                <a:solidFill>
                  <a:srgbClr val="FF3300"/>
                </a:solidFill>
                <a:latin typeface="Century" panose="02040604050505020304" pitchFamily="18" charset="0"/>
                <a:ea typeface="HGS明朝E" panose="02020900000000000000" pitchFamily="18" charset="-128"/>
              </a:rPr>
              <a:t>4000</a:t>
            </a:r>
            <a:r>
              <a:rPr lang="ja-JP" altLang="en-US" sz="2800" dirty="0">
                <a:solidFill>
                  <a:srgbClr val="FF3300"/>
                </a:solidFill>
                <a:latin typeface="HGS明朝E" panose="02020900000000000000" pitchFamily="18" charset="-128"/>
                <a:ea typeface="HGS明朝E" panose="02020900000000000000" pitchFamily="18" charset="-128"/>
              </a:rPr>
              <a:t>人分</a:t>
            </a:r>
          </a:p>
          <a:p>
            <a:r>
              <a:rPr lang="en-US" altLang="ja-JP" sz="2800" dirty="0">
                <a:solidFill>
                  <a:srgbClr val="FF3300"/>
                </a:solidFill>
                <a:latin typeface="Century" panose="02040604050505020304" pitchFamily="18" charset="0"/>
                <a:ea typeface="HGS明朝E" panose="02020900000000000000" pitchFamily="18" charset="-128"/>
              </a:rPr>
              <a:t>1000</a:t>
            </a:r>
            <a:r>
              <a:rPr lang="ja-JP" altLang="en-US" sz="2800" dirty="0">
                <a:solidFill>
                  <a:srgbClr val="FF3300"/>
                </a:solidFill>
                <a:latin typeface="HGS明朝E" panose="02020900000000000000" pitchFamily="18" charset="-128"/>
                <a:ea typeface="HGS明朝E" panose="02020900000000000000" pitchFamily="18" charset="-128"/>
              </a:rPr>
              <a:t>ドル　</a:t>
            </a:r>
            <a:r>
              <a:rPr lang="ja-JP" altLang="en-US" sz="2800" dirty="0">
                <a:solidFill>
                  <a:srgbClr val="005DAA"/>
                </a:solidFill>
                <a:latin typeface="HGS明朝E" panose="02020900000000000000" pitchFamily="18" charset="-128"/>
                <a:ea typeface="HGS明朝E" panose="02020900000000000000" pitchFamily="18" charset="-128"/>
              </a:rPr>
              <a:t>ワクチン冷却運搬ケース </a:t>
            </a:r>
            <a:r>
              <a:rPr lang="ja-JP" altLang="en-US" sz="2800" dirty="0">
                <a:solidFill>
                  <a:srgbClr val="FF3300"/>
                </a:solidFill>
                <a:latin typeface="HGS明朝E" panose="02020900000000000000" pitchFamily="18" charset="-128"/>
                <a:ea typeface="HGS明朝E" panose="02020900000000000000" pitchFamily="18" charset="-128"/>
              </a:rPr>
              <a:t>　</a:t>
            </a:r>
            <a:r>
              <a:rPr lang="en-US" altLang="ja-JP" sz="2800" dirty="0">
                <a:solidFill>
                  <a:srgbClr val="FF3300"/>
                </a:solidFill>
                <a:latin typeface="HGS明朝E" panose="02020900000000000000" pitchFamily="18" charset="-128"/>
                <a:ea typeface="HGS明朝E" panose="02020900000000000000" pitchFamily="18" charset="-128"/>
              </a:rPr>
              <a:t>700</a:t>
            </a:r>
            <a:r>
              <a:rPr lang="ja-JP" altLang="en-US" sz="2800" dirty="0">
                <a:solidFill>
                  <a:srgbClr val="FF3300"/>
                </a:solidFill>
                <a:latin typeface="HGS明朝E" panose="02020900000000000000" pitchFamily="18" charset="-128"/>
                <a:ea typeface="HGS明朝E" panose="02020900000000000000" pitchFamily="18" charset="-128"/>
              </a:rPr>
              <a:t>個</a:t>
            </a:r>
          </a:p>
        </p:txBody>
      </p:sp>
      <p:sp>
        <p:nvSpPr>
          <p:cNvPr id="4" name="テキスト ボックス 3">
            <a:extLst>
              <a:ext uri="{FF2B5EF4-FFF2-40B4-BE49-F238E27FC236}">
                <a16:creationId xmlns:a16="http://schemas.microsoft.com/office/drawing/2014/main" id="{2FBF36C8-9753-4153-9F3A-04B4750EA582}"/>
              </a:ext>
            </a:extLst>
          </p:cNvPr>
          <p:cNvSpPr txBox="1"/>
          <p:nvPr/>
        </p:nvSpPr>
        <p:spPr>
          <a:xfrm>
            <a:off x="381000" y="457200"/>
            <a:ext cx="8134350" cy="584775"/>
          </a:xfrm>
          <a:prstGeom prst="rect">
            <a:avLst/>
          </a:prstGeom>
          <a:noFill/>
        </p:spPr>
        <p:txBody>
          <a:bodyPr wrap="square" rtlCol="0">
            <a:spAutoFit/>
          </a:bodyPr>
          <a:lstStyle/>
          <a:p>
            <a:r>
              <a:rPr lang="ja-JP" altLang="en-US" sz="3200" dirty="0">
                <a:solidFill>
                  <a:schemeClr val="bg1"/>
                </a:solidFill>
                <a:latin typeface="HGS明朝E" panose="02020900000000000000" pitchFamily="18" charset="-128"/>
                <a:ea typeface="HGS明朝E" panose="02020900000000000000" pitchFamily="18" charset="-128"/>
              </a:rPr>
              <a:t>寄附で実現できること</a:t>
            </a:r>
          </a:p>
        </p:txBody>
      </p:sp>
    </p:spTree>
    <p:extLst>
      <p:ext uri="{BB962C8B-B14F-4D97-AF65-F5344CB8AC3E}">
        <p14:creationId xmlns:p14="http://schemas.microsoft.com/office/powerpoint/2010/main" val="3346612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DE218DA-00B0-4E23-8813-D12F6195D18C}"/>
              </a:ext>
            </a:extLst>
          </p:cNvPr>
          <p:cNvPicPr>
            <a:picLocks noChangeAspect="1"/>
          </p:cNvPicPr>
          <p:nvPr/>
        </p:nvPicPr>
        <p:blipFill>
          <a:blip r:embed="rId2"/>
          <a:stretch>
            <a:fillRect/>
          </a:stretch>
        </p:blipFill>
        <p:spPr>
          <a:xfrm>
            <a:off x="2145787" y="2362200"/>
            <a:ext cx="4852426" cy="1828804"/>
          </a:xfrm>
          <a:prstGeom prst="rect">
            <a:avLst/>
          </a:prstGeom>
        </p:spPr>
      </p:pic>
    </p:spTree>
    <p:extLst>
      <p:ext uri="{BB962C8B-B14F-4D97-AF65-F5344CB8AC3E}">
        <p14:creationId xmlns:p14="http://schemas.microsoft.com/office/powerpoint/2010/main" val="210970596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EA12894-CEAD-4F91-8F0D-B40E8CFF864A}"/>
              </a:ext>
            </a:extLst>
          </p:cNvPr>
          <p:cNvSpPr>
            <a:spLocks noGrp="1" noChangeArrowheads="1"/>
          </p:cNvSpPr>
          <p:nvPr>
            <p:ph type="title"/>
          </p:nvPr>
        </p:nvSpPr>
        <p:spPr/>
        <p:txBody>
          <a:bodyPr/>
          <a:lstStyle/>
          <a:p>
            <a:pPr>
              <a:defRPr/>
            </a:pPr>
            <a:r>
              <a:rPr lang="ja-JP" altLang="en-US" sz="4050" b="1" dirty="0">
                <a:solidFill>
                  <a:srgbClr val="FF3300"/>
                </a:solidFill>
                <a:latin typeface="HGS明朝E" panose="02020900000000000000" pitchFamily="18" charset="-128"/>
                <a:ea typeface="HGS明朝E" panose="02020900000000000000" pitchFamily="18" charset="-128"/>
              </a:rPr>
              <a:t>ポリオ　</a:t>
            </a:r>
            <a:r>
              <a:rPr lang="ja-JP" altLang="en-US" sz="2800" dirty="0">
                <a:latin typeface="HGS明朝E" panose="02020900000000000000" pitchFamily="18" charset="-128"/>
                <a:ea typeface="HGS明朝E" panose="02020900000000000000" pitchFamily="18" charset="-128"/>
              </a:rPr>
              <a:t>とは　①</a:t>
            </a:r>
            <a:endParaRPr lang="ja-JP" altLang="en-US" dirty="0">
              <a:latin typeface="HGS明朝E" panose="02020900000000000000" pitchFamily="18" charset="-128"/>
              <a:ea typeface="HGS明朝E" panose="02020900000000000000" pitchFamily="18" charset="-128"/>
            </a:endParaRPr>
          </a:p>
        </p:txBody>
      </p:sp>
      <p:sp>
        <p:nvSpPr>
          <p:cNvPr id="30723" name="Rectangle 3">
            <a:extLst>
              <a:ext uri="{FF2B5EF4-FFF2-40B4-BE49-F238E27FC236}">
                <a16:creationId xmlns:a16="http://schemas.microsoft.com/office/drawing/2014/main" id="{B5E45F8C-512F-45DA-8F61-F1A53FE125B5}"/>
              </a:ext>
            </a:extLst>
          </p:cNvPr>
          <p:cNvSpPr>
            <a:spLocks noGrp="1" noChangeArrowheads="1"/>
          </p:cNvSpPr>
          <p:nvPr>
            <p:ph type="body" idx="1"/>
          </p:nvPr>
        </p:nvSpPr>
        <p:spPr bwMode="auto">
          <a:xfrm>
            <a:off x="609600" y="1600200"/>
            <a:ext cx="8077200" cy="415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a:latin typeface="HGS明朝E" panose="02020900000000000000" pitchFamily="18" charset="-128"/>
                <a:ea typeface="HGS明朝E" panose="02020900000000000000" pitchFamily="18" charset="-128"/>
                <a:cs typeface="Georgia" panose="02040502050405020303" pitchFamily="18" charset="0"/>
              </a:rPr>
              <a:t>ポリオ・ウィルスによって発症</a:t>
            </a:r>
          </a:p>
          <a:p>
            <a:r>
              <a:rPr lang="ja-JP" altLang="en-US">
                <a:latin typeface="HGS明朝E" panose="02020900000000000000" pitchFamily="18" charset="-128"/>
                <a:ea typeface="HGS明朝E" panose="02020900000000000000" pitchFamily="18" charset="-128"/>
                <a:cs typeface="Georgia" panose="02040502050405020303" pitchFamily="18" charset="0"/>
              </a:rPr>
              <a:t>伝染性の疾患</a:t>
            </a:r>
          </a:p>
          <a:p>
            <a:r>
              <a:rPr lang="ja-JP" altLang="en-US">
                <a:solidFill>
                  <a:srgbClr val="FF3300"/>
                </a:solidFill>
                <a:latin typeface="HGS明朝E" panose="02020900000000000000" pitchFamily="18" charset="-128"/>
                <a:ea typeface="HGS明朝E" panose="02020900000000000000" pitchFamily="18" charset="-128"/>
                <a:cs typeface="Georgia" panose="02040502050405020303" pitchFamily="18" charset="0"/>
              </a:rPr>
              <a:t>ヒト</a:t>
            </a:r>
            <a:r>
              <a:rPr lang="ja-JP" altLang="en-US">
                <a:latin typeface="HGS明朝E" panose="02020900000000000000" pitchFamily="18" charset="-128"/>
                <a:ea typeface="HGS明朝E" panose="02020900000000000000" pitchFamily="18" charset="-128"/>
                <a:cs typeface="Georgia" panose="02040502050405020303" pitchFamily="18" charset="0"/>
              </a:rPr>
              <a:t>だけの疾患（媒介生物なし）</a:t>
            </a:r>
            <a:r>
              <a:rPr lang="ja-JP" altLang="en-US">
                <a:solidFill>
                  <a:srgbClr val="FF3300"/>
                </a:solidFill>
                <a:latin typeface="HGS明朝E" panose="02020900000000000000" pitchFamily="18" charset="-128"/>
                <a:ea typeface="HGS明朝E" panose="02020900000000000000" pitchFamily="18" charset="-128"/>
                <a:cs typeface="Georgia" panose="02040502050405020303" pitchFamily="18" charset="0"/>
              </a:rPr>
              <a:t>人⇒人</a:t>
            </a:r>
            <a:r>
              <a:rPr lang="ja-JP" altLang="en-US">
                <a:latin typeface="HGS明朝E" panose="02020900000000000000" pitchFamily="18" charset="-128"/>
                <a:ea typeface="HGS明朝E" panose="02020900000000000000" pitchFamily="18" charset="-128"/>
                <a:cs typeface="Georgia" panose="02040502050405020303" pitchFamily="18" charset="0"/>
              </a:rPr>
              <a:t>へ</a:t>
            </a:r>
          </a:p>
          <a:p>
            <a:r>
              <a:rPr lang="ja-JP" altLang="en-US">
                <a:latin typeface="HGS明朝E" panose="02020900000000000000" pitchFamily="18" charset="-128"/>
                <a:ea typeface="HGS明朝E" panose="02020900000000000000" pitchFamily="18" charset="-128"/>
                <a:cs typeface="Georgia" panose="02040502050405020303" pitchFamily="18" charset="0"/>
              </a:rPr>
              <a:t>感染すると終生免疫</a:t>
            </a:r>
          </a:p>
          <a:p>
            <a:r>
              <a:rPr lang="ja-JP" altLang="en-US">
                <a:latin typeface="HGS明朝E" panose="02020900000000000000" pitchFamily="18" charset="-128"/>
                <a:ea typeface="HGS明朝E" panose="02020900000000000000" pitchFamily="18" charset="-128"/>
                <a:cs typeface="Georgia" panose="02040502050405020303" pitchFamily="18" charset="0"/>
              </a:rPr>
              <a:t>殆どが不顕性感染（無症状）</a:t>
            </a:r>
          </a:p>
          <a:p>
            <a:r>
              <a:rPr lang="en-US" altLang="ja-JP">
                <a:latin typeface="Century" panose="02040604050505020304" pitchFamily="18" charset="0"/>
                <a:ea typeface="HGS明朝E" panose="02020900000000000000" pitchFamily="18" charset="-128"/>
                <a:cs typeface="Georgia" panose="02040502050405020303" pitchFamily="18" charset="0"/>
              </a:rPr>
              <a:t>10</a:t>
            </a:r>
            <a:r>
              <a:rPr lang="en-US" altLang="ja-JP">
                <a:latin typeface="HGS明朝E" panose="02020900000000000000" pitchFamily="18" charset="-128"/>
                <a:ea typeface="HGS明朝E" panose="02020900000000000000" pitchFamily="18" charset="-128"/>
                <a:cs typeface="Georgia" panose="02040502050405020303" pitchFamily="18" charset="0"/>
              </a:rPr>
              <a:t>%</a:t>
            </a:r>
            <a:r>
              <a:rPr lang="ja-JP" altLang="en-US">
                <a:latin typeface="HGS明朝E" panose="02020900000000000000" pitchFamily="18" charset="-128"/>
                <a:ea typeface="HGS明朝E" panose="02020900000000000000" pitchFamily="18" charset="-128"/>
                <a:cs typeface="Georgia" panose="02040502050405020303" pitchFamily="18" charset="0"/>
              </a:rPr>
              <a:t>未満が夏カゼ程度の症状</a:t>
            </a:r>
          </a:p>
          <a:p>
            <a:r>
              <a:rPr lang="en-US" altLang="ja-JP">
                <a:solidFill>
                  <a:srgbClr val="FF3300"/>
                </a:solidFill>
                <a:latin typeface="Century" panose="02040604050505020304" pitchFamily="18" charset="0"/>
                <a:ea typeface="HGS明朝E" panose="02020900000000000000" pitchFamily="18" charset="-128"/>
                <a:cs typeface="Georgia" panose="02040502050405020303" pitchFamily="18" charset="0"/>
              </a:rPr>
              <a:t>1000</a:t>
            </a:r>
            <a:r>
              <a:rPr lang="ja-JP" altLang="en-US">
                <a:solidFill>
                  <a:srgbClr val="FF3300"/>
                </a:solidFill>
                <a:latin typeface="HGS明朝E" panose="02020900000000000000" pitchFamily="18" charset="-128"/>
                <a:ea typeface="HGS明朝E" panose="02020900000000000000" pitchFamily="18" charset="-128"/>
                <a:cs typeface="Georgia" panose="02040502050405020303" pitchFamily="18" charset="0"/>
              </a:rPr>
              <a:t>人～</a:t>
            </a:r>
            <a:r>
              <a:rPr lang="en-US" altLang="ja-JP">
                <a:solidFill>
                  <a:srgbClr val="FF3300"/>
                </a:solidFill>
                <a:latin typeface="Century" panose="02040604050505020304" pitchFamily="18" charset="0"/>
                <a:ea typeface="HGS明朝E" panose="02020900000000000000" pitchFamily="18" charset="-128"/>
                <a:cs typeface="Georgia" panose="02040502050405020303" pitchFamily="18" charset="0"/>
              </a:rPr>
              <a:t>2000</a:t>
            </a:r>
            <a:r>
              <a:rPr lang="ja-JP" altLang="en-US">
                <a:solidFill>
                  <a:srgbClr val="FF3300"/>
                </a:solidFill>
                <a:latin typeface="HGS明朝E" panose="02020900000000000000" pitchFamily="18" charset="-128"/>
                <a:ea typeface="HGS明朝E" panose="02020900000000000000" pitchFamily="18" charset="-128"/>
                <a:cs typeface="Georgia" panose="02040502050405020303" pitchFamily="18" charset="0"/>
              </a:rPr>
              <a:t>人に</a:t>
            </a:r>
            <a:r>
              <a:rPr lang="ja-JP" altLang="en-US">
                <a:solidFill>
                  <a:srgbClr val="FF3300"/>
                </a:solidFill>
                <a:latin typeface="Century" panose="02040604050505020304" pitchFamily="18" charset="0"/>
                <a:ea typeface="HGS明朝E" panose="02020900000000000000" pitchFamily="18" charset="-128"/>
                <a:cs typeface="Georgia" panose="02040502050405020303" pitchFamily="18" charset="0"/>
              </a:rPr>
              <a:t>１</a:t>
            </a:r>
            <a:r>
              <a:rPr lang="ja-JP" altLang="en-US">
                <a:solidFill>
                  <a:srgbClr val="FF3300"/>
                </a:solidFill>
                <a:latin typeface="HGS明朝E" panose="02020900000000000000" pitchFamily="18" charset="-128"/>
                <a:ea typeface="HGS明朝E" panose="02020900000000000000" pitchFamily="18" charset="-128"/>
                <a:cs typeface="Georgia" panose="02040502050405020303" pitchFamily="18" charset="0"/>
              </a:rPr>
              <a:t>人　生涯の麻痺を残す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6B91351-9B4C-495F-A9BC-47C99DC8459B}"/>
              </a:ext>
            </a:extLst>
          </p:cNvPr>
          <p:cNvSpPr>
            <a:spLocks noGrp="1" noChangeArrowheads="1"/>
          </p:cNvSpPr>
          <p:nvPr>
            <p:ph type="title"/>
          </p:nvPr>
        </p:nvSpPr>
        <p:spPr/>
        <p:txBody>
          <a:bodyPr/>
          <a:lstStyle/>
          <a:p>
            <a:pPr>
              <a:defRPr/>
            </a:pPr>
            <a:r>
              <a:rPr lang="ja-JP" altLang="en-US" sz="4050" b="1" dirty="0">
                <a:solidFill>
                  <a:srgbClr val="FF3300"/>
                </a:solidFill>
                <a:latin typeface="HGS明朝E" panose="02020900000000000000" pitchFamily="18" charset="-128"/>
                <a:ea typeface="HGS明朝E" panose="02020900000000000000" pitchFamily="18" charset="-128"/>
              </a:rPr>
              <a:t>ポリオ　</a:t>
            </a:r>
            <a:r>
              <a:rPr lang="ja-JP" altLang="en-US" sz="2800" dirty="0">
                <a:latin typeface="HGS明朝E" panose="02020900000000000000" pitchFamily="18" charset="-128"/>
                <a:ea typeface="HGS明朝E" panose="02020900000000000000" pitchFamily="18" charset="-128"/>
              </a:rPr>
              <a:t>とは　②</a:t>
            </a:r>
            <a:endParaRPr lang="ja-JP" altLang="en-US" dirty="0">
              <a:latin typeface="HGS明朝E" panose="02020900000000000000" pitchFamily="18" charset="-128"/>
              <a:ea typeface="HGS明朝E" panose="02020900000000000000" pitchFamily="18" charset="-128"/>
            </a:endParaRPr>
          </a:p>
        </p:txBody>
      </p:sp>
      <p:sp>
        <p:nvSpPr>
          <p:cNvPr id="32771" name="Rectangle 3">
            <a:extLst>
              <a:ext uri="{FF2B5EF4-FFF2-40B4-BE49-F238E27FC236}">
                <a16:creationId xmlns:a16="http://schemas.microsoft.com/office/drawing/2014/main" id="{9799155E-8633-4485-A939-4013F0999449}"/>
              </a:ext>
            </a:extLst>
          </p:cNvPr>
          <p:cNvSpPr>
            <a:spLocks noGrp="1" noChangeArrowheads="1"/>
          </p:cNvSpPr>
          <p:nvPr>
            <p:ph type="body"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a:solidFill>
                  <a:srgbClr val="FF3300"/>
                </a:solidFill>
                <a:latin typeface="Century" panose="02040604050505020304" pitchFamily="18" charset="0"/>
                <a:ea typeface="HGP明朝E" panose="02020900000000000000" pitchFamily="18" charset="-128"/>
                <a:cs typeface="Georgia" panose="02040502050405020303" pitchFamily="18" charset="0"/>
              </a:rPr>
              <a:t>Poliomyelitis</a:t>
            </a:r>
            <a:r>
              <a:rPr lang="en-US" altLang="ja-JP">
                <a:latin typeface="HGP明朝E" panose="02020900000000000000" pitchFamily="18" charset="-128"/>
                <a:ea typeface="HGP明朝E" panose="02020900000000000000" pitchFamily="18" charset="-128"/>
                <a:cs typeface="Georgia" panose="02040502050405020303" pitchFamily="18" charset="0"/>
              </a:rPr>
              <a:t> </a:t>
            </a:r>
            <a:r>
              <a:rPr lang="ja-JP" altLang="en-US">
                <a:latin typeface="HGP明朝E" panose="02020900000000000000" pitchFamily="18" charset="-128"/>
                <a:ea typeface="HGP明朝E" panose="02020900000000000000" pitchFamily="18" charset="-128"/>
                <a:cs typeface="Georgia" panose="02040502050405020303" pitchFamily="18" charset="0"/>
              </a:rPr>
              <a:t>　ポリオ・マイエライティス</a:t>
            </a:r>
          </a:p>
          <a:p>
            <a:r>
              <a:rPr lang="ja-JP" altLang="en-US">
                <a:solidFill>
                  <a:srgbClr val="FF3300"/>
                </a:solidFill>
                <a:latin typeface="HGP明朝E" panose="02020900000000000000" pitchFamily="18" charset="-128"/>
                <a:ea typeface="HGP明朝E" panose="02020900000000000000" pitchFamily="18" charset="-128"/>
                <a:cs typeface="Georgia" panose="02040502050405020303" pitchFamily="18" charset="0"/>
              </a:rPr>
              <a:t>急性灰白髄炎</a:t>
            </a:r>
            <a:r>
              <a:rPr lang="ja-JP" altLang="en-US">
                <a:latin typeface="HGP明朝E" panose="02020900000000000000" pitchFamily="18" charset="-128"/>
                <a:ea typeface="HGP明朝E" panose="02020900000000000000" pitchFamily="18" charset="-128"/>
                <a:cs typeface="Georgia" panose="02040502050405020303" pitchFamily="18" charset="0"/>
              </a:rPr>
              <a:t>　脊髄神経の灰白髄を侵す</a:t>
            </a:r>
          </a:p>
          <a:p>
            <a:r>
              <a:rPr lang="ja-JP" altLang="en-US">
                <a:latin typeface="HGP明朝E" panose="02020900000000000000" pitchFamily="18" charset="-128"/>
                <a:ea typeface="HGP明朝E" panose="02020900000000000000" pitchFamily="18" charset="-128"/>
                <a:cs typeface="Georgia" panose="02040502050405020303" pitchFamily="18" charset="0"/>
              </a:rPr>
              <a:t>かつて日本では「</a:t>
            </a:r>
            <a:r>
              <a:rPr lang="ja-JP" altLang="en-US">
                <a:solidFill>
                  <a:srgbClr val="FF3300"/>
                </a:solidFill>
                <a:latin typeface="HGP明朝E" panose="02020900000000000000" pitchFamily="18" charset="-128"/>
                <a:ea typeface="HGP明朝E" panose="02020900000000000000" pitchFamily="18" charset="-128"/>
                <a:cs typeface="Georgia" panose="02040502050405020303" pitchFamily="18" charset="0"/>
              </a:rPr>
              <a:t>小児麻痺</a:t>
            </a:r>
            <a:r>
              <a:rPr lang="ja-JP" altLang="en-US">
                <a:latin typeface="HGP明朝E" panose="02020900000000000000" pitchFamily="18" charset="-128"/>
                <a:ea typeface="HGP明朝E" panose="02020900000000000000" pitchFamily="18" charset="-128"/>
                <a:cs typeface="Georgia" panose="02040502050405020303" pitchFamily="18" charset="0"/>
              </a:rPr>
              <a:t>」と呼ばれた</a:t>
            </a:r>
          </a:p>
          <a:p>
            <a:r>
              <a:rPr lang="ja-JP" altLang="en-US">
                <a:solidFill>
                  <a:srgbClr val="FF3300"/>
                </a:solidFill>
                <a:latin typeface="HGP明朝E" panose="02020900000000000000" pitchFamily="18" charset="-128"/>
                <a:ea typeface="HGP明朝E" panose="02020900000000000000" pitchFamily="18" charset="-128"/>
                <a:cs typeface="Georgia" panose="02040502050405020303" pitchFamily="18" charset="0"/>
              </a:rPr>
              <a:t>成人も罹患</a:t>
            </a:r>
            <a:r>
              <a:rPr lang="ja-JP" altLang="en-US">
                <a:latin typeface="HGP明朝E" panose="02020900000000000000" pitchFamily="18" charset="-128"/>
                <a:ea typeface="HGP明朝E" panose="02020900000000000000" pitchFamily="18" charset="-128"/>
                <a:cs typeface="Georgia" panose="02040502050405020303" pitchFamily="18" charset="0"/>
              </a:rPr>
              <a:t>　米国</a:t>
            </a:r>
            <a:r>
              <a:rPr lang="en-US" altLang="ja-JP">
                <a:latin typeface="Century" panose="02040604050505020304" pitchFamily="18" charset="0"/>
                <a:ea typeface="HGP明朝E" panose="02020900000000000000" pitchFamily="18" charset="-128"/>
                <a:cs typeface="Georgia" panose="02040502050405020303" pitchFamily="18" charset="0"/>
              </a:rPr>
              <a:t>32</a:t>
            </a:r>
            <a:r>
              <a:rPr lang="ja-JP" altLang="en-US">
                <a:latin typeface="HGP明朝E" panose="02020900000000000000" pitchFamily="18" charset="-128"/>
                <a:ea typeface="HGP明朝E" panose="02020900000000000000" pitchFamily="18" charset="-128"/>
                <a:cs typeface="Georgia" panose="02040502050405020303" pitchFamily="18" charset="0"/>
              </a:rPr>
              <a:t>代フランクリン・ルーズベルト大統領は</a:t>
            </a:r>
            <a:r>
              <a:rPr lang="en-US" altLang="ja-JP">
                <a:latin typeface="Century" panose="02040604050505020304" pitchFamily="18" charset="0"/>
                <a:ea typeface="HGP明朝E" panose="02020900000000000000" pitchFamily="18" charset="-128"/>
                <a:cs typeface="Georgia" panose="02040502050405020303" pitchFamily="18" charset="0"/>
              </a:rPr>
              <a:t>39</a:t>
            </a:r>
            <a:r>
              <a:rPr lang="ja-JP" altLang="en-US">
                <a:latin typeface="HGP明朝E" panose="02020900000000000000" pitchFamily="18" charset="-128"/>
                <a:ea typeface="HGP明朝E" panose="02020900000000000000" pitchFamily="18" charset="-128"/>
                <a:cs typeface="Georgia" panose="02040502050405020303" pitchFamily="18" charset="0"/>
              </a:rPr>
              <a:t>才で罹患</a:t>
            </a:r>
          </a:p>
          <a:p>
            <a:r>
              <a:rPr lang="ja-JP" altLang="en-US">
                <a:latin typeface="HGP明朝E" panose="02020900000000000000" pitchFamily="18" charset="-128"/>
                <a:ea typeface="HGP明朝E" panose="02020900000000000000" pitchFamily="18" charset="-128"/>
                <a:cs typeface="Georgia" panose="02040502050405020303" pitchFamily="18" charset="0"/>
              </a:rPr>
              <a:t>日本での予防接種開始：</a:t>
            </a:r>
            <a:r>
              <a:rPr lang="en-US" altLang="ja-JP">
                <a:latin typeface="Century" panose="02040604050505020304" pitchFamily="18" charset="0"/>
                <a:ea typeface="HGP明朝E" panose="02020900000000000000" pitchFamily="18" charset="-128"/>
                <a:cs typeface="Georgia" panose="02040502050405020303" pitchFamily="18" charset="0"/>
              </a:rPr>
              <a:t>1961</a:t>
            </a:r>
            <a:r>
              <a:rPr lang="ja-JP" altLang="en-US">
                <a:latin typeface="HGP明朝E" panose="02020900000000000000" pitchFamily="18" charset="-128"/>
                <a:ea typeface="HGP明朝E" panose="02020900000000000000" pitchFamily="18" charset="-128"/>
                <a:cs typeface="Georgia" panose="02040502050405020303" pitchFamily="18" charset="0"/>
              </a:rPr>
              <a:t>年</a:t>
            </a:r>
          </a:p>
          <a:p>
            <a:r>
              <a:rPr lang="ja-JP" altLang="en-US">
                <a:latin typeface="HGP明朝E" panose="02020900000000000000" pitchFamily="18" charset="-128"/>
                <a:ea typeface="HGP明朝E" panose="02020900000000000000" pitchFamily="18" charset="-128"/>
                <a:cs typeface="Georgia" panose="02040502050405020303" pitchFamily="18" charset="0"/>
              </a:rPr>
              <a:t>日本でのポリオ撲滅：</a:t>
            </a:r>
            <a:r>
              <a:rPr lang="en-US" altLang="ja-JP">
                <a:latin typeface="Century" panose="02040604050505020304" pitchFamily="18" charset="0"/>
                <a:ea typeface="HGP明朝E" panose="02020900000000000000" pitchFamily="18" charset="-128"/>
                <a:cs typeface="Georgia" panose="02040502050405020303" pitchFamily="18" charset="0"/>
              </a:rPr>
              <a:t>1980</a:t>
            </a:r>
            <a:r>
              <a:rPr lang="ja-JP" altLang="en-US">
                <a:latin typeface="HGP明朝E" panose="02020900000000000000" pitchFamily="18" charset="-128"/>
                <a:ea typeface="HGP明朝E" panose="02020900000000000000" pitchFamily="18" charset="-128"/>
                <a:cs typeface="Georgia" panose="02040502050405020303" pitchFamily="18" charset="0"/>
              </a:rPr>
              <a:t>年</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96CA1106-67A9-47CC-95DE-C58CA5F93D1A}"/>
              </a:ext>
            </a:extLst>
          </p:cNvPr>
          <p:cNvSpPr>
            <a:spLocks noGrp="1" noChangeArrowheads="1"/>
          </p:cNvSpPr>
          <p:nvPr>
            <p:ph type="body" idx="4294967295"/>
          </p:nvPr>
        </p:nvSpPr>
        <p:spPr bwMode="auto">
          <a:xfrm>
            <a:off x="876300" y="914400"/>
            <a:ext cx="7391400" cy="502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ja-JP" sz="4800">
              <a:latin typeface="HGP明朝E" panose="02020900000000000000" pitchFamily="18" charset="-128"/>
              <a:ea typeface="HGP明朝E" panose="02020900000000000000" pitchFamily="18" charset="-128"/>
            </a:endParaRPr>
          </a:p>
          <a:p>
            <a:pPr>
              <a:buFontTx/>
              <a:buNone/>
            </a:pPr>
            <a:r>
              <a:rPr lang="ja-JP" altLang="en-US" sz="4800">
                <a:solidFill>
                  <a:srgbClr val="005DAA"/>
                </a:solidFill>
                <a:latin typeface="HGP明朝E" panose="02020900000000000000" pitchFamily="18" charset="-128"/>
                <a:ea typeface="HGP明朝E" panose="02020900000000000000" pitchFamily="18" charset="-128"/>
              </a:rPr>
              <a:t>不顕性でも軽症でも・・・</a:t>
            </a:r>
            <a:endParaRPr lang="en-US" altLang="ja-JP" sz="4800">
              <a:solidFill>
                <a:srgbClr val="FF3300"/>
              </a:solidFill>
              <a:latin typeface="HGP明朝E" panose="02020900000000000000" pitchFamily="18" charset="-128"/>
              <a:ea typeface="HGP明朝E" panose="02020900000000000000" pitchFamily="18" charset="-128"/>
            </a:endParaRPr>
          </a:p>
          <a:p>
            <a:pPr algn="ctr">
              <a:buFontTx/>
              <a:buNone/>
            </a:pPr>
            <a:r>
              <a:rPr lang="ja-JP" altLang="en-US" sz="5400" b="1">
                <a:solidFill>
                  <a:srgbClr val="FF3300"/>
                </a:solidFill>
                <a:latin typeface="HGP明朝E" panose="02020900000000000000" pitchFamily="18" charset="-128"/>
                <a:ea typeface="HGP明朝E" panose="02020900000000000000" pitchFamily="18" charset="-128"/>
              </a:rPr>
              <a:t>他人には感染</a:t>
            </a:r>
            <a:r>
              <a:rPr lang="en-US" altLang="ja-JP" sz="5400" b="1">
                <a:solidFill>
                  <a:srgbClr val="FF3300"/>
                </a:solidFill>
                <a:latin typeface="HGP明朝E" panose="02020900000000000000" pitchFamily="18" charset="-128"/>
                <a:ea typeface="HGP明朝E" panose="02020900000000000000" pitchFamily="18" charset="-128"/>
              </a:rPr>
              <a:t>!!</a:t>
            </a:r>
          </a:p>
          <a:p>
            <a:pPr>
              <a:buFontTx/>
              <a:buNone/>
            </a:pPr>
            <a:r>
              <a:rPr lang="ja-JP" altLang="en-US" sz="4800">
                <a:solidFill>
                  <a:srgbClr val="005DAA"/>
                </a:solidFill>
                <a:latin typeface="HGP明朝E" panose="02020900000000000000" pitchFamily="18" charset="-128"/>
                <a:ea typeface="HGP明朝E" panose="02020900000000000000" pitchFamily="18" charset="-128"/>
              </a:rPr>
              <a:t>一見、健康でも・・・</a:t>
            </a:r>
          </a:p>
          <a:p>
            <a:pPr algn="ctr">
              <a:buFontTx/>
              <a:buNone/>
            </a:pPr>
            <a:r>
              <a:rPr lang="ja-JP" altLang="en-US" sz="5400" b="1">
                <a:solidFill>
                  <a:srgbClr val="FF3300"/>
                </a:solidFill>
                <a:latin typeface="HGP明朝E" panose="02020900000000000000" pitchFamily="18" charset="-128"/>
                <a:ea typeface="HGP明朝E" panose="02020900000000000000" pitchFamily="18" charset="-128"/>
              </a:rPr>
              <a:t>ウィルス保持者</a:t>
            </a:r>
            <a:r>
              <a:rPr lang="en-US" altLang="ja-JP" sz="5400" b="1">
                <a:solidFill>
                  <a:srgbClr val="FF3300"/>
                </a:solidFill>
                <a:latin typeface="HGP明朝E" panose="02020900000000000000" pitchFamily="18" charset="-128"/>
                <a:ea typeface="HGP明朝E" panose="02020900000000000000" pitchFamily="18" charset="-128"/>
              </a:rPr>
              <a:t>!!</a:t>
            </a:r>
          </a:p>
          <a:p>
            <a:pPr>
              <a:buFontTx/>
              <a:buNone/>
            </a:pPr>
            <a:endParaRPr lang="en-US" altLang="ja-JP" sz="4800">
              <a:latin typeface="HGP明朝E" panose="02020900000000000000" pitchFamily="18" charset="-128"/>
              <a:ea typeface="HGP明朝E" panose="02020900000000000000" pitchFamily="1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45BB01E4-D191-4FDC-8037-482E19207418}"/>
              </a:ext>
            </a:extLst>
          </p:cNvPr>
          <p:cNvSpPr>
            <a:spLocks noGrp="1" noChangeArrowheads="1"/>
          </p:cNvSpPr>
          <p:nvPr>
            <p:ph type="body" idx="4294967295"/>
          </p:nvPr>
        </p:nvSpPr>
        <p:spPr bwMode="auto">
          <a:xfrm>
            <a:off x="647700" y="1371600"/>
            <a:ext cx="78486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ja-JP" altLang="en-US" sz="4400" dirty="0">
                <a:solidFill>
                  <a:srgbClr val="FF3300"/>
                </a:solidFill>
                <a:latin typeface="HGS明朝E" panose="02020900000000000000" pitchFamily="18" charset="-128"/>
                <a:ea typeface="HGS明朝E" panose="02020900000000000000" pitchFamily="18" charset="-128"/>
              </a:rPr>
              <a:t>一見、健康</a:t>
            </a:r>
            <a:r>
              <a:rPr lang="ja-JP" altLang="en-US" sz="4400" dirty="0">
                <a:solidFill>
                  <a:srgbClr val="005DAA"/>
                </a:solidFill>
                <a:latin typeface="HGS明朝E" panose="02020900000000000000" pitchFamily="18" charset="-128"/>
                <a:ea typeface="HGS明朝E" panose="02020900000000000000" pitchFamily="18" charset="-128"/>
              </a:rPr>
              <a:t>だから・・・</a:t>
            </a:r>
            <a:endParaRPr lang="en-US" altLang="ja-JP" sz="4400" dirty="0">
              <a:solidFill>
                <a:srgbClr val="005DAA"/>
              </a:solidFill>
              <a:latin typeface="HGS明朝E" panose="02020900000000000000" pitchFamily="18" charset="-128"/>
              <a:ea typeface="HGS明朝E" panose="02020900000000000000" pitchFamily="18" charset="-128"/>
            </a:endParaRPr>
          </a:p>
          <a:p>
            <a:pPr algn="ctr">
              <a:buFontTx/>
              <a:buNone/>
            </a:pPr>
            <a:r>
              <a:rPr lang="ja-JP" altLang="en-US" sz="6000" dirty="0">
                <a:solidFill>
                  <a:srgbClr val="005DAA"/>
                </a:solidFill>
                <a:latin typeface="HGS明朝E" panose="02020900000000000000" pitchFamily="18" charset="-128"/>
                <a:ea typeface="HGS明朝E" panose="02020900000000000000" pitchFamily="18" charset="-128"/>
              </a:rPr>
              <a:t>移動は自由</a:t>
            </a:r>
          </a:p>
          <a:p>
            <a:pPr algn="ctr">
              <a:buFontTx/>
              <a:buNone/>
            </a:pPr>
            <a:r>
              <a:rPr lang="ja-JP" altLang="en-US" sz="6000" b="1" dirty="0">
                <a:solidFill>
                  <a:srgbClr val="FF3300"/>
                </a:solidFill>
                <a:latin typeface="HGS明朝E" panose="02020900000000000000" pitchFamily="18" charset="-128"/>
                <a:ea typeface="HGS明朝E" panose="02020900000000000000" pitchFamily="18" charset="-128"/>
              </a:rPr>
              <a:t>↓</a:t>
            </a:r>
          </a:p>
          <a:p>
            <a:pPr algn="ctr">
              <a:buFontTx/>
              <a:buNone/>
            </a:pPr>
            <a:r>
              <a:rPr lang="ja-JP" altLang="en-US" sz="6600" b="1" dirty="0">
                <a:solidFill>
                  <a:srgbClr val="FF3300"/>
                </a:solidFill>
                <a:latin typeface="HGS明朝E" panose="02020900000000000000" pitchFamily="18" charset="-128"/>
                <a:ea typeface="HGS明朝E" panose="02020900000000000000" pitchFamily="18" charset="-128"/>
              </a:rPr>
              <a:t>ウィルスは拡散</a:t>
            </a:r>
            <a:r>
              <a:rPr lang="en-US" altLang="ja-JP" sz="6600" b="1" dirty="0">
                <a:solidFill>
                  <a:srgbClr val="FF3300"/>
                </a:solidFill>
                <a:latin typeface="HGS明朝E" panose="02020900000000000000" pitchFamily="18" charset="-128"/>
                <a:ea typeface="HGS明朝E" panose="02020900000000000000" pitchFamily="18" charset="-128"/>
              </a:rPr>
              <a:t>!!</a:t>
            </a:r>
            <a:endParaRPr lang="en-US" altLang="ja-JP" sz="4800" b="1" dirty="0">
              <a:solidFill>
                <a:srgbClr val="FF3300"/>
              </a:solidFill>
              <a:latin typeface="HGS明朝E" panose="02020900000000000000" pitchFamily="18" charset="-128"/>
              <a:ea typeface="HGS明朝E" panose="02020900000000000000" pitchFamily="18"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289CD0CC-AA61-47C3-B955-332874B6DE35}"/>
              </a:ext>
            </a:extLst>
          </p:cNvPr>
          <p:cNvSpPr>
            <a:spLocks noGrp="1" noChangeArrowheads="1"/>
          </p:cNvSpPr>
          <p:nvPr>
            <p:ph type="body" idx="4294967295"/>
          </p:nvPr>
        </p:nvSpPr>
        <p:spPr bwMode="auto">
          <a:xfrm>
            <a:off x="801688" y="2286000"/>
            <a:ext cx="7540625" cy="2087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pPr>
            <a:r>
              <a:rPr lang="ja-JP" altLang="en-US" sz="3600">
                <a:solidFill>
                  <a:srgbClr val="005DAA"/>
                </a:solidFill>
                <a:latin typeface="HGP明朝E" panose="02020900000000000000" pitchFamily="18" charset="-128"/>
                <a:ea typeface="HGP明朝E" panose="02020900000000000000" pitchFamily="18" charset="-128"/>
              </a:rPr>
              <a:t>ポリオは人の一生を</a:t>
            </a:r>
            <a:r>
              <a:rPr lang="ja-JP" altLang="en-US" sz="3600">
                <a:solidFill>
                  <a:srgbClr val="FF3300"/>
                </a:solidFill>
                <a:latin typeface="HGP明朝E" panose="02020900000000000000" pitchFamily="18" charset="-128"/>
                <a:ea typeface="HGP明朝E" panose="02020900000000000000" pitchFamily="18" charset="-128"/>
              </a:rPr>
              <a:t>台無し</a:t>
            </a:r>
            <a:r>
              <a:rPr lang="ja-JP" altLang="en-US" sz="3600">
                <a:solidFill>
                  <a:srgbClr val="005DAA"/>
                </a:solidFill>
                <a:latin typeface="HGP明朝E" panose="02020900000000000000" pitchFamily="18" charset="-128"/>
                <a:ea typeface="HGP明朝E" panose="02020900000000000000" pitchFamily="18" charset="-128"/>
              </a:rPr>
              <a:t>にする</a:t>
            </a:r>
          </a:p>
          <a:p>
            <a:pPr algn="ctr">
              <a:buFontTx/>
              <a:buNone/>
            </a:pPr>
            <a:r>
              <a:rPr lang="ja-JP" altLang="en-US" sz="3600">
                <a:solidFill>
                  <a:srgbClr val="005DAA"/>
                </a:solidFill>
                <a:latin typeface="HGP明朝E" panose="02020900000000000000" pitchFamily="18" charset="-128"/>
                <a:ea typeface="HGP明朝E" panose="02020900000000000000" pitchFamily="18" charset="-128"/>
              </a:rPr>
              <a:t>人生を</a:t>
            </a:r>
            <a:r>
              <a:rPr lang="ja-JP" altLang="en-US" sz="3600">
                <a:solidFill>
                  <a:srgbClr val="FF3300"/>
                </a:solidFill>
                <a:latin typeface="HGP明朝E" panose="02020900000000000000" pitchFamily="18" charset="-128"/>
                <a:ea typeface="HGP明朝E" panose="02020900000000000000" pitchFamily="18" charset="-128"/>
              </a:rPr>
              <a:t>悲惨</a:t>
            </a:r>
            <a:r>
              <a:rPr lang="ja-JP" altLang="en-US" sz="3600">
                <a:solidFill>
                  <a:srgbClr val="005DAA"/>
                </a:solidFill>
                <a:latin typeface="HGP明朝E" panose="02020900000000000000" pitchFamily="18" charset="-128"/>
                <a:ea typeface="HGP明朝E" panose="02020900000000000000" pitchFamily="18" charset="-128"/>
              </a:rPr>
              <a:t>なものに変えてしまう</a:t>
            </a:r>
          </a:p>
          <a:p>
            <a:pPr algn="ctr">
              <a:buFontTx/>
              <a:buNone/>
            </a:pPr>
            <a:r>
              <a:rPr lang="ja-JP" altLang="en-US" sz="3600">
                <a:solidFill>
                  <a:srgbClr val="005DAA"/>
                </a:solidFill>
                <a:latin typeface="HGP明朝E" panose="02020900000000000000" pitchFamily="18" charset="-128"/>
                <a:ea typeface="HGP明朝E" panose="02020900000000000000" pitchFamily="18" charset="-128"/>
              </a:rPr>
              <a:t>時には</a:t>
            </a:r>
            <a:r>
              <a:rPr lang="ja-JP" altLang="en-US" sz="3600">
                <a:solidFill>
                  <a:srgbClr val="FF3300"/>
                </a:solidFill>
                <a:latin typeface="HGP明朝E" panose="02020900000000000000" pitchFamily="18" charset="-128"/>
                <a:ea typeface="HGP明朝E" panose="02020900000000000000" pitchFamily="18" charset="-128"/>
              </a:rPr>
              <a:t>死</a:t>
            </a:r>
            <a:r>
              <a:rPr lang="ja-JP" altLang="en-US" sz="3600">
                <a:solidFill>
                  <a:srgbClr val="005DAA"/>
                </a:solidFill>
                <a:latin typeface="HGP明朝E" panose="02020900000000000000" pitchFamily="18" charset="-128"/>
                <a:ea typeface="HGP明朝E" panose="02020900000000000000" pitchFamily="18" charset="-128"/>
              </a:rPr>
              <a:t>にいたる</a:t>
            </a:r>
          </a:p>
        </p:txBody>
      </p:sp>
      <p:sp>
        <p:nvSpPr>
          <p:cNvPr id="38915" name="Rectangle 3">
            <a:extLst>
              <a:ext uri="{FF2B5EF4-FFF2-40B4-BE49-F238E27FC236}">
                <a16:creationId xmlns:a16="http://schemas.microsoft.com/office/drawing/2014/main" id="{17E101F8-5312-4668-956E-D903C5F0A57C}"/>
              </a:ext>
            </a:extLst>
          </p:cNvPr>
          <p:cNvSpPr txBox="1">
            <a:spLocks noChangeArrowheads="1"/>
          </p:cNvSpPr>
          <p:nvPr/>
        </p:nvSpPr>
        <p:spPr bwMode="auto">
          <a:xfrm>
            <a:off x="609600" y="48006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spcBef>
                <a:spcPct val="20000"/>
              </a:spcBef>
            </a:pPr>
            <a:r>
              <a:rPr lang="ja-JP" altLang="en-US" sz="5400" u="sng">
                <a:solidFill>
                  <a:srgbClr val="FF3300"/>
                </a:solidFill>
                <a:latin typeface="HGP明朝E" panose="02020900000000000000" pitchFamily="18" charset="-128"/>
                <a:ea typeface="HGP明朝E" panose="02020900000000000000" pitchFamily="18" charset="-128"/>
                <a:cs typeface="ＭＳ Ｐゴシック" panose="020B0600070205080204" pitchFamily="50" charset="-128"/>
              </a:rPr>
              <a:t>非常に恐ろしい病気です</a:t>
            </a:r>
          </a:p>
        </p:txBody>
      </p:sp>
      <p:sp>
        <p:nvSpPr>
          <p:cNvPr id="38916" name="Rectangle 3">
            <a:extLst>
              <a:ext uri="{FF2B5EF4-FFF2-40B4-BE49-F238E27FC236}">
                <a16:creationId xmlns:a16="http://schemas.microsoft.com/office/drawing/2014/main" id="{DCBED20B-5188-429D-82F2-9794F38620B2}"/>
              </a:ext>
            </a:extLst>
          </p:cNvPr>
          <p:cNvSpPr txBox="1">
            <a:spLocks noChangeArrowheads="1"/>
          </p:cNvSpPr>
          <p:nvPr/>
        </p:nvSpPr>
        <p:spPr bwMode="auto">
          <a:xfrm>
            <a:off x="457200" y="522288"/>
            <a:ext cx="7315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20000"/>
              </a:spcBef>
              <a:buFont typeface="Arial" panose="020B0604020202020204" pitchFamily="34" charset="0"/>
              <a:buNone/>
            </a:pPr>
            <a:r>
              <a:rPr lang="ja-JP" altLang="en-US" sz="6000">
                <a:solidFill>
                  <a:srgbClr val="FF3300"/>
                </a:solidFill>
                <a:latin typeface="HGP明朝E" panose="02020900000000000000" pitchFamily="18" charset="-128"/>
                <a:ea typeface="HGP明朝E" panose="02020900000000000000" pitchFamily="18" charset="-128"/>
                <a:cs typeface="ＭＳ Ｐゴシック" panose="020B0600070205080204" pitchFamily="50" charset="-128"/>
              </a:rPr>
              <a:t>麻痺</a:t>
            </a:r>
            <a:r>
              <a:rPr lang="ja-JP" altLang="en-US" sz="6000">
                <a:solidFill>
                  <a:srgbClr val="005DAA"/>
                </a:solidFill>
                <a:latin typeface="HGP明朝E" panose="02020900000000000000" pitchFamily="18" charset="-128"/>
                <a:ea typeface="HGP明朝E" panose="02020900000000000000" pitchFamily="18" charset="-128"/>
                <a:cs typeface="ＭＳ Ｐゴシック" panose="020B0600070205080204" pitchFamily="50" charset="-128"/>
              </a:rPr>
              <a:t>は一生涯 </a:t>
            </a:r>
            <a:r>
              <a:rPr lang="en-US" altLang="ja-JP" sz="6000">
                <a:solidFill>
                  <a:srgbClr val="005DAA"/>
                </a:solidFill>
                <a:latin typeface="HGP明朝E" panose="02020900000000000000" pitchFamily="18" charset="-128"/>
                <a:ea typeface="HGP明朝E" panose="02020900000000000000" pitchFamily="18" charset="-128"/>
                <a:cs typeface="ＭＳ Ｐゴシック" panose="020B0600070205080204" pitchFamily="50" charset="-128"/>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E0BBD9B-9CE1-4F1D-BAB8-1651532AB541}"/>
              </a:ext>
            </a:extLst>
          </p:cNvPr>
          <p:cNvSpPr>
            <a:spLocks noGrp="1" noChangeArrowheads="1"/>
          </p:cNvSpPr>
          <p:nvPr>
            <p:ph type="title"/>
          </p:nvPr>
        </p:nvSpPr>
        <p:spPr/>
        <p:txBody>
          <a:bodyPr>
            <a:normAutofit fontScale="90000"/>
          </a:bodyPr>
          <a:lstStyle/>
          <a:p>
            <a:pPr>
              <a:defRPr/>
            </a:pPr>
            <a:br>
              <a:rPr lang="en-US" altLang="ja-JP" sz="3000" dirty="0">
                <a:latin typeface="HGS明朝E" panose="02020900000000000000" pitchFamily="18" charset="-128"/>
                <a:ea typeface="HGS明朝E" panose="02020900000000000000" pitchFamily="18" charset="-128"/>
              </a:rPr>
            </a:br>
            <a:r>
              <a:rPr lang="ja-JP" altLang="en-US" sz="3600" dirty="0">
                <a:latin typeface="HGS明朝E" panose="02020900000000000000" pitchFamily="18" charset="-128"/>
                <a:ea typeface="HGS明朝E" panose="02020900000000000000" pitchFamily="18" charset="-128"/>
              </a:rPr>
              <a:t>麻痺を来した子どもたち</a:t>
            </a:r>
            <a:br>
              <a:rPr lang="ja-JP" altLang="en-US" sz="3000" dirty="0">
                <a:latin typeface="HGS明朝E" panose="02020900000000000000" pitchFamily="18" charset="-128"/>
                <a:ea typeface="HGS明朝E" panose="02020900000000000000" pitchFamily="18" charset="-128"/>
              </a:rPr>
            </a:br>
            <a:endParaRPr lang="ja-JP" altLang="en-US" sz="3000" dirty="0">
              <a:latin typeface="HGS明朝E" panose="02020900000000000000" pitchFamily="18" charset="-128"/>
              <a:ea typeface="HGS明朝E" panose="02020900000000000000" pitchFamily="18" charset="-128"/>
            </a:endParaRPr>
          </a:p>
        </p:txBody>
      </p:sp>
      <p:pic>
        <p:nvPicPr>
          <p:cNvPr id="40963" name="Picture 5" descr="poliwho002">
            <a:extLst>
              <a:ext uri="{FF2B5EF4-FFF2-40B4-BE49-F238E27FC236}">
                <a16:creationId xmlns:a16="http://schemas.microsoft.com/office/drawing/2014/main" id="{A8266CB0-8026-4855-BCE4-FC2FE3E7B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1371600"/>
            <a:ext cx="6988175"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RF_Powerpoint desig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TRF_Powerpoint design_light.pot</Template>
  <TotalTime>19182</TotalTime>
  <Words>1626</Words>
  <Application>Microsoft Office PowerPoint</Application>
  <PresentationFormat>画面に合わせる (4:3)</PresentationFormat>
  <Paragraphs>288</Paragraphs>
  <Slides>31</Slides>
  <Notes>29</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31</vt:i4>
      </vt:variant>
    </vt:vector>
  </HeadingPairs>
  <TitlesOfParts>
    <vt:vector size="48" baseType="lpstr">
      <vt:lpstr>HGP明朝E</vt:lpstr>
      <vt:lpstr>HGS明朝E</vt:lpstr>
      <vt:lpstr>ＭＳ Ｐゴシック</vt:lpstr>
      <vt:lpstr>ＭＳ Ｐゴシック</vt:lpstr>
      <vt:lpstr>ヒラギノ角ゴ Pro W3</vt:lpstr>
      <vt:lpstr>游ゴシック</vt:lpstr>
      <vt:lpstr>游ゴシック Light</vt:lpstr>
      <vt:lpstr>Arial</vt:lpstr>
      <vt:lpstr>Arial Black</vt:lpstr>
      <vt:lpstr>Arial Narrow</vt:lpstr>
      <vt:lpstr>Calibri</vt:lpstr>
      <vt:lpstr>Century</vt:lpstr>
      <vt:lpstr>Georgia</vt:lpstr>
      <vt:lpstr>TRF_Powerpoint design_light</vt:lpstr>
      <vt:lpstr>Custom Design</vt:lpstr>
      <vt:lpstr>2_Custom Design</vt:lpstr>
      <vt:lpstr>Office テーマ</vt:lpstr>
      <vt:lpstr>PowerPoint プレゼンテーション</vt:lpstr>
      <vt:lpstr>PowerPoint プレゼンテーション</vt:lpstr>
      <vt:lpstr>ロータリーの約束</vt:lpstr>
      <vt:lpstr>ポリオ　とは　①</vt:lpstr>
      <vt:lpstr>ポリオ　とは　②</vt:lpstr>
      <vt:lpstr>PowerPoint プレゼンテーション</vt:lpstr>
      <vt:lpstr>PowerPoint プレゼンテーション</vt:lpstr>
      <vt:lpstr>PowerPoint プレゼンテーション</vt:lpstr>
      <vt:lpstr> 麻痺を来した子どもたち </vt:lpstr>
      <vt:lpstr>悲惨な移動　／　装具をつけた子どもたち</vt:lpstr>
      <vt:lpstr>装具をつけた子どもたち</vt:lpstr>
      <vt:lpstr>装具をつけた子どもたち</vt:lpstr>
      <vt:lpstr>IRON LUNG !!  鉄の肺</vt:lpstr>
      <vt:lpstr>日本でも!!</vt:lpstr>
      <vt:lpstr>RI日本事務局財団室NEWS　2018年4月号</vt:lpstr>
      <vt:lpstr>我が国のポリオ発生状況</vt:lpstr>
      <vt:lpstr>PowerPoint プレゼンテーション</vt:lpstr>
      <vt:lpstr>ロータリーの活動</vt:lpstr>
      <vt:lpstr>ロータリーの活動</vt:lpstr>
      <vt:lpstr>PowerPoint プレゼンテーション</vt:lpstr>
      <vt:lpstr>山田 ツネ氏</vt:lpstr>
      <vt:lpstr>PowerPoint プレゼンテーション</vt:lpstr>
      <vt:lpstr>山田ツネ氏に触発されRI 始動</vt:lpstr>
      <vt:lpstr>1985年ロータリー創始80周年</vt:lpstr>
      <vt:lpstr>PowerPoint プレゼンテーション</vt:lpstr>
      <vt:lpstr>PowerPoint プレゼンテーション</vt:lpstr>
      <vt:lpstr>PowerPoint プレゼンテーション</vt:lpstr>
      <vt:lpstr>驚くべき成果!!</vt:lpstr>
      <vt:lpstr>PowerPoint プレゼンテーション</vt:lpstr>
      <vt:lpstr>PowerPoint プレゼンテーション</vt:lpstr>
      <vt:lpstr>PowerPoint プレゼンテーション</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papadesu papadesu</cp:lastModifiedBy>
  <cp:revision>659</cp:revision>
  <cp:lastPrinted>2013-04-11T19:55:04Z</cp:lastPrinted>
  <dcterms:created xsi:type="dcterms:W3CDTF">2010-04-16T20:11:30Z</dcterms:created>
  <dcterms:modified xsi:type="dcterms:W3CDTF">2018-04-10T07:06:30Z</dcterms:modified>
</cp:coreProperties>
</file>