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762" r:id="rId2"/>
    <p:sldMasterId id="2147483814" r:id="rId3"/>
    <p:sldMasterId id="2147483854" r:id="rId4"/>
    <p:sldMasterId id="2147483890" r:id="rId5"/>
    <p:sldMasterId id="2147483898" r:id="rId6"/>
  </p:sldMasterIdLst>
  <p:notesMasterIdLst>
    <p:notesMasterId r:id="rId32"/>
  </p:notesMasterIdLst>
  <p:handoutMasterIdLst>
    <p:handoutMasterId r:id="rId33"/>
  </p:handoutMasterIdLst>
  <p:sldIdLst>
    <p:sldId id="733" r:id="rId7"/>
    <p:sldId id="736" r:id="rId8"/>
    <p:sldId id="743" r:id="rId9"/>
    <p:sldId id="758" r:id="rId10"/>
    <p:sldId id="774" r:id="rId11"/>
    <p:sldId id="760" r:id="rId12"/>
    <p:sldId id="775" r:id="rId13"/>
    <p:sldId id="776" r:id="rId14"/>
    <p:sldId id="735" r:id="rId15"/>
    <p:sldId id="762" r:id="rId16"/>
    <p:sldId id="772" r:id="rId17"/>
    <p:sldId id="741" r:id="rId18"/>
    <p:sldId id="763" r:id="rId19"/>
    <p:sldId id="781" r:id="rId20"/>
    <p:sldId id="764" r:id="rId21"/>
    <p:sldId id="780" r:id="rId22"/>
    <p:sldId id="777" r:id="rId23"/>
    <p:sldId id="778" r:id="rId24"/>
    <p:sldId id="779" r:id="rId25"/>
    <p:sldId id="744" r:id="rId26"/>
    <p:sldId id="745" r:id="rId27"/>
    <p:sldId id="746" r:id="rId28"/>
    <p:sldId id="747" r:id="rId29"/>
    <p:sldId id="782" r:id="rId30"/>
    <p:sldId id="748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6917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3836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76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67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4596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1518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8432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5356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4F"/>
    <a:srgbClr val="FFA7D3"/>
    <a:srgbClr val="FECEE4"/>
    <a:srgbClr val="E00261"/>
    <a:srgbClr val="FE6EC0"/>
    <a:srgbClr val="FCA2DC"/>
    <a:srgbClr val="E20097"/>
    <a:srgbClr val="FF09AD"/>
    <a:srgbClr val="FF57FF"/>
    <a:srgbClr val="FEA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4" autoAdjust="0"/>
    <p:restoredTop sz="97477" autoAdjust="0"/>
  </p:normalViewPr>
  <p:slideViewPr>
    <p:cSldViewPr>
      <p:cViewPr varScale="1">
        <p:scale>
          <a:sx n="106" d="100"/>
          <a:sy n="106" d="100"/>
        </p:scale>
        <p:origin x="1710" y="114"/>
      </p:cViewPr>
      <p:guideLst>
        <p:guide orient="horz" pos="2256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-2226" y="294"/>
      </p:cViewPr>
      <p:guideLst>
        <p:guide orient="horz" pos="2929"/>
        <p:guide pos="2209"/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B4-4E0D-B7AE-192DBECD83E6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B4-4E0D-B7AE-192DBECD83E6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CB4-4E0D-B7AE-192DBECD83E6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CB4-4E0D-B7AE-192DBECD83E6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CB4-4E0D-B7AE-192DBECD83E6}"/>
              </c:ext>
            </c:extLst>
          </c:dPt>
          <c:dPt>
            <c:idx val="5"/>
            <c:bubble3D val="0"/>
            <c:spPr>
              <a:solidFill>
                <a:srgbClr val="D6009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CB4-4E0D-B7AE-192DBECD83E6}"/>
              </c:ext>
            </c:extLst>
          </c:dPt>
          <c:dLbls>
            <c:dLbl>
              <c:idx val="1"/>
              <c:layout>
                <c:manualLayout>
                  <c:x val="-7.2639688946356668E-2"/>
                  <c:y val="0.1021099591972321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2060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B4-4E0D-B7AE-192DBECD83E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800">
                      <a:solidFill>
                        <a:srgbClr val="003366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CB4-4E0D-B7AE-192DBECD83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(3)'!$F$20:$F$25</c:f>
              <c:strCache>
                <c:ptCount val="6"/>
                <c:pt idx="0">
                  <c:v>0-99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  <c:pt idx="5">
                  <c:v>200-732</c:v>
                </c:pt>
              </c:strCache>
            </c:strRef>
          </c:cat>
          <c:val>
            <c:numRef>
              <c:f>'Sheet1 (3)'!$G$20:$G$25</c:f>
              <c:numCache>
                <c:formatCode>General</c:formatCode>
                <c:ptCount val="6"/>
                <c:pt idx="0">
                  <c:v>9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35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B4-4E0D-B7AE-192DBECD83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'Sheet1 (4)'!$H$10</c:f>
              <c:strCache>
                <c:ptCount val="1"/>
                <c:pt idx="0">
                  <c:v>300-732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val>
            <c:numRef>
              <c:f>'Sheet1 (4)'!$I$10</c:f>
              <c:numCache>
                <c:formatCode>General</c:formatCode>
                <c:ptCount val="1"/>
                <c:pt idx="0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B-4D1C-A968-F6195865ACAC}"/>
            </c:ext>
          </c:extLst>
        </c:ser>
        <c:ser>
          <c:idx val="1"/>
          <c:order val="1"/>
          <c:tx>
            <c:strRef>
              <c:f>'Sheet1 (4)'!$H$11</c:f>
              <c:strCache>
                <c:ptCount val="1"/>
                <c:pt idx="0">
                  <c:v>200-299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val>
            <c:numRef>
              <c:f>'Sheet1 (4)'!$I$11</c:f>
              <c:numCache>
                <c:formatCode>General</c:formatCode>
                <c:ptCount val="1"/>
                <c:pt idx="0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B-4D1C-A968-F6195865ACAC}"/>
            </c:ext>
          </c:extLst>
        </c:ser>
        <c:ser>
          <c:idx val="2"/>
          <c:order val="2"/>
          <c:tx>
            <c:strRef>
              <c:f>'Sheet1 (4)'!$H$12</c:f>
              <c:strCache>
                <c:ptCount val="1"/>
                <c:pt idx="0">
                  <c:v>160-199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val>
            <c:numRef>
              <c:f>'Sheet1 (4)'!$I$12</c:f>
              <c:numCache>
                <c:formatCode>General</c:formatCode>
                <c:ptCount val="1"/>
                <c:pt idx="0">
                  <c:v>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B-4D1C-A968-F6195865ACAC}"/>
            </c:ext>
          </c:extLst>
        </c:ser>
        <c:ser>
          <c:idx val="3"/>
          <c:order val="3"/>
          <c:tx>
            <c:strRef>
              <c:f>'Sheet1 (4)'!$H$13</c:f>
              <c:strCache>
                <c:ptCount val="1"/>
                <c:pt idx="0">
                  <c:v>150-159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val>
            <c:numRef>
              <c:f>'Sheet1 (4)'!$I$13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B-4D1C-A968-F6195865ACAC}"/>
            </c:ext>
          </c:extLst>
        </c:ser>
        <c:ser>
          <c:idx val="4"/>
          <c:order val="4"/>
          <c:tx>
            <c:strRef>
              <c:f>'Sheet1 (4)'!$H$14</c:f>
              <c:strCache>
                <c:ptCount val="1"/>
                <c:pt idx="0">
                  <c:v>120-149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'Sheet1 (4)'!$I$14</c:f>
              <c:numCache>
                <c:formatCode>General</c:formatCode>
                <c:ptCount val="1"/>
                <c:pt idx="0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B-4D1C-A968-F6195865ACAC}"/>
            </c:ext>
          </c:extLst>
        </c:ser>
        <c:ser>
          <c:idx val="5"/>
          <c:order val="5"/>
          <c:tx>
            <c:strRef>
              <c:f>'Sheet1 (4)'!$H$15</c:f>
              <c:strCache>
                <c:ptCount val="1"/>
                <c:pt idx="0">
                  <c:v>100-119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'Sheet1 (4)'!$I$15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DB-4D1C-A968-F6195865ACAC}"/>
            </c:ext>
          </c:extLst>
        </c:ser>
        <c:ser>
          <c:idx val="6"/>
          <c:order val="6"/>
          <c:tx>
            <c:strRef>
              <c:f>'Sheet1 (4)'!$H$16</c:f>
              <c:strCache>
                <c:ptCount val="1"/>
                <c:pt idx="0">
                  <c:v>1-99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'Sheet1 (4)'!$I$16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B-4D1C-A968-F6195865A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4963200"/>
        <c:axId val="64827392"/>
      </c:barChart>
      <c:catAx>
        <c:axId val="74963200"/>
        <c:scaling>
          <c:orientation val="minMax"/>
        </c:scaling>
        <c:delete val="1"/>
        <c:axPos val="l"/>
        <c:majorTickMark val="none"/>
        <c:minorTickMark val="none"/>
        <c:tickLblPos val="nextTo"/>
        <c:crossAx val="64827392"/>
        <c:crosses val="autoZero"/>
        <c:auto val="1"/>
        <c:lblAlgn val="ctr"/>
        <c:lblOffset val="100"/>
        <c:noMultiLvlLbl val="0"/>
      </c:catAx>
      <c:valAx>
        <c:axId val="6482739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ja-JP"/>
          </a:p>
        </c:txPr>
        <c:crossAx val="74963200"/>
        <c:crosses val="autoZero"/>
        <c:crossBetween val="between"/>
      </c:valAx>
      <c:spPr>
        <a:ln w="12700"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004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22-49E2-BA88-2B2E9F5EA9D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E22-49E2-BA88-2B2E9F5EA9D0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E22-49E2-BA88-2B2E9F5EA9D0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E22-49E2-BA88-2B2E9F5EA9D0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E22-49E2-BA88-2B2E9F5EA9D0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E22-49E2-BA88-2B2E9F5EA9D0}"/>
              </c:ext>
            </c:extLst>
          </c:dPt>
          <c:dLbls>
            <c:dLbl>
              <c:idx val="5"/>
              <c:layout>
                <c:manualLayout>
                  <c:x val="-1.4172195011056689E-2"/>
                  <c:y val="8.4187043724452491E-3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3366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22-49E2-BA88-2B2E9F5EA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(5)'!$F$20:$F$25</c:f>
              <c:strCache>
                <c:ptCount val="6"/>
                <c:pt idx="0">
                  <c:v>0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  <c:pt idx="5">
                  <c:v>200-732</c:v>
                </c:pt>
              </c:strCache>
            </c:strRef>
          </c:cat>
          <c:val>
            <c:numRef>
              <c:f>'Sheet1 (5)'!$G$20:$G$25</c:f>
              <c:numCache>
                <c:formatCode>General</c:formatCode>
                <c:ptCount val="6"/>
                <c:pt idx="0">
                  <c:v>5</c:v>
                </c:pt>
                <c:pt idx="1">
                  <c:v>14</c:v>
                </c:pt>
                <c:pt idx="2">
                  <c:v>16</c:v>
                </c:pt>
                <c:pt idx="3">
                  <c:v>41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22-49E2-BA88-2B2E9F5EA9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0026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A0-424D-A5E4-8E3BB417CB4B}"/>
              </c:ext>
            </c:extLst>
          </c:dPt>
          <c:dPt>
            <c:idx val="1"/>
            <c:bubble3D val="0"/>
            <c:spPr>
              <a:solidFill>
                <a:srgbClr val="FECEE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A0-424D-A5E4-8E3BB417CB4B}"/>
              </c:ext>
            </c:extLst>
          </c:dPt>
          <c:dPt>
            <c:idx val="2"/>
            <c:bubble3D val="0"/>
            <c:spPr>
              <a:solidFill>
                <a:srgbClr val="FCA2D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A0-424D-A5E4-8E3BB417CB4B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A0-424D-A5E4-8E3BB417CB4B}"/>
              </c:ext>
            </c:extLst>
          </c:dPt>
          <c:dPt>
            <c:idx val="4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A0-424D-A5E4-8E3BB417CB4B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A0-424D-A5E4-8E3BB417C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(8)'!$F$20:$F$25</c:f>
              <c:strCache>
                <c:ptCount val="6"/>
                <c:pt idx="0">
                  <c:v>0-99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  <c:pt idx="5">
                  <c:v>200-732</c:v>
                </c:pt>
              </c:strCache>
            </c:strRef>
          </c:cat>
          <c:val>
            <c:numRef>
              <c:f>'Sheet1 (8)'!$G$20:$G$25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9</c:v>
                </c:pt>
                <c:pt idx="3">
                  <c:v>16</c:v>
                </c:pt>
                <c:pt idx="4">
                  <c:v>24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A0-424D-A5E4-8E3BB417CB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0026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D2D-4156-AFED-9D22AD59B18D}"/>
              </c:ext>
            </c:extLst>
          </c:dPt>
          <c:dPt>
            <c:idx val="1"/>
            <c:bubble3D val="0"/>
            <c:spPr>
              <a:solidFill>
                <a:srgbClr val="FECEE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D2D-4156-AFED-9D22AD59B18D}"/>
              </c:ext>
            </c:extLst>
          </c:dPt>
          <c:dPt>
            <c:idx val="2"/>
            <c:bubble3D val="0"/>
            <c:spPr>
              <a:solidFill>
                <a:srgbClr val="FFA7D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D2D-4156-AFED-9D22AD59B18D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D2D-4156-AFED-9D22AD59B18D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D2D-4156-AFED-9D22AD59B18D}"/>
              </c:ext>
            </c:extLst>
          </c:dPt>
          <c:dPt>
            <c:idx val="5"/>
            <c:bubble3D val="0"/>
            <c:spPr>
              <a:solidFill>
                <a:srgbClr val="D6009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D2D-4156-AFED-9D22AD59B18D}"/>
              </c:ext>
            </c:extLst>
          </c:dPt>
          <c:dLbls>
            <c:dLbl>
              <c:idx val="0"/>
              <c:layout>
                <c:manualLayout>
                  <c:x val="-0.10354207797256237"/>
                  <c:y val="0.215560545757187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D-4156-AFED-9D22AD59B18D}"/>
                </c:ext>
              </c:extLst>
            </c:dLbl>
            <c:dLbl>
              <c:idx val="4"/>
              <c:layout>
                <c:manualLayout>
                  <c:x val="-0.14106378388846127"/>
                  <c:y val="2.0113109618904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000" b="1">
                      <a:solidFill>
                        <a:srgbClr val="002060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2D-4156-AFED-9D22AD59B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(9)'!$F$20:$F$25</c:f>
              <c:strCache>
                <c:ptCount val="5"/>
                <c:pt idx="0">
                  <c:v>0-99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</c:strCache>
            </c:strRef>
          </c:cat>
          <c:val>
            <c:numRef>
              <c:f>'Sheet1 (9)'!$G$20:$G$25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18</c:v>
                </c:pt>
                <c:pt idx="3">
                  <c:v>37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2D-4156-AFED-9D22AD59B1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0.72398</cdr:x>
      <cdr:y>0.61214</cdr:y>
    </cdr:from>
    <cdr:to>
      <cdr:x>0.94101</cdr:x>
      <cdr:y>0.71415</cdr:y>
    </cdr:to>
    <cdr:sp macro="" textlink="">
      <cdr:nvSpPr>
        <cdr:cNvPr id="2" name="テキスト ボックス 10"/>
        <cdr:cNvSpPr txBox="1"/>
      </cdr:nvSpPr>
      <cdr:spPr>
        <a:xfrm xmlns:a="http://schemas.openxmlformats.org/drawingml/2006/main">
          <a:off x="5745081" y="2770316"/>
          <a:ext cx="172228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383" tIns="45692" rIns="91383" bIns="45692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6917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3836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0760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7678" algn="l" rtl="0" fontAlgn="base"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4596" algn="l" defTabSz="913836" rtl="0" eaLnBrk="1" latinLnBrk="0" hangingPunct="1"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1518" algn="l" defTabSz="913836" rtl="0" eaLnBrk="1" latinLnBrk="0" hangingPunct="1"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198432" algn="l" defTabSz="913836" rtl="0" eaLnBrk="1" latinLnBrk="0" hangingPunct="1"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5356" algn="l" defTabSz="913836" rtl="0" eaLnBrk="1" latinLnBrk="0" hangingPunct="1">
            <a:defRPr kumimoji="1"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$</a:t>
          </a:r>
          <a:r>
            <a:rPr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５０</a:t>
          </a:r>
          <a:r>
            <a: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～</a:t>
          </a:r>
          <a:r>
            <a:rPr kumimoji="1"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$</a:t>
          </a:r>
          <a:r>
            <a:rPr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５９</a:t>
          </a:r>
          <a:endParaRPr kumimoji="1" lang="ja-JP" altLang="en-US" dirty="0">
            <a:solidFill>
              <a:srgbClr val="002060"/>
            </a:solidFill>
            <a:latin typeface="HGPｺﾞｼｯｸE" panose="020B0900000000000000" pitchFamily="50" charset="-128"/>
            <a:ea typeface="HGPｺﾞｼｯｸE" panose="020B0900000000000000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9BCCE66-3D35-45A4-97FA-90F9CCBB5841}" type="datetime1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272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8272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45F96E47-C8E2-4485-8231-C437400F7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1" y="0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EB3FD11-F4A1-4B36-A0F0-C667122A5EF3}" type="datetime1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6" y="4714137"/>
            <a:ext cx="5439987" cy="44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72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1" y="9428272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650A5DD0-1CB4-4EBD-9286-DD7038B13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75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8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6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596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18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32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56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2108" tIns="46054" rIns="92108" bIns="46054"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5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19400"/>
            <a:ext cx="9144000" cy="838200"/>
          </a:xfrm>
          <a:prstGeom prst="rect">
            <a:avLst/>
          </a:prstGeom>
          <a:noFill/>
          <a:effectLst/>
        </p:spPr>
        <p:txBody>
          <a:bodyPr lIns="91383" tIns="45692" rIns="91383" bIns="45692" anchor="t" anchorCtr="0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60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81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172200"/>
            <a:ext cx="6019800" cy="17526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CHOOSE ONE: TAKE ACTION, EXCHANGE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lIns="91383" tIns="45692" rIns="91383" bIns="45692"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6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4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5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05200"/>
            <a:ext cx="8686800" cy="1828800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noAutofit/>
          </a:bodyPr>
          <a:lstStyle>
            <a:lvl1pPr algn="l">
              <a:defRPr sz="3600" b="1" i="0">
                <a:solidFill>
                  <a:srgbClr val="1745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SECTION BREAK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248401"/>
            <a:ext cx="6019800" cy="533400"/>
          </a:xfrm>
          <a:prstGeom prst="rect">
            <a:avLst/>
          </a:prstGeom>
        </p:spPr>
        <p:txBody>
          <a:bodyPr lIns="91383" tIns="45692" rIns="91383"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100 YEARS OF DOING GOOD IN THE WORLD</a:t>
            </a:r>
          </a:p>
        </p:txBody>
      </p:sp>
    </p:spTree>
    <p:extLst>
      <p:ext uri="{BB962C8B-B14F-4D97-AF65-F5344CB8AC3E}">
        <p14:creationId xmlns:p14="http://schemas.microsoft.com/office/powerpoint/2010/main" val="3615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5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34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5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5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5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5924" indent="0">
              <a:buNone/>
              <a:defRPr sz="2000" b="1"/>
            </a:lvl2pPr>
            <a:lvl3pPr marL="911872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53" indent="0">
              <a:buNone/>
              <a:defRPr sz="1600" b="1"/>
            </a:lvl5pPr>
            <a:lvl6pPr marL="2279691" indent="0">
              <a:buNone/>
              <a:defRPr sz="1600" b="1"/>
            </a:lvl6pPr>
            <a:lvl7pPr marL="2735635" indent="0">
              <a:buNone/>
              <a:defRPr sz="1600" b="1"/>
            </a:lvl7pPr>
            <a:lvl8pPr marL="3191568" indent="0">
              <a:buNone/>
              <a:defRPr sz="1600" b="1"/>
            </a:lvl8pPr>
            <a:lvl9pPr marL="364750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5924" indent="0">
              <a:buNone/>
              <a:defRPr sz="2000" b="1"/>
            </a:lvl2pPr>
            <a:lvl3pPr marL="911872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53" indent="0">
              <a:buNone/>
              <a:defRPr sz="1600" b="1"/>
            </a:lvl5pPr>
            <a:lvl6pPr marL="2279691" indent="0">
              <a:buNone/>
              <a:defRPr sz="1600" b="1"/>
            </a:lvl6pPr>
            <a:lvl7pPr marL="2735635" indent="0">
              <a:buNone/>
              <a:defRPr sz="1600" b="1"/>
            </a:lvl7pPr>
            <a:lvl8pPr marL="3191568" indent="0">
              <a:buNone/>
              <a:defRPr sz="1600" b="1"/>
            </a:lvl8pPr>
            <a:lvl9pPr marL="364750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9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3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302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7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8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9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29400" cy="487362"/>
          </a:xfrm>
          <a:prstGeom prst="rect">
            <a:avLst/>
          </a:prstGeom>
        </p:spPr>
        <p:txBody>
          <a:bodyPr lIns="91383" tIns="45692" rIns="91383" bIns="45692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248401"/>
            <a:ext cx="6019800" cy="533400"/>
          </a:xfrm>
          <a:prstGeom prst="rect">
            <a:avLst/>
          </a:prstGeom>
        </p:spPr>
        <p:txBody>
          <a:bodyPr lIns="91383" tIns="45692" rIns="91383"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100 YEARS OF DOING GOOD IN THE WORLD</a:t>
            </a:r>
          </a:p>
        </p:txBody>
      </p:sp>
    </p:spTree>
    <p:extLst>
      <p:ext uri="{BB962C8B-B14F-4D97-AF65-F5344CB8AC3E}">
        <p14:creationId xmlns:p14="http://schemas.microsoft.com/office/powerpoint/2010/main" val="27297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5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3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77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81" y="2268141"/>
            <a:ext cx="7358063" cy="2321719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4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2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F100_lockup_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5715001"/>
            <a:ext cx="3581261" cy="8382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286000"/>
            <a:ext cx="9144000" cy="19050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69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indent="0" algn="l" defTabSz="456917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pic>
        <p:nvPicPr>
          <p:cNvPr id="2" name="Picture 1" descr="TRF100_lockup_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875" r:id="rId3"/>
    <p:sldLayoutId id="2147483876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rgbClr val="16316B"/>
          </a:solidFill>
          <a:latin typeface="Arial Narrow"/>
          <a:ea typeface="+mn-ea"/>
          <a:cs typeface="Arial Narrow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16316B"/>
          </a:solidFill>
          <a:latin typeface="Arial Narrow"/>
          <a:ea typeface="+mn-ea"/>
          <a:cs typeface="Arial Narrow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16316B"/>
          </a:solidFill>
          <a:latin typeface="Arial Narrow"/>
          <a:ea typeface="+mn-ea"/>
          <a:cs typeface="Arial Narrow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383" tIns="45692" rIns="91383" bIns="456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383" tIns="45692" rIns="91383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74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383" tIns="45692" rIns="91383" bIns="456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IC16-Seoul_lockup_PMS_C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12"/>
            <a:ext cx="2088000" cy="4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Georgia"/>
          <a:ea typeface="+mn-ea"/>
          <a:cs typeface="Georgia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t"/>
          <a:lstStyle/>
          <a:p>
            <a:pPr algn="ctr" defTabSz="641430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184" tIns="45593" rIns="91184" bIns="455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lIns="91184" tIns="45593" rIns="91184" bIns="455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pPr defTabSz="641430"/>
            <a:fld id="{CAB2FCF9-CE33-3847-9706-1046D2EB2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14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4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5924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1965" indent="-341965" algn="l" defTabSz="455924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0898" indent="-284978" algn="l" defTabSz="455924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39844" indent="-227960" algn="l" defTabSz="455924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5776" indent="-227960" algn="l" defTabSz="455924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1730" indent="-227960" algn="l" defTabSz="455924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07669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597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542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458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4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72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20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53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91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35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568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502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8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011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761" indent="-342761" algn="l" defTabSz="457011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646" indent="-285632" algn="l" defTabSz="457011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2530" indent="-228505" algn="l" defTabSz="457011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9544" indent="-228505" algn="l" defTabSz="457011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6560" indent="-228505" algn="l" defTabSz="457011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3573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6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jp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315200" y="1631661"/>
            <a:ext cx="1462174" cy="280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23" tIns="32123" rIns="32123" bIns="32123" numCol="1" spcCol="26770" rtlCol="0" anchor="t">
            <a:spAutoFit/>
          </a:bodyPr>
          <a:lstStyle/>
          <a:p>
            <a:pPr defTabSz="32124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2018.</a:t>
            </a:r>
            <a:r>
              <a:rPr kumimoji="0" lang="ja-JP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　</a:t>
            </a:r>
            <a:r>
              <a:rPr kumimoji="0" lang="en-US" altLang="ja-JP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4.</a:t>
            </a:r>
            <a:r>
              <a:rPr kumimoji="0" lang="ja-JP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　</a:t>
            </a:r>
            <a:r>
              <a:rPr kumimoji="0" lang="en-US" altLang="ja-JP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7</a:t>
            </a:r>
            <a:endParaRPr kumimoji="0" lang="ja-JP" altLang="en-US" sz="14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  <a:sym typeface="Tw Cen M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8364" y="2040292"/>
            <a:ext cx="8839199" cy="1080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23" tIns="32123" rIns="32123" bIns="32123" numCol="1" spcCol="26770" rtlCol="0" anchor="t">
            <a:spAutoFit/>
          </a:bodyPr>
          <a:lstStyle/>
          <a:p>
            <a:pPr algn="ctr" defTabSz="321241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2018</a:t>
            </a: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－</a:t>
            </a:r>
            <a:r>
              <a:rPr kumimoji="0" lang="en-US" altLang="ja-JP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19</a:t>
            </a: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年度のための地区研修・協議会　</a:t>
            </a:r>
            <a:endParaRPr kumimoji="0" lang="en-US" altLang="ja-JP" sz="2200" b="1" dirty="0">
              <a:solidFill>
                <a:srgbClr val="000000">
                  <a:lumMod val="65000"/>
                  <a:lumOff val="3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algn="ctr" defTabSz="321241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ロータリー財団部門協議会</a:t>
            </a:r>
            <a:endParaRPr kumimoji="0" lang="en-US" altLang="ja-JP" sz="2200" b="1" dirty="0">
              <a:solidFill>
                <a:srgbClr val="000000">
                  <a:lumMod val="65000"/>
                  <a:lumOff val="3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486400" y="5410200"/>
            <a:ext cx="3146167" cy="1027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691" tIns="35691" rIns="35691" bIns="35691">
            <a:spAutoFit/>
          </a:bodyPr>
          <a:lstStyle/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ロータリー財団委員会</a:t>
            </a:r>
            <a:endParaRPr kumimoji="0" lang="en-US" altLang="ja-JP" sz="18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資金推進小委員会委員長　</a:t>
            </a:r>
            <a:endParaRPr kumimoji="0" sz="18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3300"/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大谷隆英／大阪柏原</a:t>
            </a:r>
            <a:r>
              <a:rPr kumimoji="0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RC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57300" y="3200400"/>
            <a:ext cx="6629400" cy="1524000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Shape 190"/>
          <p:cNvSpPr/>
          <p:nvPr/>
        </p:nvSpPr>
        <p:spPr>
          <a:xfrm>
            <a:off x="2559036" y="3296363"/>
            <a:ext cx="4025894" cy="1080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123" tIns="32123" rIns="32123" bIns="32123" anchor="ctr">
            <a:spAutoFit/>
          </a:bodyPr>
          <a:lstStyle>
            <a:lvl1pPr algn="ctr">
              <a:defRPr sz="6000" b="1">
                <a:solidFill>
                  <a:srgbClr val="005493"/>
                </a:solidFill>
              </a:defRPr>
            </a:lvl1pPr>
          </a:lstStyle>
          <a:p>
            <a:pPr defTabSz="32124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財団寄付と認証</a:t>
            </a:r>
            <a:endParaRPr kumimoji="0" lang="en-US" sz="4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8" name="図 2">
            <a:extLst>
              <a:ext uri="{FF2B5EF4-FFF2-40B4-BE49-F238E27FC236}">
                <a16:creationId xmlns:a16="http://schemas.microsoft.com/office/drawing/2014/main" id="{3F35B4A2-4A96-4811-BBA1-1F1C7D98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7312"/>
            <a:ext cx="5105400" cy="72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6989062" y="2309681"/>
            <a:ext cx="2000250" cy="1509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10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45512" y="-152396"/>
            <a:ext cx="7315200" cy="1261559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　　　　</a:t>
            </a:r>
            <a:r>
              <a:rPr lang="ja-JP" altLang="en-US" sz="3200" i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　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寄付金使途の自主性</a:t>
            </a:r>
            <a:endParaRPr lang="en-US" altLang="ja-JP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ja-JP" altLang="en-US" sz="2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88312" y="1563810"/>
            <a:ext cx="6858000" cy="611705"/>
          </a:xfrm>
          <a:prstGeom prst="rect">
            <a:avLst/>
          </a:prstGeom>
          <a:solidFill>
            <a:srgbClr val="1F497D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３年前の年次基金寄付等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9168" y="2636046"/>
            <a:ext cx="3429000" cy="611705"/>
          </a:xfrm>
          <a:prstGeom prst="rect">
            <a:avLst/>
          </a:prstGeom>
          <a:solidFill>
            <a:srgbClr val="00B050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地区財団活動資金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99023" y="4162079"/>
            <a:ext cx="1624091" cy="481861"/>
          </a:xfrm>
          <a:prstGeom prst="rect">
            <a:avLst/>
          </a:prstGeom>
          <a:noFill/>
          <a:ln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7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マッチング</a:t>
            </a:r>
            <a:endParaRPr lang="en-US" altLang="ja-JP" sz="17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右中かっこ 9"/>
          <p:cNvSpPr/>
          <p:nvPr/>
        </p:nvSpPr>
        <p:spPr>
          <a:xfrm rot="5400000">
            <a:off x="3190234" y="2337494"/>
            <a:ext cx="400050" cy="4960872"/>
          </a:xfrm>
          <a:prstGeom prst="rightBrac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588584" y="2249610"/>
            <a:ext cx="457201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カーブ矢印 16"/>
          <p:cNvSpPr/>
          <p:nvPr/>
        </p:nvSpPr>
        <p:spPr>
          <a:xfrm>
            <a:off x="6023115" y="2188741"/>
            <a:ext cx="838200" cy="163092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70104" y="2543210"/>
            <a:ext cx="1638299" cy="1098598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国際財団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活動資金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（ＷＦ）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56078" y="647840"/>
            <a:ext cx="1485900" cy="741529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FF00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５０％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7308340" y="4230810"/>
            <a:ext cx="1452372" cy="990600"/>
          </a:xfrm>
          <a:prstGeom prst="wedgeRoundRectCallout">
            <a:avLst>
              <a:gd name="adj1" fmla="val -110655"/>
              <a:gd name="adj2" fmla="val -60577"/>
              <a:gd name="adj3" fmla="val 16667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89112" y="4402943"/>
            <a:ext cx="1600200" cy="654986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シェアを</a:t>
            </a:r>
            <a:endParaRPr lang="en-US" altLang="ja-JP" sz="1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増やすカギ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988358" y="3385138"/>
            <a:ext cx="535689" cy="61170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46244" y="3514982"/>
            <a:ext cx="741807" cy="352018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寄贈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594687" y="3391875"/>
            <a:ext cx="1594688" cy="607500"/>
          </a:xfrm>
          <a:prstGeom prst="rect">
            <a:avLst/>
          </a:prstGeom>
          <a:solidFill>
            <a:srgbClr val="CCFF99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08604" y="3391894"/>
            <a:ext cx="1670625" cy="611686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地区補助金</a:t>
            </a:r>
            <a:endParaRPr lang="en-US" altLang="ja-JP" sz="17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DDF</a:t>
            </a:r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の５０％）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265313" y="3391876"/>
            <a:ext cx="1113750" cy="61170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449899" y="3381672"/>
            <a:ext cx="1420867" cy="611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95449" y="3400589"/>
            <a:ext cx="2967228" cy="611705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グローバル補助金</a:t>
            </a:r>
            <a:endParaRPr lang="en-US" altLang="ja-JP" sz="17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グローバル奨学金</a:t>
            </a:r>
          </a:p>
        </p:txBody>
      </p:sp>
      <p:sp>
        <p:nvSpPr>
          <p:cNvPr id="27" name="右中かっこ 26"/>
          <p:cNvSpPr/>
          <p:nvPr/>
        </p:nvSpPr>
        <p:spPr>
          <a:xfrm rot="5400000">
            <a:off x="5096030" y="3456144"/>
            <a:ext cx="172148" cy="1377184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4379612" y="1335211"/>
            <a:ext cx="18288" cy="4917673"/>
          </a:xfrm>
          <a:prstGeom prst="line">
            <a:avLst/>
          </a:prstGeom>
          <a:ln w="88900">
            <a:solidFill>
              <a:srgbClr val="FF0066">
                <a:alpha val="97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909823" y="5119686"/>
            <a:ext cx="4960872" cy="438580"/>
          </a:xfrm>
          <a:prstGeom prst="rect">
            <a:avLst/>
          </a:prstGeom>
          <a:solidFill>
            <a:srgbClr val="CC0000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17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２６６０地区実績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８０％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7984367-93F5-4191-8F51-79D7D64C0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0" grpId="0" animBg="1"/>
      <p:bldP spid="14" grpId="0" animBg="1"/>
      <p:bldP spid="17" grpId="0" animBg="1"/>
      <p:bldP spid="18" grpId="0"/>
      <p:bldP spid="20" grpId="0"/>
      <p:bldP spid="7" grpId="0" animBg="1"/>
      <p:bldP spid="8" grpId="0"/>
      <p:bldP spid="9" grpId="0" animBg="1"/>
      <p:bldP spid="19" grpId="0"/>
      <p:bldP spid="23" grpId="0" animBg="1"/>
      <p:bldP spid="24" grpId="0"/>
      <p:bldP spid="25" grpId="0" animBg="1"/>
      <p:bldP spid="26" grpId="0" animBg="1"/>
      <p:bldP spid="21" grpId="0"/>
      <p:bldP spid="2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68151" y="4071984"/>
            <a:ext cx="5097142" cy="630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142" tIns="32066" rIns="64142" bIns="32066" spcCol="0" rtlCol="0" anchor="ctr"/>
          <a:lstStyle/>
          <a:p>
            <a:pPr algn="ctr" defTabSz="320678" fontAlgn="auto">
              <a:spcBef>
                <a:spcPts val="0"/>
              </a:spcBef>
              <a:spcAft>
                <a:spcPts val="0"/>
              </a:spcAft>
            </a:pPr>
            <a:endParaRPr lang="ja-JP" altLang="en-US" sz="1300">
              <a:solidFill>
                <a:prstClr val="white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algn="ctr" defTabSz="912199"/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ロータリー財団への寄付推進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52401" y="990600"/>
            <a:ext cx="883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8" rIns="91174" bIns="45588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30790" y="1981200"/>
            <a:ext cx="891321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4" tIns="45588" rIns="91174" bIns="45588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/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公益財団法人　ロータリー日本財団</a:t>
            </a:r>
            <a:r>
              <a:rPr kumimoji="0" lang="ja-JP" altLang="en-US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2010.12.24</a:t>
            </a:r>
            <a:r>
              <a:rPr kumimoji="0" lang="ja-JP" altLang="en-US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0" lang="en-US" altLang="ja-JP" sz="22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3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ロータリー財団の協力団体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kumimoji="0" lang="ja-JP" altLang="en-US" sz="2000" b="1" dirty="0">
                <a:solidFill>
                  <a:srgbClr val="F11D2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「特定公益増進法人」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への寄付金として取り扱われ、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税制上の</a:t>
            </a:r>
            <a:r>
              <a:rPr kumimoji="0" lang="ja-JP" altLang="en-US" sz="2000" b="1" dirty="0">
                <a:solidFill>
                  <a:srgbClr val="F11D2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優遇措置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の対象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endParaRPr kumimoji="0" lang="en-US" altLang="ja-JP" sz="28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spcBef>
                <a:spcPts val="1266"/>
              </a:spcBef>
            </a:pPr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「所得控除」または　「税額控除」</a:t>
            </a:r>
            <a:endParaRPr lang="ja-JP" altLang="en-US" sz="2800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24001" y="5108958"/>
            <a:ext cx="6867994" cy="861728"/>
          </a:xfrm>
          <a:prstGeom prst="rect">
            <a:avLst/>
          </a:prstGeom>
        </p:spPr>
        <p:txBody>
          <a:bodyPr wrap="square" lIns="91174" tIns="45588" rIns="91174" bIns="45588">
            <a:spAutoFit/>
          </a:bodyPr>
          <a:lstStyle/>
          <a:p>
            <a:pPr defTabSz="912199"/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確定申告用領収証の発送時期（所属クラブ宛）</a:t>
            </a:r>
            <a:endParaRPr lang="en-US" altLang="ja-JP" sz="2000" b="1" dirty="0">
              <a:solidFill>
                <a:srgbClr val="16316B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2199">
              <a:spcBef>
                <a:spcPts val="1200"/>
              </a:spcBef>
            </a:pP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月分　翌年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　　　　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月分　同年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905000" y="3643359"/>
            <a:ext cx="914400" cy="319087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8" rIns="91174" bIns="45588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152401" y="990600"/>
            <a:ext cx="868680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4" tIns="45588" rIns="91174" bIns="45588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/>
            <a:r>
              <a:rPr kumimoji="0" lang="ja-JP" altLang="en-US" sz="2800" b="1" i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itchFamily="50" charset="-128"/>
              </a:rPr>
              <a:t>３</a:t>
            </a:r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ロータリー財団への寄付は税制上の優遇措置の対象</a:t>
            </a:r>
            <a:endParaRPr lang="ja-JP" altLang="en-US" sz="2800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65294" y="2536949"/>
            <a:ext cx="2667000" cy="338554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defTabSz="912199"/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米山基金寄付は</a:t>
            </a:r>
            <a:r>
              <a:rPr lang="en-US" altLang="ja-JP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1978</a:t>
            </a:r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年から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5650994" y="2537229"/>
            <a:ext cx="2895600" cy="36933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2" tIns="45607" rIns="91212" bIns="45607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38200" y="3544141"/>
            <a:ext cx="27672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003366"/>
          </a:solidFill>
          <a:ln w="13970" cap="flat" cmpd="sng" algn="ctr">
            <a:noFill/>
            <a:prstDash val="solid"/>
          </a:ln>
          <a:effectLst/>
        </p:spPr>
        <p:txBody>
          <a:bodyPr lIns="64139" tIns="32064" rIns="64139" bIns="32064" spcCol="0" rtlCol="0" anchor="ctr"/>
          <a:lstStyle/>
          <a:p>
            <a:pPr algn="ctr" defTabSz="641397" fontAlgn="auto">
              <a:spcBef>
                <a:spcPts val="0"/>
              </a:spcBef>
              <a:spcAft>
                <a:spcPts val="0"/>
              </a:spcAft>
            </a:pPr>
            <a:endParaRPr lang="ja-JP" altLang="en-US" sz="1300" kern="0">
              <a:solidFill>
                <a:srgbClr val="FFFFFF"/>
              </a:solidFill>
              <a:latin typeface="Century Schoolbook" panose="02040604050505020304"/>
              <a:ea typeface="ＭＳ 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algn="ctr" defTabSz="32067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財団への寄付推進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487B1FA-112E-49EF-93F9-2CF1B5B4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12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52404" y="914401"/>
            <a:ext cx="324800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21" tIns="45711" rIns="91421" bIns="45711">
            <a:spAutoFit/>
          </a:bodyPr>
          <a:lstStyle/>
          <a:p>
            <a:r>
              <a:rPr lang="ja-JP" altLang="en-US" sz="3200" i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募金方法の工夫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28600" y="1499175"/>
            <a:ext cx="8686800" cy="4278094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前後期 会費徴収時に　一定額を預かる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米山基金寄付・普通寄付金のイメージ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１年を通じ、分散して募る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米山月間、ﾛｰﾀﾘｰ財団月間、連続の負担軽減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楽しみを付加した募金活動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定期的に食事を軽食にして、残金を募金する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随時　個人的にオンラインから寄付する　　　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A161B7-6964-41F8-9EEB-8B422A64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406B53-133A-4DA9-B577-B4BB96BB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6" y="787764"/>
            <a:ext cx="4204716" cy="3261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13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  <p:pic>
        <p:nvPicPr>
          <p:cNvPr id="6150" name="Picture 6" descr="C:\Users\隆英\Desktop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22656"/>
            <a:ext cx="4038906" cy="27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隆英\Desktop\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666992"/>
            <a:ext cx="5109410" cy="42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E25A554-BAE9-48D7-8858-BE7AA250F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  <p:pic>
        <p:nvPicPr>
          <p:cNvPr id="6147" name="Picture 3" descr="C:\Users\隆英\Desktop\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6" y="2034050"/>
            <a:ext cx="5791200" cy="27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隆英\Desktop\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74" y="892215"/>
            <a:ext cx="3785424" cy="57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コネクタ 23"/>
          <p:cNvCxnSpPr/>
          <p:nvPr/>
        </p:nvCxnSpPr>
        <p:spPr>
          <a:xfrm>
            <a:off x="7041335" y="3028546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4709699" y="5246145"/>
            <a:ext cx="3400142" cy="604549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48371" y="5010398"/>
            <a:ext cx="1555247" cy="598453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98589" y="4114844"/>
            <a:ext cx="1555247" cy="604549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14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フローチャート : 論理積ゲート 4"/>
          <p:cNvSpPr/>
          <p:nvPr/>
        </p:nvSpPr>
        <p:spPr>
          <a:xfrm rot="5400000">
            <a:off x="528695" y="1326849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フローチャート : 論理積ゲート 8"/>
          <p:cNvSpPr/>
          <p:nvPr/>
        </p:nvSpPr>
        <p:spPr>
          <a:xfrm rot="5400000">
            <a:off x="2736971" y="1335994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フローチャート : 論理積ゲート 9"/>
          <p:cNvSpPr/>
          <p:nvPr/>
        </p:nvSpPr>
        <p:spPr>
          <a:xfrm rot="5400000">
            <a:off x="4879714" y="1366473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フローチャート : 論理積ゲート 10"/>
          <p:cNvSpPr/>
          <p:nvPr/>
        </p:nvSpPr>
        <p:spPr>
          <a:xfrm rot="5400000">
            <a:off x="7628185" y="1423581"/>
            <a:ext cx="838200" cy="803275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0322" y="1354302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年次基金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869688" y="1365078"/>
            <a:ext cx="1410964" cy="461665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algn="ctr"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ﾎﾟﾘｵﾌﾟﾗｽ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010028" y="1381736"/>
            <a:ext cx="1467068" cy="769441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恒久基金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/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（冠名基金）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22972" y="1577193"/>
            <a:ext cx="1415542" cy="461552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kumimoji="1"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charset="0"/>
              </a:rPr>
              <a:t>臨時基金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02575" y="3145323"/>
            <a:ext cx="2202847" cy="1477328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％が３年後ＤＤＦ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50%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が３年後ＷＦ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収益が運営費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54725" y="3145322"/>
            <a:ext cx="2242922" cy="553998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ﾎﾟﾘｵ撲滅活動支援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600006" y="3145322"/>
            <a:ext cx="2468946" cy="1938992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元金そのまま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収益の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％がＤＤＦ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収益の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％がＷＦ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冠名基金は＄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25,000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128515" y="2525620"/>
            <a:ext cx="1919288" cy="1087796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承認されたﾌﾟﾛｼﾞｪｸﾄ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/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の補助金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200000"/>
              </a:lnSpc>
            </a:pPr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災害復興基金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2305422" y="3020140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91422" y="3064229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784114" y="5318037"/>
            <a:ext cx="3125246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ベネファクター　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名以上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52203" y="4213121"/>
            <a:ext cx="1447964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4813" y="5087262"/>
            <a:ext cx="1711293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150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8233661-9FB1-443C-9F37-D164D6D52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 animBg="1"/>
      <p:bldP spid="2" grpId="0"/>
      <p:bldP spid="2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>
            <a:off x="3591097" y="5144868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295697" y="4389333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734098" y="934061"/>
            <a:ext cx="4163568" cy="2246769"/>
          </a:xfrm>
          <a:prstGeom prst="rect">
            <a:avLst/>
          </a:prstGeom>
          <a:noFill/>
          <a:ln>
            <a:noFill/>
          </a:ln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uFill>
                  <a:solidFill>
                    <a:srgbClr val="FF0000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年次基金、ﾎﾟﾘｵﾌﾟﾗｽ、</a:t>
            </a:r>
            <a:endParaRPr lang="en-US" altLang="ja-JP" sz="2800" dirty="0">
              <a:solidFill>
                <a:srgbClr val="003366"/>
              </a:solidFill>
              <a:uFill>
                <a:solidFill>
                  <a:srgbClr val="FF0000"/>
                </a:solidFill>
              </a:u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財団承認補助金に、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その後、＄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毎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ja-JP" altLang="en-US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15</a:t>
            </a:fld>
            <a:endParaRPr lang="en-US" altLang="ja-JP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65" y="6153697"/>
            <a:ext cx="1981199" cy="46368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238297" y="934014"/>
            <a:ext cx="4414858" cy="1815882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ﾎﾟｰﾙ・ﾊﾘｽ・ﾌｪﾛｰ：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ﾏﾙﾁﾌﾟﾙ・ﾎﾟｰﾙ・ﾊﾘｽ・ﾌｪﾛｰ：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8297" y="3058989"/>
            <a:ext cx="8028432" cy="523220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ﾍﾞﾈﾌｧｸﾀｰ：　</a:t>
            </a:r>
            <a:r>
              <a:rPr lang="ja-JP" altLang="en-US" sz="2800" dirty="0">
                <a:solidFill>
                  <a:srgbClr val="003366"/>
                </a:solidFill>
                <a:uFill>
                  <a:solidFill>
                    <a:srgbClr val="FF0000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恒久基金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8297" y="3905815"/>
            <a:ext cx="8645764" cy="523220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ﾒｼﾞｬｰﾄﾞﾅｰ：　</a:t>
            </a:r>
            <a:r>
              <a:rPr lang="ja-JP" altLang="en-US" sz="2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分類に関係なく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6397" y="4667815"/>
            <a:ext cx="8915400" cy="954107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ｱｰﾁ・ｸﾗﾝﾌ・ｿｻｴﾃｨ：　分類に関係なく累計＄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250,000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寄付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238297" y="2915283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82381" y="3752447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82381" y="4652643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295697" y="3844261"/>
            <a:ext cx="2667000" cy="646331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２６６０地区に</a:t>
            </a:r>
            <a:r>
              <a:rPr lang="en-US" altLang="ja-JP" sz="320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60</a:t>
            </a:r>
            <a:r>
              <a:rPr lang="ja-JP" altLang="en-US" sz="360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</a:t>
            </a:r>
            <a:endParaRPr lang="ja-JP" altLang="en-US" sz="36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00597" y="4777551"/>
            <a:ext cx="2667000" cy="646002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２６６０地区に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２名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5897" y="2997434"/>
            <a:ext cx="4556760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達成時の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１回のみ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4810297" y="1391214"/>
            <a:ext cx="3124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219498" y="3524814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588807" y="5380731"/>
            <a:ext cx="2362199" cy="338554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en-US" altLang="ja-JP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2018/03/28</a:t>
            </a:r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現在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86064" y="2382055"/>
            <a:ext cx="6233160" cy="1323110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2016-17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BF1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名以上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４５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クラブ　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５３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</a:t>
            </a:r>
            <a:endParaRPr lang="en-US" altLang="ja-JP" sz="20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 defTabSz="911218">
              <a:spcAft>
                <a:spcPts val="0"/>
              </a:spcAft>
            </a:pPr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2017-18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BF1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名以上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２７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クラブ　（</a:t>
            </a:r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3/12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現在）</a:t>
            </a:r>
            <a:endParaRPr lang="en-US" altLang="ja-JP" sz="20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 defTabSz="911218">
              <a:spcAft>
                <a:spcPts val="0"/>
              </a:spcAft>
            </a:pPr>
            <a:endParaRPr lang="en-US" altLang="ja-JP" sz="8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 w="13970" cap="flat" cmpd="sng" algn="ctr">
            <a:noFill/>
            <a:prstDash val="solid"/>
          </a:ln>
          <a:effectLst/>
        </p:spPr>
        <p:txBody>
          <a:bodyPr lIns="64062" tIns="32023" rIns="64062" bIns="32023" spcCol="0" rtlCol="0" anchor="ctr"/>
          <a:lstStyle/>
          <a:p>
            <a:pPr algn="ctr" defTabSz="640607"/>
            <a:endParaRPr kumimoji="1" lang="ja-JP" altLang="en-US" kern="0">
              <a:solidFill>
                <a:srgbClr val="FFFFFF"/>
              </a:solidFill>
              <a:latin typeface="Century Schoolbook" panose="02040604050505020304"/>
              <a:ea typeface="ＭＳ 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</p:spTree>
    <p:extLst>
      <p:ext uri="{BB962C8B-B14F-4D97-AF65-F5344CB8AC3E}">
        <p14:creationId xmlns:p14="http://schemas.microsoft.com/office/powerpoint/2010/main" val="39832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37" grpId="1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16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Picture 3" descr="C:\Users\TarpyR\Desktop\PHSpins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43" y="3784870"/>
            <a:ext cx="1850917" cy="250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4600"/>
            <a:ext cx="4444065" cy="3444875"/>
          </a:xfrm>
          <a:prstGeom prst="rect">
            <a:avLst/>
          </a:prstGeom>
        </p:spPr>
      </p:pic>
      <p:pic>
        <p:nvPicPr>
          <p:cNvPr id="6146" name="Picture 2" descr="C:\Users\隆英\Desktop\Paul%20Harris%20top%202800x1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8" y="1143000"/>
            <a:ext cx="4046738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469932" y="11287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米国コロラド州、第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5450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コーディネーター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08E4127-B55D-44D8-9B38-D9D524C9A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17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381000" y="877824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r>
              <a:rPr kumimoji="0"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  <a:cs typeface="Meiryo UI" pitchFamily="50" charset="-128"/>
              </a:rPr>
              <a:t>毎年</a:t>
            </a:r>
            <a:r>
              <a:rPr kumimoji="0" lang="en-US" altLang="ja-JP" sz="3200" b="1" dirty="0">
                <a:solidFill>
                  <a:srgbClr val="FF0000"/>
                </a:solidFill>
                <a:latin typeface="ＭＳ Ｐゴシック"/>
                <a:ea typeface="ＭＳ Ｐゴシック"/>
                <a:cs typeface="Meiryo UI" pitchFamily="50" charset="-128"/>
              </a:rPr>
              <a:t>$1,000</a:t>
            </a:r>
            <a:r>
              <a:rPr kumimoji="0" lang="ja-JP" altLang="en-US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（約</a:t>
            </a:r>
            <a:r>
              <a:rPr kumimoji="0" lang="en-US" altLang="ja-JP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110,000</a:t>
            </a:r>
            <a:r>
              <a:rPr kumimoji="0" lang="ja-JP" altLang="en-US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円）以上の寄付を宣言</a:t>
            </a:r>
            <a:endParaRPr kumimoji="0" lang="en-US" altLang="ja-JP" sz="3200" b="1" dirty="0">
              <a:solidFill>
                <a:srgbClr val="00246C"/>
              </a:solidFill>
              <a:latin typeface="ＭＳ Ｐゴシック"/>
              <a:ea typeface="ＭＳ Ｐゴシック"/>
              <a:cs typeface="Meiryo UI" pitchFamily="50" charset="-128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r>
              <a:rPr lang="ja-JP" altLang="en-US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（年次基金・ポリオ基金・財団が認証した補助金ﾌﾟﾛｼﾞｪｸﾄ）</a:t>
            </a:r>
            <a:endParaRPr lang="ja-JP" altLang="en-US" dirty="0">
              <a:solidFill>
                <a:srgbClr val="58585A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2400" y="24384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en-US" altLang="ja-JP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年創設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すべてのロータリアンが毎年</a:t>
            </a:r>
            <a:r>
              <a:rPr kumimoji="0" lang="en-US" altLang="ja-JP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1,000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ドルを寄付すること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　　は難しい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可能性の有る会員に　サエティへの入会という形で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　　認証することによって</a:t>
            </a:r>
            <a:r>
              <a:rPr kumimoji="0" lang="ja-JP" altLang="en-US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rPr>
              <a:t>寄付を推進</a:t>
            </a:r>
            <a:endParaRPr lang="ja-JP" altLang="en-US" dirty="0">
              <a:solidFill>
                <a:srgbClr val="1F497D">
                  <a:lumMod val="75000"/>
                </a:srgb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2" name="Picture 3" descr="C:\Users\TarpyR\Desktop\PHSpins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74792"/>
            <a:ext cx="2189154" cy="29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52400" y="2362200"/>
            <a:ext cx="861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524000" y="4996898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一年を通じて　ロータリー財団を意識し、</a:t>
            </a:r>
            <a:endParaRPr lang="en-US" altLang="ja-JP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周りの会員にも良い影響を及ぼして欲しい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219200" y="4996898"/>
            <a:ext cx="6172200" cy="984885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BB08704-48C1-42F8-A398-98F783C66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18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6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1" y="6117960"/>
            <a:ext cx="2133599" cy="49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33400" y="1143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●　これまで毎年</a:t>
            </a: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1,000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ドルの寄付をした実績必要無し。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●　ソサエティ入会時に、すぐに</a:t>
            </a: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1,000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ドルを寄付する必要無し。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　　（年度内に少額にわけて寄付する）</a:t>
            </a:r>
            <a:endParaRPr lang="ja-JP" altLang="en-US" dirty="0">
              <a:solidFill>
                <a:srgbClr val="16316B"/>
              </a:solidFill>
              <a:latin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30936" y="3657600"/>
            <a:ext cx="7772400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ご入会方法</a:t>
            </a:r>
            <a:endParaRPr kumimoji="0" lang="en-US" altLang="en-US" dirty="0">
              <a:solidFill>
                <a:srgbClr val="16316B"/>
              </a:solidFill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ts val="0"/>
              </a:spcBef>
              <a:buFontTx/>
              <a:buAutoNum type="arabicParenR"/>
              <a:defRPr/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ポール・ハリス・ソサエティのページにある入会フォームに入力し、送信する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AutoNum type="arabicParenR"/>
              <a:defRPr/>
            </a:pP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2660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地区ホームページより申込書をダウンロードし　ガバナー事務所に送る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304801" y="3124200"/>
            <a:ext cx="86105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1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57200" y="1172876"/>
            <a:ext cx="4267200" cy="75579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19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3" name="Picture 3" descr="C:\Users\TarpyR\Desktop\PHSpins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99" y="1301606"/>
            <a:ext cx="3581400" cy="48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451103" y="2438400"/>
            <a:ext cx="6625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ts val="3100"/>
              </a:lnSpc>
              <a:buFont typeface="Arial" pitchFamily="34" charset="0"/>
              <a:buNone/>
            </a:pP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現在の会員数</a:t>
            </a: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	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２名</a:t>
            </a:r>
            <a:endParaRPr lang="ja-JP" altLang="en-US" sz="3200" dirty="0">
              <a:solidFill>
                <a:srgbClr val="58585A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441960" y="3581400"/>
            <a:ext cx="75395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ts val="3100"/>
              </a:lnSpc>
              <a:buFont typeface="Arial" pitchFamily="34" charset="0"/>
              <a:buNone/>
            </a:pP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実績到達者</a:t>
            </a: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	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</a:t>
            </a:r>
            <a:endParaRPr lang="ja-JP" altLang="en-US" sz="3200" dirty="0">
              <a:solidFill>
                <a:srgbClr val="58585A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8929"/>
              </p:ext>
            </p:extLst>
          </p:nvPr>
        </p:nvGraphicFramePr>
        <p:xfrm>
          <a:off x="451103" y="4114800"/>
          <a:ext cx="6356350" cy="623887"/>
        </p:xfrm>
        <a:graphic>
          <a:graphicData uri="http://schemas.openxmlformats.org/drawingml/2006/table">
            <a:tbl>
              <a:tblPr/>
              <a:tblGrid>
                <a:gridCol w="38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000"/>
                        </a:lnSpc>
                      </a:pPr>
                      <a:r>
                        <a:rPr kumimoji="1" lang="en-US" altLang="ja-JP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2016</a:t>
                      </a:r>
                      <a:r>
                        <a:rPr kumimoji="1" lang="ja-JP" altLang="en-US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r>
                        <a:rPr kumimoji="1" lang="ja-JP" altLang="en-US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年度</a:t>
                      </a: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EBD1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EBD1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000"/>
                        </a:lnSpc>
                      </a:pPr>
                      <a:r>
                        <a:rPr kumimoji="1" lang="ja-JP" altLang="en-US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７３名</a:t>
                      </a: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EBD1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EBD1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484631" y="1301606"/>
            <a:ext cx="6625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ts val="3100"/>
              </a:lnSpc>
              <a:buFont typeface="Arial" pitchFamily="34" charset="0"/>
              <a:buNone/>
            </a:pP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</a:rPr>
              <a:t>RID2660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</a:rPr>
              <a:t>　実績</a:t>
            </a:r>
            <a:endParaRPr lang="ja-JP" altLang="en-US" sz="3200" dirty="0">
              <a:solidFill>
                <a:srgbClr val="58585A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81600" y="5486400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2018/03/28</a:t>
            </a:r>
            <a:r>
              <a:rPr lang="ja-JP" altLang="en-US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現在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541516A-49C3-47FC-9038-98545D321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2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73429" y="914400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2042" y="2541016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352135" y="914400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2018-19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年次基金寄付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724027" y="1586107"/>
            <a:ext cx="7016750" cy="74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1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人当り　</a:t>
            </a:r>
            <a:r>
              <a:rPr lang="en-US" altLang="ja-JP" sz="40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$</a:t>
            </a:r>
            <a:r>
              <a:rPr lang="ja-JP" altLang="en-US" sz="40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１５０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　以上を</a:t>
            </a: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!!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634918" y="3233199"/>
            <a:ext cx="80348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各クラブで  </a:t>
            </a:r>
            <a:r>
              <a:rPr lang="en-US" altLang="ja-JP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1</a:t>
            </a:r>
            <a:r>
              <a:rPr lang="ja-JP" altLang="en-US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人以上  </a:t>
            </a: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のベネフェクターを！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402046" y="2515616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2018-19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恒久基金寄付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2042" y="4247390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634918" y="4939573"/>
            <a:ext cx="80348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１人当り　</a:t>
            </a:r>
            <a:r>
              <a:rPr lang="ja-JP" altLang="en-US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＄５０</a:t>
            </a:r>
            <a:r>
              <a:rPr lang="en-US" altLang="ja-JP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 </a:t>
            </a: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以上を！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402046" y="4221990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2018-19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ポリオプラス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B770A9-E8A8-49DA-9F38-85507E649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152400" y="1097281"/>
            <a:ext cx="8686800" cy="11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利用金額の</a:t>
            </a:r>
            <a:r>
              <a:rPr kumimoji="0" lang="en-US" altLang="ja-JP" sz="3200" b="1" spc="-15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0.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~</a:t>
            </a:r>
            <a:r>
              <a:rPr kumimoji="0" lang="en-US" altLang="ja-JP" sz="3200" b="1" spc="-15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0.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％と</a:t>
            </a:r>
            <a:r>
              <a:rPr kumimoji="0" lang="ja-JP" altLang="en-US" sz="32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年会費の一部が</a:t>
            </a:r>
            <a:endParaRPr kumimoji="0" lang="en-US" altLang="ja-JP" sz="32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32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ロータリー財団の寄付に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!</a:t>
            </a:r>
            <a:endParaRPr lang="ja-JP" altLang="en-US" sz="32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457201" y="3221628"/>
            <a:ext cx="3810000" cy="129083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提携業者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旅行、買い物、公共料金等々</a:t>
            </a:r>
            <a:endParaRPr lang="ja-JP" altLang="en-US" spc="-1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4637679" y="3742594"/>
            <a:ext cx="436894" cy="858212"/>
          </a:xfrm>
          <a:prstGeom prst="downArrow">
            <a:avLst/>
          </a:prstGeom>
          <a:solidFill>
            <a:srgbClr val="16316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63590" y="4342593"/>
            <a:ext cx="4451809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数手料</a:t>
            </a:r>
            <a:r>
              <a:rPr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: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代金の約５％の手数料</a:t>
            </a: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5410200" y="3576494"/>
            <a:ext cx="2235299" cy="731518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chemeClr val="bg1">
                    <a:lumMod val="9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カード会社</a:t>
            </a:r>
            <a:endParaRPr kumimoji="0" lang="en-US" altLang="ja-JP" sz="2800" b="1" spc="-100" dirty="0">
              <a:solidFill>
                <a:schemeClr val="bg1">
                  <a:lumMod val="9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 bwMode="auto">
          <a:xfrm>
            <a:off x="609599" y="5410200"/>
            <a:ext cx="3657602" cy="6553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ロータリアン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下矢印 25"/>
          <p:cNvSpPr/>
          <p:nvPr/>
        </p:nvSpPr>
        <p:spPr>
          <a:xfrm rot="10800000">
            <a:off x="2590800" y="4572009"/>
            <a:ext cx="526484" cy="762001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1453907" y="4571999"/>
            <a:ext cx="527305" cy="761999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auto">
          <a:xfrm>
            <a:off x="5430048" y="1844043"/>
            <a:ext cx="3057143" cy="7315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下矢印 28"/>
          <p:cNvSpPr/>
          <p:nvPr/>
        </p:nvSpPr>
        <p:spPr>
          <a:xfrm rot="10800000">
            <a:off x="5430037" y="2645664"/>
            <a:ext cx="425962" cy="7931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86490" y="2626736"/>
            <a:ext cx="2848149" cy="830997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0.3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0.5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endParaRPr lang="en-US" altLang="ja-JP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年会費の一部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97074" y="4948535"/>
            <a:ext cx="3157787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支払い</a:t>
            </a:r>
            <a:r>
              <a:rPr kumimoji="1"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カード決済）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3256" y="4512466"/>
            <a:ext cx="1578894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サービス</a:t>
            </a:r>
            <a:endParaRPr kumimoji="1" lang="ja-JP" altLang="en-US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24411" y="2817825"/>
            <a:ext cx="800219" cy="461665"/>
          </a:xfrm>
          <a:prstGeom prst="rect">
            <a:avLst/>
          </a:prstGeom>
          <a:noFill/>
        </p:spPr>
        <p:txBody>
          <a:bodyPr wrap="non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寄付</a:t>
            </a:r>
          </a:p>
        </p:txBody>
      </p:sp>
      <p:pic>
        <p:nvPicPr>
          <p:cNvPr id="34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5999" y="6065518"/>
            <a:ext cx="2819400" cy="659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75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5529" y="1066812"/>
            <a:ext cx="7391400" cy="124649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オリコ・ロータリーカード</a:t>
            </a:r>
            <a:br>
              <a:rPr lang="en-US" altLang="ja-JP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ビジネス・ゴールド・スタンダード</a:t>
            </a:r>
          </a:p>
        </p:txBody>
      </p:sp>
      <p:pic>
        <p:nvPicPr>
          <p:cNvPr id="19" name="図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998" r="3548" b="51068"/>
          <a:stretch>
            <a:fillRect/>
          </a:stretch>
        </p:blipFill>
        <p:spPr bwMode="auto">
          <a:xfrm>
            <a:off x="2362200" y="2347807"/>
            <a:ext cx="14630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998" r="3548" b="51068"/>
          <a:stretch>
            <a:fillRect/>
          </a:stretch>
        </p:blipFill>
        <p:spPr bwMode="auto">
          <a:xfrm>
            <a:off x="3889127" y="2359015"/>
            <a:ext cx="1513165" cy="9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17147"/>
              </p:ext>
            </p:extLst>
          </p:nvPr>
        </p:nvGraphicFramePr>
        <p:xfrm>
          <a:off x="783337" y="2279767"/>
          <a:ext cx="1537756" cy="99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Photo Editor 写真" r:id="rId6" imgW="10076190" imgH="6523810" progId="MSPhotoEd.3">
                  <p:embed/>
                </p:oleObj>
              </mc:Choice>
              <mc:Fallback>
                <p:oleObj name="Photo Editor 写真" r:id="rId6" imgW="10076190" imgH="6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37" y="2279767"/>
                        <a:ext cx="1537756" cy="995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テキスト ボックス 35"/>
          <p:cNvSpPr txBox="1"/>
          <p:nvPr/>
        </p:nvSpPr>
        <p:spPr>
          <a:xfrm flipH="1">
            <a:off x="152399" y="3810001"/>
            <a:ext cx="8915400" cy="20620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２０１５－１６年度のロータリーカードによる寄付総額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約</a:t>
            </a:r>
            <a:r>
              <a:rPr lang="ja-JP" altLang="en-US" sz="4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１，００５万円　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（利用額約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億円）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E0A3D8-C4B1-4B48-B5F9-A2652D608D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329" y="990600"/>
            <a:ext cx="8382000" cy="669362"/>
          </a:xfrm>
          <a:prstGeom prst="rect">
            <a:avLst/>
          </a:prstGeom>
          <a:solidFill>
            <a:schemeClr val="bg1"/>
          </a:solidFill>
        </p:spPr>
        <p:txBody>
          <a:bodyPr wrap="square" lIns="91383" tIns="45692" rIns="91383" bIns="45692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ダイナースクラブカード</a:t>
            </a:r>
            <a:r>
              <a:rPr lang="ja-JP" altLang="en-US" sz="3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が加わりました</a:t>
            </a:r>
          </a:p>
        </p:txBody>
      </p:sp>
      <p:pic>
        <p:nvPicPr>
          <p:cNvPr id="10" name="Picture 8" descr="C:\Users\隆英\Pictures\ダイナーすカー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03" y="4271922"/>
            <a:ext cx="2988207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4426" y="1659962"/>
            <a:ext cx="8534400" cy="221086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コーポレイトカード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各クラブをひとつの団体としてとらえ、クラブの預金口座を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引落口座として指定することが出来る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38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事前一報で高額利用が可能（</a:t>
            </a:r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万円未満は不要）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uFill>
                  <a:solidFill>
                    <a:srgbClr val="FF0066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年会費が無料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329" y="3962400"/>
            <a:ext cx="8534400" cy="139525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個人カード　＋　ビジネスアカウントカード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年会費　２２，０００円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38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ポイント個人カード合算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55FF596-8DFE-4461-A74E-1630AC974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457201" y="1295401"/>
            <a:ext cx="3810000" cy="321706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地区大会、</a:t>
            </a: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IM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RI</a:t>
            </a: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本部への支払い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オンライン財団寄付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Rotary</a:t>
            </a: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関連商品購入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クラブ旅行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国際大会、例会場費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クラブ会合代金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事務所経費他</a:t>
            </a:r>
          </a:p>
        </p:txBody>
      </p:sp>
      <p:sp>
        <p:nvSpPr>
          <p:cNvPr id="14" name="下矢印 13"/>
          <p:cNvSpPr/>
          <p:nvPr/>
        </p:nvSpPr>
        <p:spPr>
          <a:xfrm rot="16200000">
            <a:off x="4790740" y="3418843"/>
            <a:ext cx="436894" cy="1066801"/>
          </a:xfrm>
          <a:prstGeom prst="downArrow">
            <a:avLst/>
          </a:prstGeom>
          <a:solidFill>
            <a:srgbClr val="16316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75783" y="4170691"/>
            <a:ext cx="349453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代金の約５％の手数料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5735017" y="3501289"/>
            <a:ext cx="2235299" cy="731518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chemeClr val="bg1">
                    <a:lumMod val="9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カード会社</a:t>
            </a:r>
            <a:endParaRPr kumimoji="0" lang="en-US" altLang="ja-JP" sz="2800" b="1" spc="-100" dirty="0">
              <a:solidFill>
                <a:schemeClr val="bg1">
                  <a:lumMod val="9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609599" y="5410200"/>
            <a:ext cx="3657602" cy="6553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会長・幹事・会計担当者</a:t>
            </a:r>
            <a:endParaRPr kumimoji="0" lang="en-US" altLang="ja-JP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下矢印 17"/>
          <p:cNvSpPr/>
          <p:nvPr/>
        </p:nvSpPr>
        <p:spPr>
          <a:xfrm rot="10800000">
            <a:off x="762000" y="4567546"/>
            <a:ext cx="526484" cy="762001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5626822" y="1295401"/>
            <a:ext cx="3057143" cy="100279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000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ポリオプラス基金</a:t>
            </a:r>
            <a:endParaRPr kumimoji="0" lang="en-US" altLang="ja-JP" sz="2000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下矢印 19"/>
          <p:cNvSpPr/>
          <p:nvPr/>
        </p:nvSpPr>
        <p:spPr>
          <a:xfrm rot="10800000">
            <a:off x="5699201" y="2362200"/>
            <a:ext cx="425962" cy="107660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25162" y="2445976"/>
            <a:ext cx="2834231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0.3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寄付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65440" y="4867871"/>
            <a:ext cx="586233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支払い</a:t>
            </a:r>
            <a:r>
              <a:rPr kumimoji="1"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ダイナースコーポレートカード）</a:t>
            </a:r>
          </a:p>
        </p:txBody>
      </p:sp>
      <p:pic>
        <p:nvPicPr>
          <p:cNvPr id="23" name="Picture 8" descr="C:\Users\隆英\Pictures\ダイナーすカー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24" y="5878016"/>
            <a:ext cx="1079379" cy="6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64546" y="1330840"/>
            <a:ext cx="3874581" cy="3139321"/>
          </a:xfrm>
          <a:prstGeom prst="rect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各地区、クラブでのロータリー関係一年間支払い推定総額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/>
              <a:t>334</a:t>
            </a:r>
            <a:r>
              <a:rPr lang="ja-JP" altLang="en-US" sz="4000" dirty="0"/>
              <a:t>億</a:t>
            </a:r>
            <a:r>
              <a:rPr lang="en-US" altLang="ja-JP" sz="4000" dirty="0"/>
              <a:t>3</a:t>
            </a:r>
            <a:r>
              <a:rPr lang="ja-JP" altLang="en-US" sz="4000" dirty="0"/>
              <a:t>千万円</a:t>
            </a:r>
            <a:endParaRPr lang="en-US" altLang="ja-JP" sz="40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80317" y="264360"/>
            <a:ext cx="3549193" cy="206210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一年間の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ﾛｰﾀﾘｰ財団寄付推定総額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en-US" dirty="0"/>
          </a:p>
          <a:p>
            <a:pPr algn="ctr"/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億円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5912183" y="6400812"/>
            <a:ext cx="2819400" cy="30777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出典：ﾛｰﾀﾘｰｶｰﾄﾞｿﾞｰﾝｺｰﾃﾞｨﾈｰﾀｰ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79484BD-D32F-40D0-95AD-FB9092A45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pic>
        <p:nvPicPr>
          <p:cNvPr id="23" name="Picture 8" descr="C:\Users\隆英\Pictures\ダイナーすカー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582482" cy="9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5912183" y="6400812"/>
            <a:ext cx="2819400" cy="30777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出典：ﾛｰﾀﾘｰｶｰﾄﾞｿﾞｰﾝｺｰﾃﾞｨﾈｰﾀｰ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79484BD-D32F-40D0-95AD-FB9092A45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2F0970-C34A-47EC-8DD3-F597CB9ED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773905"/>
            <a:ext cx="5486400" cy="55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304800" y="859536"/>
            <a:ext cx="868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2" rIns="91383" bIns="45692" numCol="1" rtlCol="0" anchor="t" compatLnSpc="1">
            <a:prstTxWarp prst="textNoShape">
              <a:avLst/>
            </a:prstTxWarp>
            <a:normAutofit/>
          </a:bodyPr>
          <a:lstStyle>
            <a:lvl1pPr algn="l" defTabSz="457011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ja-JP" altLang="en-US" sz="3600" dirty="0">
                <a:latin typeface="Arial Narrow" pitchFamily="34" charset="0"/>
              </a:rPr>
              <a:t>年次寄付は補助金の原資です。</a:t>
            </a:r>
            <a:br>
              <a:rPr kumimoji="0" lang="en-US" altLang="ja-JP" sz="3600" dirty="0">
                <a:latin typeface="Arial Narrow" pitchFamily="34" charset="0"/>
              </a:rPr>
            </a:br>
            <a:r>
              <a:rPr kumimoji="0" lang="ja-JP" altLang="en-US" sz="3600" dirty="0">
                <a:latin typeface="Arial Narrow" pitchFamily="34" charset="0"/>
              </a:rPr>
              <a:t>財団へのご寄附をお願いします。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95804" y="2895600"/>
            <a:ext cx="4195379" cy="461665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>
              <a:defRPr/>
            </a:pPr>
            <a:r>
              <a:rPr lang="ja-JP" altLang="en-US" dirty="0">
                <a:ln w="0"/>
                <a:solidFill>
                  <a:schemeClr val="bg1"/>
                </a:solidFill>
              </a:rPr>
              <a:t>ご清聴ありがとうございました。</a:t>
            </a:r>
          </a:p>
        </p:txBody>
      </p:sp>
      <p:pic>
        <p:nvPicPr>
          <p:cNvPr id="7" name="図 2">
            <a:extLst>
              <a:ext uri="{FF2B5EF4-FFF2-40B4-BE49-F238E27FC236}">
                <a16:creationId xmlns:a16="http://schemas.microsoft.com/office/drawing/2014/main" id="{EDF60B8A-539E-4C5D-A576-BADAC650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7242630" cy="10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1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467078"/>
              </p:ext>
            </p:extLst>
          </p:nvPr>
        </p:nvGraphicFramePr>
        <p:xfrm>
          <a:off x="170689" y="1447056"/>
          <a:ext cx="7586087" cy="455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3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　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16-17</a:t>
            </a:r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人当りの年次寄付実績（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2017.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959" y="4627178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１９９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96356" y="3125900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１２０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１４９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0" y="228770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75558" y="1434864"/>
            <a:ext cx="142913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7959" y="2160584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７３２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06" y="3981067"/>
            <a:ext cx="23050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715001" y="5100147"/>
            <a:ext cx="3130296" cy="84634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１５０以上　７４％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１６０以上　６７％）</a:t>
            </a:r>
            <a:endParaRPr lang="en-US" altLang="ja-JP" sz="20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6342414-4B4D-49B0-9EF4-9B08CD6DB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027033"/>
              </p:ext>
            </p:extLst>
          </p:nvPr>
        </p:nvGraphicFramePr>
        <p:xfrm>
          <a:off x="120396" y="2030693"/>
          <a:ext cx="89032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4</a:t>
            </a:fld>
            <a:endParaRPr lang="en-US" altLang="ja-JP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16-17</a:t>
            </a:r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個人別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人当りの年次寄付実績（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2017.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0400" y="2547107"/>
            <a:ext cx="1752600" cy="654949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$160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$199</a:t>
            </a: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５１％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8354" y="3074943"/>
            <a:ext cx="1668971" cy="936276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$120</a:t>
            </a:r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$149</a:t>
            </a:r>
          </a:p>
          <a:p>
            <a:pPr algn="ctr"/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８％</a:t>
            </a:r>
            <a:endParaRPr lang="en-US" altLang="ja-JP" sz="18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ja-JP" altLang="en-US" sz="18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06095" y="3553598"/>
            <a:ext cx="652272" cy="373622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３％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54819" y="3553598"/>
            <a:ext cx="797241" cy="373622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６％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2025" y="2821428"/>
            <a:ext cx="857250" cy="373622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７％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9" y="822217"/>
            <a:ext cx="1239013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0017" y="2563743"/>
            <a:ext cx="1714500" cy="654949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$200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$299</a:t>
            </a: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１９％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43943" y="2554855"/>
            <a:ext cx="1752600" cy="654949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$159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７％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4805" y="2057400"/>
            <a:ext cx="6857999" cy="228600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253861" y="2048256"/>
            <a:ext cx="1356740" cy="237744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81400" y="1676400"/>
            <a:ext cx="990600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kumimoji="1" lang="ja-JP" altLang="en-US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８４％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82841" y="1629261"/>
            <a:ext cx="990600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</a:t>
            </a:r>
            <a:r>
              <a:rPr kumimoji="1" lang="ja-JP" altLang="en-US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24202" y="4919062"/>
            <a:ext cx="5223604" cy="98484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地区平均（</a:t>
            </a:r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人）　＄</a:t>
            </a:r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184.9</a:t>
            </a:r>
          </a:p>
          <a:p>
            <a:pPr algn="ctr">
              <a:spcBef>
                <a:spcPts val="1200"/>
              </a:spcBef>
            </a:pPr>
            <a:r>
              <a:rPr kumimoji="1"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地区年次寄付合計　＄</a:t>
            </a:r>
            <a:r>
              <a:rPr kumimoji="1"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661,192</a:t>
            </a:r>
            <a:endParaRPr kumimoji="1" lang="ja-JP" altLang="en-US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28410" y="5977406"/>
            <a:ext cx="2758439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2015-16</a:t>
            </a:r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　＄</a:t>
            </a:r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589,740</a:t>
            </a:r>
            <a:endParaRPr lang="ja-JP" altLang="en-US" sz="18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04121B7-12B3-4F5C-99BA-4A828C017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93847"/>
              </p:ext>
            </p:extLst>
          </p:nvPr>
        </p:nvGraphicFramePr>
        <p:xfrm>
          <a:off x="0" y="1471414"/>
          <a:ext cx="7935468" cy="452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5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財団への寄付・ポリオ　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16-17</a:t>
            </a:r>
            <a:endParaRPr lang="ja-JP" altLang="en-US" sz="3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人当りのポリオ・プラス基金寄付実績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2017.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sz="20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1777" y="1826036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4204809"/>
            <a:ext cx="172228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0" y="228770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03338" y="1498950"/>
            <a:ext cx="142913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EE004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EE004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endParaRPr kumimoji="1" lang="ja-JP" altLang="en-US" dirty="0">
              <a:solidFill>
                <a:srgbClr val="EE004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26677" y="1439839"/>
            <a:ext cx="129654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5001" y="5100147"/>
            <a:ext cx="3130296" cy="129260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５０以上　７７％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６０以上　５７％）</a:t>
            </a:r>
            <a:endParaRPr lang="en-US" altLang="ja-JP" sz="20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　＄５９．１７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8BB3412-3439-4801-8197-1A87F58FE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右矢印 21"/>
          <p:cNvSpPr/>
          <p:nvPr/>
        </p:nvSpPr>
        <p:spPr>
          <a:xfrm rot="16200000">
            <a:off x="2846100" y="5770593"/>
            <a:ext cx="646306" cy="552636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50933" y="5273551"/>
            <a:ext cx="1123836" cy="415499"/>
          </a:xfrm>
          <a:prstGeom prst="rect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6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55452" y="914401"/>
            <a:ext cx="874951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21" tIns="45711" rIns="91421" bIns="45711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クラブ別　年次基金　ポリオプラス基金寄付　一覧表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00835" y="1738990"/>
            <a:ext cx="1795271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会員が寄付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52552" y="2457288"/>
            <a:ext cx="3276599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クラブ事務局が預かる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6716" y="3574990"/>
            <a:ext cx="4991102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ロータリー財団へ送金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5376" y="4827859"/>
            <a:ext cx="5044442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ロータリー財団は着金確認後　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マイロータリーの 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レポート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に反映　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663193" y="2200656"/>
            <a:ext cx="438150" cy="272389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673860" y="2965390"/>
            <a:ext cx="438150" cy="609600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2663193" y="4013864"/>
            <a:ext cx="438150" cy="688809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866" y="3174880"/>
            <a:ext cx="3257550" cy="4001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各クラブで時期は様々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7219" y="4302559"/>
            <a:ext cx="3257550" cy="4001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着金後　約</a:t>
            </a:r>
            <a:r>
              <a:rPr lang="en-US" altLang="ja-JP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週間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7401" y="3970334"/>
            <a:ext cx="3124200" cy="2492990"/>
          </a:xfrm>
          <a:prstGeom prst="rect">
            <a:avLst/>
          </a:prstGeom>
          <a:solidFill>
            <a:srgbClr val="003366"/>
          </a:solidFill>
          <a:ln w="34925">
            <a:solidFill>
              <a:schemeClr val="tx2"/>
            </a:solidFill>
            <a:bevel/>
          </a:ln>
        </p:spPr>
        <p:txBody>
          <a:bodyPr wrap="square" lIns="91421" tIns="45711" rIns="91421" bIns="45711" rtlCol="0">
            <a:spAutoFit/>
          </a:bodyPr>
          <a:lstStyle/>
          <a:p>
            <a:pPr>
              <a:spcBef>
                <a:spcPts val="0"/>
              </a:spcBef>
            </a:pP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マイロータリーを閲覧し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一覧表作成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寄付から実績反映まで</a:t>
            </a: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タイムラグ</a:t>
            </a: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80763" y="3541430"/>
            <a:ext cx="2699603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ガバナー事務所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97935" y="6104783"/>
            <a:ext cx="2482823" cy="26528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9843" y="6042745"/>
            <a:ext cx="64431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閲覧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2136810" y="2133600"/>
            <a:ext cx="1604448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下矢印 7"/>
          <p:cNvSpPr/>
          <p:nvPr/>
        </p:nvSpPr>
        <p:spPr>
          <a:xfrm>
            <a:off x="5135098" y="1961972"/>
            <a:ext cx="645660" cy="3897578"/>
          </a:xfrm>
          <a:prstGeom prst="downArrow">
            <a:avLst/>
          </a:prstGeom>
          <a:gradFill>
            <a:gsLst>
              <a:gs pos="0">
                <a:srgbClr val="003366"/>
              </a:gs>
              <a:gs pos="100000">
                <a:schemeClr val="bg1">
                  <a:lumMod val="8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36FD4B1-EBE2-4213-826D-8A50241F1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74340"/>
            <a:ext cx="1941468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11" grpId="0"/>
      <p:bldP spid="12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1" grpId="0" animBg="1"/>
      <p:bldP spid="1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684301"/>
              </p:ext>
            </p:extLst>
          </p:nvPr>
        </p:nvGraphicFramePr>
        <p:xfrm>
          <a:off x="24308" y="1412431"/>
          <a:ext cx="7747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5BD97703-D610-44C6-837D-A76AE3E93E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947927"/>
              </p:ext>
            </p:extLst>
          </p:nvPr>
        </p:nvGraphicFramePr>
        <p:xfrm>
          <a:off x="431174" y="1230134"/>
          <a:ext cx="7163673" cy="466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7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財団への寄付・年次基金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人当りの年次寄付実績（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１２現在）</a:t>
            </a:r>
            <a:endParaRPr lang="ja-JP" altLang="en-US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08" y="373653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１９９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1790" y="5478952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１２０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１４９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6711" y="2626503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3010" y="2142926"/>
            <a:ext cx="142913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3600" y="1515076"/>
            <a:ext cx="1435768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95023" y="5169851"/>
            <a:ext cx="3130296" cy="9848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１５０以上　４４％　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　＄１４７．４８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91913" y="4022578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１１９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5180458" y="1371600"/>
            <a:ext cx="259194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C8D62AC3-4B48-4C71-B953-D7B64F62F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757539"/>
              </p:ext>
            </p:extLst>
          </p:nvPr>
        </p:nvGraphicFramePr>
        <p:xfrm>
          <a:off x="0" y="1431817"/>
          <a:ext cx="7848600" cy="451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370DB757-371D-478B-90D2-8E9326466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884027"/>
              </p:ext>
            </p:extLst>
          </p:nvPr>
        </p:nvGraphicFramePr>
        <p:xfrm>
          <a:off x="808639" y="1196748"/>
          <a:ext cx="7022855" cy="457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8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0" y="94565"/>
            <a:ext cx="6476999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　ポリオ・プラス基金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29460" y="859519"/>
            <a:ext cx="9143999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人当りのポリオ・プラス基金寄付実績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.1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２現在）</a:t>
            </a:r>
            <a:endParaRPr lang="ja-JP" altLang="en-US" sz="20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648" y="3285962"/>
            <a:ext cx="2057400" cy="461608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71538" y="3203154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9451" y="1938328"/>
            <a:ext cx="142913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12777" y="1599638"/>
            <a:ext cx="129654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7319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51042" y="5726621"/>
            <a:ext cx="3130296" cy="90788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５０以上　４８％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　＄３９．１１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62749" y="4568445"/>
            <a:ext cx="172228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553201" y="1364371"/>
            <a:ext cx="2133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320E5188-40AC-4905-AAC7-86A6BBAE5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9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9017" y="1600201"/>
            <a:ext cx="7696200" cy="38108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寄付を推進するには　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ロータリー財団活動の透明性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寄付金使途の自主性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税制上の優遇措置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募金方法の工夫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8" y="423530"/>
            <a:ext cx="4165975" cy="20228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3E560B5-FE16-4C73-B011-391C1D6A4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4" y="5943600"/>
            <a:ext cx="2911809" cy="6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24606</TotalTime>
  <Words>835</Words>
  <Application>Microsoft Office PowerPoint</Application>
  <PresentationFormat>画面に合わせる (4:3)</PresentationFormat>
  <Paragraphs>276</Paragraphs>
  <Slides>25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48" baseType="lpstr">
      <vt:lpstr>HGPｺﾞｼｯｸE</vt:lpstr>
      <vt:lpstr>HGP創英角ｺﾞｼｯｸUB</vt:lpstr>
      <vt:lpstr>HGP創英角ﾎﾟｯﾌﾟ体</vt:lpstr>
      <vt:lpstr>HGｺﾞｼｯｸE</vt:lpstr>
      <vt:lpstr>HG丸ｺﾞｼｯｸM-PRO</vt:lpstr>
      <vt:lpstr>Meiryo UI</vt:lpstr>
      <vt:lpstr>ＭＳ Ｐゴシック</vt:lpstr>
      <vt:lpstr>ＭＳ ゴシック</vt:lpstr>
      <vt:lpstr>Arial</vt:lpstr>
      <vt:lpstr>Arial Narrow</vt:lpstr>
      <vt:lpstr>Arial Narrow Bold</vt:lpstr>
      <vt:lpstr>Calibri</vt:lpstr>
      <vt:lpstr>Century Schoolbook</vt:lpstr>
      <vt:lpstr>Georgia</vt:lpstr>
      <vt:lpstr>Times New Roman</vt:lpstr>
      <vt:lpstr>Tw Cen MT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Photo Editor 写真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Database Functional Overview</dc:title>
  <dc:creator>Simone Webb</dc:creator>
  <cp:lastModifiedBy>Misako Funahashi</cp:lastModifiedBy>
  <cp:revision>1260</cp:revision>
  <cp:lastPrinted>2016-08-27T01:19:22Z</cp:lastPrinted>
  <dcterms:created xsi:type="dcterms:W3CDTF">2007-01-17T18:13:17Z</dcterms:created>
  <dcterms:modified xsi:type="dcterms:W3CDTF">2018-04-04T02:18:18Z</dcterms:modified>
</cp:coreProperties>
</file>