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1" r:id="rId4"/>
    <p:sldId id="273" r:id="rId5"/>
    <p:sldId id="276" r:id="rId6"/>
    <p:sldId id="282" r:id="rId7"/>
    <p:sldId id="279" r:id="rId8"/>
    <p:sldId id="280" r:id="rId9"/>
    <p:sldId id="283" r:id="rId10"/>
    <p:sldId id="284" r:id="rId11"/>
    <p:sldId id="285" r:id="rId12"/>
    <p:sldId id="270" r:id="rId13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0760" autoAdjust="0"/>
  </p:normalViewPr>
  <p:slideViewPr>
    <p:cSldViewPr snapToGrid="0">
      <p:cViewPr varScale="1">
        <p:scale>
          <a:sx n="100" d="100"/>
          <a:sy n="100" d="100"/>
        </p:scale>
        <p:origin x="34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DCFC431-4449-4C7B-9A11-7C58D66C9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81EB30-5586-47B0-BABF-4A249D6122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A5580D-A214-427F-A970-C546B573C1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38503C-819E-4D61-89E9-C5CFB8E29E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A50CD122-13E6-42B4-8C32-CACCD5D4C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21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320" tIns="47160" rIns="94320" bIns="471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8AE8381E-2229-416C-BFCC-017949549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229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B386-F3ED-41B1-AD5E-A1F56886FF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445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60D97E-AA69-4AF3-8B77-922A2B607B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96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9E0E4E-5130-4C25-9E23-2F37BFA159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317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CE31EB-82F8-4B7F-A375-EC61FADCFF5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53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8E2792-3B0A-43D2-9BDF-44B88E4BD3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0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98CB39-ECE6-4ED0-9B62-CBC7137238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05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130C45-4615-4CDB-AD6D-2BD909160D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29A115-874D-4940-AC0E-B89B5CD5B3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04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108526-00C1-4BF1-BA00-BDCF15CC5A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15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01D643-7C60-4FB6-9FCC-88E8C786C0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79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74DB37-F634-40A3-933A-AC697C0CBC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727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8DEA1A-8414-4E59-A754-ED87155B113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90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84C95-BB40-4866-800F-C4D3962D5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DD2C420-F696-4089-9633-79D7C87A8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B6CCC2-50D0-45FF-99C6-33D618AD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5261-8B53-4220-BE97-6F863200BFEC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5E56B6-7F3D-4F1C-A46A-AF84870E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B16001-A651-4738-A3D1-0A3F3F5B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88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3D716A-4309-4B3A-9189-2AD3CC9B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B6969E7-7C4A-414A-86BD-A4B13EBF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43BF5-D3FA-408E-AC40-0ACC74BA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9DB1-190A-488E-8F3B-78D10DC58A89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2F805-CA29-4087-85FC-639DA897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25362-4424-4DF6-A18D-FE529158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8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7FEDA63-9FDA-4BC5-AB1A-AFE0CE71E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096203-77E0-4697-81DE-BACA812A0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6A571-1ED0-4166-83D8-1ED3AB64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DF6-CB99-4B44-8E4D-AF4992B8D20E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287224-6F5E-4B97-A67D-D15387F9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2A4B6C-BD5D-4055-97FB-6671781F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40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4B7558-B7E8-4CD0-8FC0-9BB55B8A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78E02D-C57E-4A6B-A3E7-F29F06906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6C5E21-C59B-47AC-851A-E6E8903B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470E3-EF7B-4A19-92BE-16605CF9F334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B03A6C-19AC-4EA0-BE74-0B421242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F34B8E-5D2E-406B-8767-6B30B354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3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9601-25FC-4FF0-84C5-B0EB41EC7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4E2555-7A3A-4718-A2F2-6EB395ED9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CF7814-7B1B-4B5A-89F1-274A2FCB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D6FF-E6F5-4323-BED9-9D3F345C366A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7E93F-C098-48E1-BC33-7D499C23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19E2EF-8931-4C3B-8F28-F56097B5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7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C251B-9B4F-449B-9EF5-30CE8517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3FE7F5-4EB0-4355-9D13-7AC45F7F8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F9683B-4BBF-4B40-B458-079A39D14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4ACDE3-F8CB-41E2-ABEB-2E428BD9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4134-AB71-45D2-B01D-B86063970C92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A3461F-1061-41D9-81B5-ECC838981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165A2F-8E9F-4426-9551-5BD4B5D8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CB228-B3E8-4E67-ACF5-B8D956112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83F3A4-4DE7-4A3E-B026-06FE4753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62ECEC-0348-4061-A0A3-7FABEDBBE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099EB8-4E89-4252-B8AA-9D445FD1F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0921FD-5F61-4767-93DD-B90DC4523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E41E1EC-7137-45B7-B7B2-D064D7F3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9970-AF37-402F-A471-06B90F09F1EE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41812B-D9F6-4346-90AE-2E9F028A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5AD9C66-4228-48EF-92E5-089B9233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42248-9D1C-4201-9BE8-9DECB192A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63CB22-9EFF-4C02-80DB-D0CC10DB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9738-28EC-46D7-946D-81CB55CC288D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27332C-D696-4A99-932B-15639E41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E14C7F-C01B-4A06-9D07-A3C9034F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08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55DE951-8EA6-420A-8CA9-F98DB19F3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3701-B86B-41F5-A143-E2AC43CF5586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AA2D19-3731-4A4C-A778-E07ABA2F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4757FC-01FD-4C6D-AB0C-E8CE8662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2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1D4174-52F9-45BA-8163-651267AA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AC59EF-6193-4B2A-83C7-00310362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283BA1-16FB-434C-9997-6B78C1C2A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317484-4759-4117-8428-F8312432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609B-ED12-4521-9546-B5A733667911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C5A66A-6AD8-445F-864B-F31A8C0B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6AC1AE-E696-489B-819F-CFFB33D3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75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9C112-C0F1-44DF-B36C-A6E1672CE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09E051-7645-45A3-82E1-13D10CF44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7C6063-227D-4DBA-96D0-003237F94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C3E4FA-BB4A-45CF-9A61-89739E0D6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9C86-F9DC-43D6-A89A-8CC7FF255577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43370F-EE2F-4AB7-8790-6E7D2584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0D8615-E44A-4869-964C-4939CC5A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1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1741F2-BCAA-4A85-9B3C-50EACEC0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1E3976-82DC-458E-B7F4-A03F305F7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FBC7E9-8F11-4E2B-8222-F78B6F2B3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5447-F03C-46FB-AFA6-B9A1D4DA904C}" type="datetime1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0D06B-46E3-48AA-BA85-E36ACF182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BADF6-D407-4F25-8452-0D98A1989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F92A9-8F10-4F55-8D02-3724091796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02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2">
            <a:extLst>
              <a:ext uri="{FF2B5EF4-FFF2-40B4-BE49-F238E27FC236}">
                <a16:creationId xmlns:a16="http://schemas.microsoft.com/office/drawing/2014/main" id="{179AC808-E461-4547-AA2F-FE95EDAD6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0" y="2895600"/>
            <a:ext cx="748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97147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グローバル補助金奨学生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＜第</a:t>
            </a:r>
            <a:r>
              <a:rPr lang="en-US" altLang="ja-JP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2660</a:t>
            </a:r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地区における応募状況ならびに合格者数＞</a:t>
            </a:r>
            <a:endParaRPr lang="en-US" altLang="ja-JP" sz="36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700" dirty="0">
              <a:solidFill>
                <a:srgbClr val="FF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2013-14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8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名（アメリカ）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2014-15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kumimoji="1"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4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kumimoji="1"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名（カナダ）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2015-16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10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名（オーストラリア）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2016-17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6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名（イギリス）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2017-18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17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kumimoji="1"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名（イギリス）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2018-19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年度：応募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8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名／合格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名（イギリス）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16131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36855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ロータリー財団とクラブは、</a:t>
            </a:r>
            <a:endParaRPr lang="en-US" altLang="ja-JP" sz="5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5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大学・大学院レベルの奨学金を通じて</a:t>
            </a:r>
            <a:endParaRPr lang="en-US" altLang="ja-JP" sz="5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5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地域や世界で活躍できる</a:t>
            </a:r>
            <a:endParaRPr lang="en-US" altLang="ja-JP" sz="5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5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未来のリーダーを育てています</a:t>
            </a:r>
            <a:endParaRPr kumimoji="1" lang="en-US" altLang="ja-JP" sz="5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942683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CD6E5A-56AE-4868-85AB-5FB401D18970}"/>
              </a:ext>
            </a:extLst>
          </p:cNvPr>
          <p:cNvSpPr txBox="1"/>
          <p:nvPr/>
        </p:nvSpPr>
        <p:spPr>
          <a:xfrm>
            <a:off x="0" y="4819818"/>
            <a:ext cx="12191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ご清聴ありがとうございました</a:t>
            </a:r>
            <a:endParaRPr lang="en-US" altLang="ja-JP" sz="4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pic>
        <p:nvPicPr>
          <p:cNvPr id="8" name="図 2">
            <a:extLst>
              <a:ext uri="{FF2B5EF4-FFF2-40B4-BE49-F238E27FC236}">
                <a16:creationId xmlns:a16="http://schemas.microsoft.com/office/drawing/2014/main" id="{634C12AB-4BD6-4301-B6CF-A7F55A2C8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48" y="2895600"/>
            <a:ext cx="748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359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EB0BFF8-A334-4278-AA1C-5A442BAA0816}"/>
              </a:ext>
            </a:extLst>
          </p:cNvPr>
          <p:cNvSpPr txBox="1"/>
          <p:nvPr/>
        </p:nvSpPr>
        <p:spPr>
          <a:xfrm>
            <a:off x="0" y="1745205"/>
            <a:ext cx="121919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2018</a:t>
            </a:r>
            <a:r>
              <a:rPr lang="en-US" altLang="ja-JP" sz="48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-</a:t>
            </a:r>
            <a:r>
              <a:rPr kumimoji="1" lang="en-US" altLang="ja-JP" sz="48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19</a:t>
            </a:r>
            <a:r>
              <a:rPr kumimoji="1" lang="ja-JP" altLang="en-US" sz="48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年度のための地区研修・協議会</a:t>
            </a:r>
            <a:endParaRPr kumimoji="1" lang="en-US" altLang="ja-JP" sz="48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kumimoji="1" lang="ja-JP" altLang="en-US" sz="48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ロータリー財団部門　発表④</a:t>
            </a:r>
            <a:endParaRPr kumimoji="1" lang="en-US" altLang="ja-JP" sz="48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endParaRPr kumimoji="1" lang="en-US" altLang="ja-JP" sz="28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72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「奨学金」</a:t>
            </a:r>
            <a:endParaRPr kumimoji="1" lang="ja-JP" altLang="en-US" sz="72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8EF8E0-B223-46C3-996E-918FEA6E41FE}"/>
              </a:ext>
            </a:extLst>
          </p:cNvPr>
          <p:cNvSpPr txBox="1"/>
          <p:nvPr/>
        </p:nvSpPr>
        <p:spPr>
          <a:xfrm>
            <a:off x="0" y="528213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2018-19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　地区ロータリー財団委員会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奨学金小委員会　委員長　柳山　稔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7043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奨学金小委員会のご紹介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＜参考：</a:t>
            </a:r>
            <a:r>
              <a:rPr lang="en-US" altLang="ja-JP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2017-18</a:t>
            </a:r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年度活動方針より＞</a:t>
            </a:r>
            <a:endParaRPr lang="en-US" altLang="ja-JP" sz="36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将来、ロータリー重点分野でのキャリアを積むことを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目的とした海外留学希望者（修士課程以上）への支援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を目的に、重点分野のいずれかに深く関係する経験、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学歴、キャリアプランがある優秀なグローバル補助金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奨学生を厳正に選考する。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6570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奨学金小委員会のご紹介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＜参考：</a:t>
            </a:r>
            <a:r>
              <a:rPr lang="en-US" altLang="ja-JP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2017-18</a:t>
            </a:r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年度活動計画より＞</a:t>
            </a:r>
            <a:endParaRPr lang="en-US" altLang="ja-JP" sz="36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14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①  グローバル奨学生と平和フェローの募集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②  奨学生の選考及び財団への申請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③  奨学生渡航前のオリエンテーションの実施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④  地区大会分科会におけるグローバル奨学生の発表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kumimoji="1" lang="en-US" altLang="ja-JP" sz="2700" dirty="0">
                <a:solidFill>
                  <a:srgbClr val="0070C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※</a:t>
            </a:r>
            <a:r>
              <a:rPr lang="ja-JP" altLang="en-US" sz="2700" dirty="0">
                <a:solidFill>
                  <a:srgbClr val="0070C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  </a:t>
            </a:r>
            <a:r>
              <a:rPr kumimoji="1" lang="ja-JP" altLang="en-US" sz="2700" dirty="0">
                <a:solidFill>
                  <a:srgbClr val="0070C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奨学金小委員会  委員長はロータリー平和フェローシップ委員長兼任</a:t>
            </a:r>
            <a:endParaRPr kumimoji="1" lang="en-US" altLang="ja-JP" sz="2700" dirty="0">
              <a:solidFill>
                <a:srgbClr val="0070C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50918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ロータリー財団の奨学金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dirty="0">
              <a:solidFill>
                <a:schemeClr val="accent2">
                  <a:lumMod val="75000"/>
                </a:schemeClr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en-US" altLang="ja-JP" sz="6600" dirty="0">
                <a:solidFill>
                  <a:schemeClr val="accent2">
                    <a:lumMod val="75000"/>
                  </a:schemeClr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750</a:t>
            </a:r>
            <a:r>
              <a:rPr lang="ja-JP" altLang="en-US" sz="6600" dirty="0">
                <a:solidFill>
                  <a:schemeClr val="accent2">
                    <a:lumMod val="75000"/>
                  </a:schemeClr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万ドル</a:t>
            </a:r>
            <a:endParaRPr lang="en-US" altLang="ja-JP" sz="4000" dirty="0">
              <a:solidFill>
                <a:schemeClr val="accent2">
                  <a:lumMod val="75000"/>
                </a:schemeClr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ロータリーが授与する奨学金の年間総額平均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endParaRPr lang="en-US" altLang="ja-JP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kumimoji="1" lang="en-US" altLang="ja-JP" sz="6600" dirty="0">
                <a:solidFill>
                  <a:schemeClr val="accent1">
                    <a:lumMod val="75000"/>
                  </a:schemeClr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35</a:t>
            </a:r>
            <a:r>
              <a:rPr kumimoji="1" lang="ja-JP" altLang="en-US" sz="6600" dirty="0">
                <a:solidFill>
                  <a:schemeClr val="accent1">
                    <a:lumMod val="75000"/>
                  </a:schemeClr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万人</a:t>
            </a:r>
            <a:endParaRPr kumimoji="1" lang="en-US" altLang="ja-JP" sz="6600" dirty="0">
              <a:solidFill>
                <a:schemeClr val="accent1">
                  <a:lumMod val="75000"/>
                </a:schemeClr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ロータリーから奨学金を受けた人の数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478101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ロータリー財団の奨学金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4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① 平和フェローシップ</a:t>
            </a:r>
            <a:endParaRPr lang="en-US" altLang="ja-JP" sz="4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② </a:t>
            </a:r>
            <a:r>
              <a:rPr kumimoji="1" lang="en-US" altLang="ja-JP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IHE</a:t>
            </a:r>
            <a:r>
              <a:rPr kumimoji="1" lang="ja-JP" altLang="en-US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デルフト水教育研究所奨学金</a:t>
            </a:r>
            <a:endParaRPr kumimoji="1" lang="en-US" altLang="ja-JP" sz="4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③ 地区補助金</a:t>
            </a:r>
            <a:endParaRPr lang="en-US" altLang="ja-JP" sz="4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kumimoji="1" lang="ja-JP" altLang="en-US" sz="4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④ グローバル補助金</a:t>
            </a:r>
            <a:endParaRPr kumimoji="1" lang="en-US" altLang="ja-JP" sz="44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78113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グローバル補助金奨学生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＜参考：</a:t>
            </a:r>
            <a:r>
              <a:rPr lang="en-US" altLang="ja-JP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2017-18</a:t>
            </a:r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年</a:t>
            </a:r>
            <a:r>
              <a:rPr lang="en-US" altLang="ja-JP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2660</a:t>
            </a:r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地区募集要綱より＞</a:t>
            </a:r>
            <a:endParaRPr lang="en-US" altLang="ja-JP" sz="36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3600" dirty="0">
              <a:solidFill>
                <a:srgbClr val="FF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①　国際ロータリーの６重点分野のいずれかに該当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する分野でキャリアを築く事を目標とし、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大学院レベルの教育目標もこれに関連すること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②　学歴、職歴、活動歴が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6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重点分野に関わっている</a:t>
            </a:r>
            <a:b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③　留学先がロータリーのある国であること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077950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グローバル補助金奨学生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④　グローバル補助金申請時に入学許可状、招請状、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学費支援の保証を必要とする条件付き入学許可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状を提出できること</a:t>
            </a:r>
            <a:b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⑤　受入国の言語に堪能であること</a:t>
            </a:r>
            <a:b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⑥　第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2660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地区内に在住、あるいは在学・在職、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　　または本籍を有すること</a:t>
            </a:r>
            <a:b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</a:b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⑦　日本国籍、あるいは永住権を有すること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622667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87203D5-2D43-4A60-8DB2-B377F9B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398" y="222823"/>
            <a:ext cx="4013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1A4E5D-2012-4F54-ADDF-3E40C6D871B9}"/>
              </a:ext>
            </a:extLst>
          </p:cNvPr>
          <p:cNvSpPr/>
          <p:nvPr/>
        </p:nvSpPr>
        <p:spPr>
          <a:xfrm>
            <a:off x="0" y="1354435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グローバル補助金奨学生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68F427-5EA1-47D1-84F8-EE6A6F6ED977}"/>
              </a:ext>
            </a:extLst>
          </p:cNvPr>
          <p:cNvSpPr txBox="1"/>
          <p:nvPr/>
        </p:nvSpPr>
        <p:spPr>
          <a:xfrm>
            <a:off x="0" y="2444750"/>
            <a:ext cx="1219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9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月～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10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月：必要申請書類を奨学生小委員会が受理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～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10</a:t>
            </a:r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</a:t>
            </a:r>
            <a:r>
              <a:rPr kumimoji="1"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11</a:t>
            </a:r>
            <a:r>
              <a:rPr kumimoji="1"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月：書類選考と面接を行い、候補者を決定</a:t>
            </a:r>
            <a:endParaRPr kumimoji="1"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</a:t>
            </a:r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～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6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月：ロータリー財団へ申請、承認受ける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10</a:t>
            </a:r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月～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8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月：奨学生オリエンテーションセミナー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　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10</a:t>
            </a:r>
            <a:r>
              <a:rPr lang="ja-JP" altLang="en-US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月～</a:t>
            </a:r>
            <a:r>
              <a:rPr lang="en-US" altLang="ja-JP" sz="3600" dirty="0">
                <a:solidFill>
                  <a:schemeClr val="bg1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0</a:t>
            </a:r>
            <a:r>
              <a:rPr lang="en-US" altLang="ja-JP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9</a:t>
            </a:r>
            <a:r>
              <a:rPr lang="ja-JP" altLang="en-US" sz="3600" dirty="0"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月：グローバル補助金奨学生出発</a:t>
            </a:r>
            <a:endParaRPr lang="en-US" altLang="ja-JP" sz="36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endParaRPr lang="en-US" altLang="ja-JP" sz="4000" dirty="0"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  <a:p>
            <a:pPr algn="ctr"/>
            <a:r>
              <a:rPr lang="ja-JP" altLang="en-US" sz="3600" dirty="0">
                <a:solidFill>
                  <a:srgbClr val="C00000"/>
                </a:solidFill>
                <a:latin typeface="小塚ゴシック Pro B" panose="020B0800000000000000" pitchFamily="34" charset="-128"/>
                <a:ea typeface="小塚ゴシック Pro B" panose="020B0800000000000000" pitchFamily="34" charset="-128"/>
              </a:rPr>
              <a:t>「中間報告書」及び「最終報告書」提出の必要あり</a:t>
            </a:r>
            <a:endParaRPr kumimoji="1" lang="en-US" altLang="ja-JP" sz="3600" dirty="0">
              <a:solidFill>
                <a:srgbClr val="C00000"/>
              </a:solidFill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84786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144</Words>
  <Application>Microsoft Office PowerPoint</Application>
  <PresentationFormat>ワイド画面</PresentationFormat>
  <Paragraphs>70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小塚ゴシック Pro 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柳山稔</dc:creator>
  <cp:lastModifiedBy>柳山稔</cp:lastModifiedBy>
  <cp:revision>55</cp:revision>
  <cp:lastPrinted>2018-03-30T01:34:55Z</cp:lastPrinted>
  <dcterms:created xsi:type="dcterms:W3CDTF">2018-02-18T02:44:48Z</dcterms:created>
  <dcterms:modified xsi:type="dcterms:W3CDTF">2018-03-30T01:40:34Z</dcterms:modified>
</cp:coreProperties>
</file>